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4" r:id="rId2"/>
    <p:sldId id="4801" r:id="rId3"/>
    <p:sldId id="4890" r:id="rId4"/>
    <p:sldId id="4840" r:id="rId5"/>
    <p:sldId id="4898" r:id="rId6"/>
    <p:sldId id="4893" r:id="rId7"/>
    <p:sldId id="4899" r:id="rId8"/>
    <p:sldId id="4900" r:id="rId9"/>
    <p:sldId id="4907" r:id="rId10"/>
    <p:sldId id="4901" r:id="rId11"/>
    <p:sldId id="4905" r:id="rId12"/>
    <p:sldId id="4908" r:id="rId13"/>
    <p:sldId id="4909" r:id="rId14"/>
    <p:sldId id="4915" r:id="rId15"/>
    <p:sldId id="4906" r:id="rId16"/>
    <p:sldId id="4910" r:id="rId17"/>
    <p:sldId id="4911" r:id="rId18"/>
    <p:sldId id="4913" r:id="rId19"/>
    <p:sldId id="4916" r:id="rId20"/>
    <p:sldId id="4912" r:id="rId21"/>
    <p:sldId id="3424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orient="horz" pos="2421">
          <p15:clr>
            <a:srgbClr val="A4A3A4"/>
          </p15:clr>
        </p15:guide>
        <p15:guide id="3" pos="470">
          <p15:clr>
            <a:srgbClr val="A4A3A4"/>
          </p15:clr>
        </p15:guide>
        <p15:guide id="4" pos="6798">
          <p15:clr>
            <a:srgbClr val="A4A3A4"/>
          </p15:clr>
        </p15:guide>
        <p15:guide id="5" pos="29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262"/>
    <a:srgbClr val="A50021"/>
    <a:srgbClr val="E73325"/>
    <a:srgbClr val="C7C7C7"/>
    <a:srgbClr val="D7D7D7"/>
    <a:srgbClr val="FFF6E7"/>
    <a:srgbClr val="BBCFDA"/>
    <a:srgbClr val="265F92"/>
    <a:srgbClr val="57595B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1914" autoAdjust="0"/>
  </p:normalViewPr>
  <p:slideViewPr>
    <p:cSldViewPr snapToGrid="0" showGuides="1">
      <p:cViewPr varScale="1">
        <p:scale>
          <a:sx n="71" d="100"/>
          <a:sy n="71" d="100"/>
        </p:scale>
        <p:origin x="561" y="69"/>
      </p:cViewPr>
      <p:guideLst>
        <p:guide orient="horz" pos="1859"/>
        <p:guide orient="horz" pos="2421"/>
        <p:guide pos="470"/>
        <p:guide pos="6798"/>
        <p:guide pos="29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苏铅坤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/>
              <a:t>计算机网络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F5AA-9C31-4ED1-824B-C860FDEFBF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In the Internet Protocol version 4 (IPv4) [RFC791] there is a field called "Protocol" to identify the next level protocol.  This is an 8 bit field.  In Internet Protocol version 6 (IPv6) [RFC8200], this field is called the "Next Header" field.</a:t>
            </a:r>
            <a:endParaRPr lang="en-US"/>
          </a:p>
          <a:p>
            <a:endParaRPr lang="en-US"/>
          </a:p>
          <a:p>
            <a:r>
              <a:rPr lang="en-US">
                <a:sym typeface="+mn-ea"/>
              </a:rPr>
              <a:t>https://www.iana.org/assignments/protocol-numbers/protocol-numbers.xhtml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https://www.iana.org/assignments/protocol-numbers/protocol-numbers.xhtml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err="1"/>
              <a:t>在《TCP</a:t>
            </a:r>
            <a:r>
              <a:rPr lang="en-US" dirty="0"/>
              <a:t>/</a:t>
            </a:r>
            <a:r>
              <a:rPr lang="en-US" dirty="0" err="1"/>
              <a:t>IP协议详解</a:t>
            </a:r>
            <a:r>
              <a:rPr lang="en-US" dirty="0"/>
              <a:t>——</a:t>
            </a:r>
            <a:r>
              <a:rPr lang="en-US" dirty="0" err="1"/>
              <a:t>卷一》中是这么解释的</a:t>
            </a:r>
            <a:r>
              <a:rPr lang="en-US" dirty="0"/>
              <a:t>——</a:t>
            </a:r>
            <a:r>
              <a:rPr lang="en-US" dirty="0" err="1"/>
              <a:t>其目的是让UDP两次检查数据是否已经正确到达目的地</a:t>
            </a:r>
            <a:r>
              <a:rPr lang="en-US" dirty="0"/>
              <a:t>。</a:t>
            </a:r>
          </a:p>
          <a:p>
            <a:endParaRPr lang="en-US" dirty="0"/>
          </a:p>
          <a:p>
            <a:r>
              <a:rPr lang="en-US" dirty="0" err="1"/>
              <a:t>解释的比较粗略，为什么是两遍</a:t>
            </a:r>
            <a:r>
              <a:rPr lang="en-US" dirty="0"/>
              <a:t>？</a:t>
            </a:r>
          </a:p>
          <a:p>
            <a:endParaRPr lang="en-US" dirty="0"/>
          </a:p>
          <a:p>
            <a:r>
              <a:rPr lang="en-US" dirty="0" err="1"/>
              <a:t>假设UDP的校验和正确，则可以确定目的IP地址是本机的（一次</a:t>
            </a:r>
            <a:r>
              <a:rPr lang="en-US" dirty="0"/>
              <a:t>），</a:t>
            </a:r>
            <a:r>
              <a:rPr lang="zh-CN" altLang="en-US" dirty="0"/>
              <a:t>计算机网络</a:t>
            </a:r>
            <a:r>
              <a:rPr lang="en-US" dirty="0" err="1"/>
              <a:t>将报文正确交付给了UDP（两次</a:t>
            </a:r>
            <a:r>
              <a:rPr lang="en-US" dirty="0"/>
              <a:t>）。</a:t>
            </a:r>
          </a:p>
          <a:p>
            <a:endParaRPr lang="en-US" dirty="0"/>
          </a:p>
          <a:p>
            <a:r>
              <a:rPr lang="en-US" dirty="0"/>
              <a:t>The purpose of using a pseudo-header is to verify that the UDP datagram has reached its correct destination.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为什么UDP和TCP要有伪首部</a:t>
            </a:r>
            <a:endParaRPr lang="en-US"/>
          </a:p>
          <a:p>
            <a:r>
              <a:rPr lang="en-US">
                <a:sym typeface="+mn-ea"/>
              </a:rPr>
              <a:t>https://blog.csdn.net/dhaiuda/article/details/80623150</a:t>
            </a:r>
          </a:p>
          <a:p>
            <a:endParaRPr lang="en-US"/>
          </a:p>
          <a:p>
            <a:r>
              <a:rPr lang="en-US">
                <a:sym typeface="+mn-ea"/>
              </a:rPr>
              <a:t>[networking - What is the Significance of Pseudo Header used in UDP/TCP - Stack Overflow](https://stackoverflow.com/questions/359045/what-is-the-significance-of-pseudo-header-used-in-udp-tcp)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05" y="3387090"/>
            <a:ext cx="4695190" cy="588645"/>
          </a:xfrm>
        </p:spPr>
        <p:txBody>
          <a:bodyPr/>
          <a:lstStyle>
            <a:lvl1pPr algn="ctr">
              <a:defRPr sz="24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Box 12"/>
          <p:cNvSpPr txBox="1"/>
          <p:nvPr userDrawn="1"/>
        </p:nvSpPr>
        <p:spPr>
          <a:xfrm>
            <a:off x="5712459" y="4339495"/>
            <a:ext cx="7658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苏铅坤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4605338" y="2254980"/>
            <a:ext cx="298005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223262"/>
                </a:solidFill>
                <a:cs typeface="+mn-ea"/>
                <a:sym typeface="+mn-lt"/>
              </a:rPr>
              <a:t>计算机网络</a:t>
            </a:r>
          </a:p>
        </p:txBody>
      </p:sp>
      <p:sp>
        <p:nvSpPr>
          <p:cNvPr id="10" name="文本占位符 2"/>
          <p:cNvSpPr>
            <a:spLocks noGrp="1"/>
          </p:cNvSpPr>
          <p:nvPr>
            <p:ph type="body" idx="1"/>
          </p:nvPr>
        </p:nvSpPr>
        <p:spPr>
          <a:xfrm>
            <a:off x="4807267" y="5215280"/>
            <a:ext cx="2576195" cy="4464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325" y="283210"/>
            <a:ext cx="10939780" cy="908685"/>
          </a:xfrm>
        </p:spPr>
        <p:txBody>
          <a:bodyPr/>
          <a:lstStyle>
            <a:lvl1pPr algn="l">
              <a:defRPr sz="44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49030" y="2147570"/>
            <a:ext cx="2946400" cy="2857500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8187055" cy="5389880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245110"/>
            <a:ext cx="10515600" cy="735330"/>
          </a:xfrm>
        </p:spPr>
        <p:txBody>
          <a:bodyPr/>
          <a:lstStyle>
            <a:lvl1pPr>
              <a:defRPr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苏铅坤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zh-CN" altLang="en-US" dirty="0"/>
              <a:t>计算机网络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11695430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2"/>
          <p:cNvSpPr txBox="1"/>
          <p:nvPr userDrawn="1"/>
        </p:nvSpPr>
        <p:spPr>
          <a:xfrm>
            <a:off x="5713096" y="4272880"/>
            <a:ext cx="7658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苏铅坤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5227955" y="2254980"/>
            <a:ext cx="173482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223262"/>
                </a:solidFill>
                <a:cs typeface="+mn-ea"/>
                <a:sym typeface="+mn-lt"/>
              </a:rPr>
              <a:t>Q &amp; A</a:t>
            </a:r>
          </a:p>
        </p:txBody>
      </p:sp>
      <p:sp>
        <p:nvSpPr>
          <p:cNvPr id="6" name="Text Box 5"/>
          <p:cNvSpPr txBox="1"/>
          <p:nvPr userDrawn="1"/>
        </p:nvSpPr>
        <p:spPr>
          <a:xfrm>
            <a:off x="4424680" y="3417570"/>
            <a:ext cx="37249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ym typeface="+mn-ea"/>
              </a:rPr>
              <a:t>qiankun.su@jmu.edu.cn</a:t>
            </a:r>
            <a:endParaRPr lang="en-US" sz="2400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8231670" y="400717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3970" y="6306820"/>
            <a:ext cx="12213590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-1905"/>
            <a:ext cx="12199620" cy="11195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输入标题内容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1217295"/>
            <a:ext cx="1177861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0627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90964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20700" y="6356350"/>
            <a:ext cx="111506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计算机网络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1"/>
          <p:cNvSpPr/>
          <p:nvPr userDrawn="1"/>
        </p:nvSpPr>
        <p:spPr>
          <a:xfrm>
            <a:off x="0" y="1150"/>
            <a:ext cx="3720973" cy="68560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圆角矩形 66"/>
          <p:cNvSpPr/>
          <p:nvPr userDrawn="1"/>
        </p:nvSpPr>
        <p:spPr>
          <a:xfrm>
            <a:off x="5788614" y="157405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1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69" name="圆角矩形 68"/>
          <p:cNvSpPr/>
          <p:nvPr userDrawn="1"/>
        </p:nvSpPr>
        <p:spPr>
          <a:xfrm>
            <a:off x="6669405" y="1574165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1" name="圆角矩形 70"/>
          <p:cNvSpPr/>
          <p:nvPr userDrawn="1"/>
        </p:nvSpPr>
        <p:spPr>
          <a:xfrm>
            <a:off x="5788614" y="2410074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2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3" name="圆角矩形 72"/>
          <p:cNvSpPr/>
          <p:nvPr userDrawn="1"/>
        </p:nvSpPr>
        <p:spPr>
          <a:xfrm>
            <a:off x="6645910" y="2409825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5" name="圆角矩形 74"/>
          <p:cNvSpPr/>
          <p:nvPr userDrawn="1"/>
        </p:nvSpPr>
        <p:spPr>
          <a:xfrm>
            <a:off x="5788614" y="329546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3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7" name="圆角矩形 76"/>
          <p:cNvSpPr/>
          <p:nvPr userDrawn="1"/>
        </p:nvSpPr>
        <p:spPr>
          <a:xfrm>
            <a:off x="6669405" y="329565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9" name="圆角矩形 78"/>
          <p:cNvSpPr/>
          <p:nvPr userDrawn="1"/>
        </p:nvSpPr>
        <p:spPr>
          <a:xfrm>
            <a:off x="5788614" y="417987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4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1" name="圆角矩形 80"/>
          <p:cNvSpPr/>
          <p:nvPr userDrawn="1"/>
        </p:nvSpPr>
        <p:spPr>
          <a:xfrm>
            <a:off x="6669405" y="417957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3" name="圆角矩形 82"/>
          <p:cNvSpPr/>
          <p:nvPr userDrawn="1"/>
        </p:nvSpPr>
        <p:spPr>
          <a:xfrm>
            <a:off x="5788743" y="5056001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5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5" name="圆角矩形 84"/>
          <p:cNvSpPr/>
          <p:nvPr userDrawn="1"/>
        </p:nvSpPr>
        <p:spPr>
          <a:xfrm>
            <a:off x="6669405" y="505587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7" name="TextBox 86"/>
          <p:cNvSpPr txBox="1"/>
          <p:nvPr userDrawn="1"/>
        </p:nvSpPr>
        <p:spPr>
          <a:xfrm>
            <a:off x="338359" y="2219563"/>
            <a:ext cx="2805024" cy="1351280"/>
          </a:xfrm>
          <a:prstGeom prst="rect">
            <a:avLst/>
          </a:prstGeom>
          <a:noFill/>
        </p:spPr>
        <p:txBody>
          <a:bodyPr wrap="square" lIns="121816" tIns="60906" rIns="121816" bIns="60906">
            <a:spAutoFit/>
          </a:bodyPr>
          <a:lstStyle/>
          <a:p>
            <a:pPr algn="r">
              <a:defRPr/>
            </a:pPr>
            <a:r>
              <a:rPr lang="zh-CN" altLang="en-US" sz="4800" b="1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 </a:t>
            </a:r>
            <a:endParaRPr lang="en-US" altLang="zh-CN" sz="4800" b="1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defRPr/>
            </a:pPr>
            <a:r>
              <a:rPr lang="en-US" altLang="zh-CN" sz="3200" b="1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2"/>
          </p:nvPr>
        </p:nvSpPr>
        <p:spPr>
          <a:xfrm>
            <a:off x="6975475" y="165798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4"/>
          </p:nvPr>
        </p:nvSpPr>
        <p:spPr>
          <a:xfrm>
            <a:off x="6998970" y="334327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文本占位符 3"/>
          <p:cNvSpPr>
            <a:spLocks noGrp="1"/>
          </p:cNvSpPr>
          <p:nvPr>
            <p:ph type="body" sz="half" idx="15"/>
          </p:nvPr>
        </p:nvSpPr>
        <p:spPr>
          <a:xfrm>
            <a:off x="6998970" y="422719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16"/>
          </p:nvPr>
        </p:nvSpPr>
        <p:spPr>
          <a:xfrm>
            <a:off x="6998970" y="510349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文本占位符 3"/>
          <p:cNvSpPr>
            <a:spLocks noGrp="1"/>
          </p:cNvSpPr>
          <p:nvPr>
            <p:ph type="body" sz="half" idx="17"/>
          </p:nvPr>
        </p:nvSpPr>
        <p:spPr>
          <a:xfrm>
            <a:off x="6975475" y="2480310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325" y="2878455"/>
            <a:ext cx="6732905" cy="1069975"/>
          </a:xfrm>
        </p:spPr>
        <p:txBody>
          <a:bodyPr/>
          <a:lstStyle>
            <a:lvl1pPr algn="ctr">
              <a:defRPr sz="38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EC34CA7-0B0D-734F-8BD7-2A235498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54" y="1806892"/>
            <a:ext cx="3775896" cy="377589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自由: 形状 1"/>
          <p:cNvSpPr/>
          <p:nvPr userDrawn="1"/>
        </p:nvSpPr>
        <p:spPr bwMode="auto">
          <a:xfrm rot="10800000">
            <a:off x="3397230" y="2635896"/>
            <a:ext cx="8794770" cy="1971348"/>
          </a:xfrm>
          <a:custGeom>
            <a:avLst/>
            <a:gdLst>
              <a:gd name="connsiteX0" fmla="*/ 8142861 w 8794770"/>
              <a:gd name="connsiteY0" fmla="*/ 1971348 h 1971348"/>
              <a:gd name="connsiteX1" fmla="*/ 7474830 w 8794770"/>
              <a:gd name="connsiteY1" fmla="*/ 1971348 h 1971348"/>
              <a:gd name="connsiteX2" fmla="*/ 7236982 w 8794770"/>
              <a:gd name="connsiteY2" fmla="*/ 1971348 h 1971348"/>
              <a:gd name="connsiteX3" fmla="*/ 0 w 8794770"/>
              <a:gd name="connsiteY3" fmla="*/ 1971348 h 1971348"/>
              <a:gd name="connsiteX4" fmla="*/ 0 w 8794770"/>
              <a:gd name="connsiteY4" fmla="*/ 0 h 1971348"/>
              <a:gd name="connsiteX5" fmla="*/ 7236982 w 8794770"/>
              <a:gd name="connsiteY5" fmla="*/ 0 h 1971348"/>
              <a:gd name="connsiteX6" fmla="*/ 7474830 w 8794770"/>
              <a:gd name="connsiteY6" fmla="*/ 0 h 1971348"/>
              <a:gd name="connsiteX7" fmla="*/ 7535993 w 8794770"/>
              <a:gd name="connsiteY7" fmla="*/ 0 h 1971348"/>
              <a:gd name="connsiteX8" fmla="*/ 8142861 w 8794770"/>
              <a:gd name="connsiteY8" fmla="*/ 0 h 1971348"/>
              <a:gd name="connsiteX9" fmla="*/ 8317566 w 8794770"/>
              <a:gd name="connsiteY9" fmla="*/ 100348 h 1971348"/>
              <a:gd name="connsiteX10" fmla="*/ 8770506 w 8794770"/>
              <a:gd name="connsiteY10" fmla="*/ 885326 h 1971348"/>
              <a:gd name="connsiteX11" fmla="*/ 8770506 w 8794770"/>
              <a:gd name="connsiteY11" fmla="*/ 1086022 h 1971348"/>
              <a:gd name="connsiteX12" fmla="*/ 8317566 w 8794770"/>
              <a:gd name="connsiteY12" fmla="*/ 1871000 h 1971348"/>
              <a:gd name="connsiteX13" fmla="*/ 8142861 w 8794770"/>
              <a:gd name="connsiteY13" fmla="*/ 1971348 h 197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94770" h="1971348">
                <a:moveTo>
                  <a:pt x="8142861" y="1971348"/>
                </a:moveTo>
                <a:lnTo>
                  <a:pt x="7474830" y="1971348"/>
                </a:lnTo>
                <a:lnTo>
                  <a:pt x="7236982" y="1971348"/>
                </a:lnTo>
                <a:lnTo>
                  <a:pt x="0" y="1971348"/>
                </a:lnTo>
                <a:lnTo>
                  <a:pt x="0" y="0"/>
                </a:lnTo>
                <a:lnTo>
                  <a:pt x="7236982" y="0"/>
                </a:lnTo>
                <a:lnTo>
                  <a:pt x="7474830" y="0"/>
                </a:lnTo>
                <a:lnTo>
                  <a:pt x="7535993" y="0"/>
                </a:lnTo>
                <a:cubicBezTo>
                  <a:pt x="8142861" y="0"/>
                  <a:pt x="8142861" y="0"/>
                  <a:pt x="8142861" y="0"/>
                </a:cubicBezTo>
                <a:cubicBezTo>
                  <a:pt x="8207567" y="0"/>
                  <a:pt x="8285213" y="45318"/>
                  <a:pt x="8317566" y="100348"/>
                </a:cubicBezTo>
                <a:cubicBezTo>
                  <a:pt x="8770506" y="885326"/>
                  <a:pt x="8770506" y="885326"/>
                  <a:pt x="8770506" y="885326"/>
                </a:cubicBezTo>
                <a:cubicBezTo>
                  <a:pt x="8802859" y="940356"/>
                  <a:pt x="8802859" y="1030992"/>
                  <a:pt x="8770506" y="1086022"/>
                </a:cubicBezTo>
                <a:cubicBezTo>
                  <a:pt x="8317566" y="1871000"/>
                  <a:pt x="8317566" y="1871000"/>
                  <a:pt x="8317566" y="1871000"/>
                </a:cubicBezTo>
                <a:cubicBezTo>
                  <a:pt x="8285213" y="1926030"/>
                  <a:pt x="8207567" y="1971348"/>
                  <a:pt x="8142861" y="1971348"/>
                </a:cubicBezTo>
                <a:close/>
              </a:path>
            </a:pathLst>
          </a:custGeom>
          <a:solidFill>
            <a:srgbClr val="262626"/>
          </a:solidFill>
          <a:ln w="15875">
            <a:noFill/>
          </a:ln>
          <a:effectLst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自由: 形状 2"/>
          <p:cNvSpPr/>
          <p:nvPr userDrawn="1"/>
        </p:nvSpPr>
        <p:spPr>
          <a:xfrm>
            <a:off x="-5080" y="2635895"/>
            <a:ext cx="3381456" cy="1971348"/>
          </a:xfrm>
          <a:custGeom>
            <a:avLst/>
            <a:gdLst>
              <a:gd name="connsiteX0" fmla="*/ 0 w 3381456"/>
              <a:gd name="connsiteY0" fmla="*/ 0 h 1971348"/>
              <a:gd name="connsiteX1" fmla="*/ 1824880 w 3381456"/>
              <a:gd name="connsiteY1" fmla="*/ 0 h 1971348"/>
              <a:gd name="connsiteX2" fmla="*/ 2061110 w 3381456"/>
              <a:gd name="connsiteY2" fmla="*/ 0 h 1971348"/>
              <a:gd name="connsiteX3" fmla="*/ 2730760 w 3381456"/>
              <a:gd name="connsiteY3" fmla="*/ 0 h 1971348"/>
              <a:gd name="connsiteX4" fmla="*/ 2905465 w 3381456"/>
              <a:gd name="connsiteY4" fmla="*/ 100348 h 1971348"/>
              <a:gd name="connsiteX5" fmla="*/ 3358405 w 3381456"/>
              <a:gd name="connsiteY5" fmla="*/ 885326 h 1971348"/>
              <a:gd name="connsiteX6" fmla="*/ 3358405 w 3381456"/>
              <a:gd name="connsiteY6" fmla="*/ 1086022 h 1971348"/>
              <a:gd name="connsiteX7" fmla="*/ 2905465 w 3381456"/>
              <a:gd name="connsiteY7" fmla="*/ 1871000 h 1971348"/>
              <a:gd name="connsiteX8" fmla="*/ 2730760 w 3381456"/>
              <a:gd name="connsiteY8" fmla="*/ 1971348 h 1971348"/>
              <a:gd name="connsiteX9" fmla="*/ 1824880 w 3381456"/>
              <a:gd name="connsiteY9" fmla="*/ 1971348 h 1971348"/>
              <a:gd name="connsiteX10" fmla="*/ 1824874 w 3381456"/>
              <a:gd name="connsiteY10" fmla="*/ 1971347 h 1971348"/>
              <a:gd name="connsiteX11" fmla="*/ 0 w 3381456"/>
              <a:gd name="connsiteY11" fmla="*/ 1971347 h 197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1456" h="1971348">
                <a:moveTo>
                  <a:pt x="0" y="0"/>
                </a:moveTo>
                <a:lnTo>
                  <a:pt x="1824880" y="0"/>
                </a:lnTo>
                <a:lnTo>
                  <a:pt x="2061110" y="0"/>
                </a:lnTo>
                <a:lnTo>
                  <a:pt x="2730760" y="0"/>
                </a:lnTo>
                <a:cubicBezTo>
                  <a:pt x="2793848" y="0"/>
                  <a:pt x="2873112" y="45318"/>
                  <a:pt x="2905465" y="100348"/>
                </a:cubicBezTo>
                <a:cubicBezTo>
                  <a:pt x="3358405" y="885326"/>
                  <a:pt x="3358405" y="885326"/>
                  <a:pt x="3358405" y="885326"/>
                </a:cubicBezTo>
                <a:cubicBezTo>
                  <a:pt x="3389140" y="940356"/>
                  <a:pt x="3389140" y="1030992"/>
                  <a:pt x="3358405" y="1086022"/>
                </a:cubicBezTo>
                <a:cubicBezTo>
                  <a:pt x="2905465" y="1871000"/>
                  <a:pt x="2905465" y="1871000"/>
                  <a:pt x="2905465" y="1871000"/>
                </a:cubicBezTo>
                <a:cubicBezTo>
                  <a:pt x="2873112" y="1926030"/>
                  <a:pt x="2793848" y="1971348"/>
                  <a:pt x="2730760" y="1971348"/>
                </a:cubicBezTo>
                <a:cubicBezTo>
                  <a:pt x="1824880" y="1971348"/>
                  <a:pt x="1824880" y="1971348"/>
                  <a:pt x="1824880" y="1971348"/>
                </a:cubicBezTo>
                <a:lnTo>
                  <a:pt x="1824874" y="1971347"/>
                </a:lnTo>
                <a:lnTo>
                  <a:pt x="0" y="19713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3233420"/>
            <a:ext cx="1964055" cy="95631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文本占位符 2"/>
          <p:cNvSpPr>
            <a:spLocks noGrp="1"/>
          </p:cNvSpPr>
          <p:nvPr>
            <p:ph type="body" idx="1"/>
          </p:nvPr>
        </p:nvSpPr>
        <p:spPr>
          <a:xfrm>
            <a:off x="3881120" y="3232785"/>
            <a:ext cx="8166735" cy="9569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en-US" sz="4000" b="0" i="0" u="none" strike="noStrike" kern="1200" cap="none" spc="0" normalizeH="0" baseline="0" noProof="1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290945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题内容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1217295"/>
            <a:ext cx="528383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4"/>
          </p:nvPr>
        </p:nvSpPr>
        <p:spPr>
          <a:xfrm>
            <a:off x="5872480" y="1217295"/>
            <a:ext cx="6008370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528383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848296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34450" y="2171065"/>
            <a:ext cx="29464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入标题内容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计算机网络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UDP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</a:t>
            </a:r>
            <a:r>
              <a:rPr lang="zh-CN" altLang="en-US"/>
              <a:t>检验和例子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377892" name="Rectangle 36"/>
          <p:cNvSpPr>
            <a:spLocks noChangeArrowheads="1"/>
          </p:cNvSpPr>
          <p:nvPr/>
        </p:nvSpPr>
        <p:spPr bwMode="auto">
          <a:xfrm>
            <a:off x="4293235" y="3434238"/>
            <a:ext cx="660400" cy="361950"/>
          </a:xfrm>
          <a:prstGeom prst="rect">
            <a:avLst/>
          </a:prstGeom>
          <a:solidFill>
            <a:srgbClr val="FF66FF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91" name="Rectangle 35"/>
          <p:cNvSpPr>
            <a:spLocks noChangeArrowheads="1"/>
          </p:cNvSpPr>
          <p:nvPr/>
        </p:nvSpPr>
        <p:spPr bwMode="auto">
          <a:xfrm>
            <a:off x="2167572" y="2420888"/>
            <a:ext cx="2786063" cy="67151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63" name="Text Box 7"/>
          <p:cNvSpPr txBox="1">
            <a:spLocks noChangeArrowheads="1"/>
          </p:cNvSpPr>
          <p:nvPr/>
        </p:nvSpPr>
        <p:spPr bwMode="auto">
          <a:xfrm>
            <a:off x="5939076" y="1107598"/>
            <a:ext cx="5247084" cy="526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10011001 00010011  →  153.19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00001000 01101000  →  8.104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10101011 00000011  →  171.3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00001110 00001011  →  14.11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00000000 00010001  →  0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和 </a:t>
            </a:r>
            <a:r>
              <a:rPr kumimoji="1" lang="en-US" altLang="zh-CN" sz="2000" dirty="0">
                <a:latin typeface="+mn-lt"/>
                <a:ea typeface="黑体" pitchFamily="2" charset="-122"/>
              </a:rPr>
              <a:t>17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00000000 00001111  →  15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00000100 00111111  →  1087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00000000 00001101  →  13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00000000 00001111  →  15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00000000 00000000  →  0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（检验和）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01010100 01000101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数据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01010011 01010100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数据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01001001 01001110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数据</a:t>
            </a: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01000111 00000000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数据和 </a:t>
            </a:r>
            <a:r>
              <a:rPr kumimoji="1" lang="en-US" altLang="zh-CN" sz="2000" dirty="0">
                <a:latin typeface="+mn-lt"/>
                <a:ea typeface="黑体" pitchFamily="2" charset="-122"/>
              </a:rPr>
              <a:t>0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（填充）</a:t>
            </a:r>
          </a:p>
          <a:p>
            <a:endParaRPr kumimoji="1" lang="zh-CN" altLang="en-US" sz="1000" dirty="0">
              <a:latin typeface="+mn-lt"/>
              <a:ea typeface="黑体" pitchFamily="2" charset="-122"/>
            </a:endParaRPr>
          </a:p>
          <a:p>
            <a:r>
              <a:rPr kumimoji="1" lang="en-US" altLang="zh-CN" sz="2000" dirty="0">
                <a:latin typeface="+mn-lt"/>
                <a:ea typeface="黑体" pitchFamily="2" charset="-122"/>
              </a:rPr>
              <a:t>10010110 11101101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求和得出的结果</a:t>
            </a:r>
          </a:p>
          <a:p>
            <a:pPr>
              <a:lnSpc>
                <a:spcPct val="130000"/>
              </a:lnSpc>
            </a:pPr>
            <a:r>
              <a:rPr kumimoji="1" lang="en-US" altLang="zh-CN" sz="2000" dirty="0">
                <a:latin typeface="+mn-lt"/>
                <a:ea typeface="黑体" pitchFamily="2" charset="-122"/>
              </a:rPr>
              <a:t>01101001 00010010  →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检验和 </a:t>
            </a:r>
          </a:p>
        </p:txBody>
      </p:sp>
      <p:sp>
        <p:nvSpPr>
          <p:cNvPr id="377861" name="Freeform 5"/>
          <p:cNvSpPr/>
          <p:nvPr/>
        </p:nvSpPr>
        <p:spPr bwMode="auto">
          <a:xfrm>
            <a:off x="2167573" y="3115151"/>
            <a:ext cx="2813579" cy="673100"/>
          </a:xfrm>
          <a:custGeom>
            <a:avLst/>
            <a:gdLst>
              <a:gd name="T0" fmla="*/ 0 w 1536"/>
              <a:gd name="T1" fmla="*/ 0 h 480"/>
              <a:gd name="T2" fmla="*/ 1536 w 1536"/>
              <a:gd name="T3" fmla="*/ 0 h 480"/>
              <a:gd name="T4" fmla="*/ 1536 w 1536"/>
              <a:gd name="T5" fmla="*/ 240 h 480"/>
              <a:gd name="T6" fmla="*/ 1152 w 1536"/>
              <a:gd name="T7" fmla="*/ 240 h 480"/>
              <a:gd name="T8" fmla="*/ 1152 w 1536"/>
              <a:gd name="T9" fmla="*/ 480 h 480"/>
              <a:gd name="T10" fmla="*/ 0 w 1536"/>
              <a:gd name="T11" fmla="*/ 480 h 480"/>
              <a:gd name="T12" fmla="*/ 0 w 1536"/>
              <a:gd name="T13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36" h="480">
                <a:moveTo>
                  <a:pt x="0" y="0"/>
                </a:moveTo>
                <a:lnTo>
                  <a:pt x="1536" y="0"/>
                </a:lnTo>
                <a:lnTo>
                  <a:pt x="1536" y="240"/>
                </a:lnTo>
                <a:lnTo>
                  <a:pt x="1152" y="240"/>
                </a:lnTo>
                <a:lnTo>
                  <a:pt x="1152" y="480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2167573" y="1430813"/>
            <a:ext cx="2813579" cy="100965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64" name="Rectangle 8"/>
          <p:cNvSpPr>
            <a:spLocks noChangeArrowheads="1"/>
          </p:cNvSpPr>
          <p:nvPr/>
        </p:nvSpPr>
        <p:spPr bwMode="auto">
          <a:xfrm>
            <a:off x="2169294" y="1405413"/>
            <a:ext cx="2808419" cy="23764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65" name="Line 9"/>
          <p:cNvSpPr>
            <a:spLocks noChangeShapeType="1"/>
          </p:cNvSpPr>
          <p:nvPr/>
        </p:nvSpPr>
        <p:spPr bwMode="auto">
          <a:xfrm>
            <a:off x="2167573" y="1767363"/>
            <a:ext cx="2813579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66" name="Line 10"/>
          <p:cNvSpPr>
            <a:spLocks noChangeShapeType="1"/>
          </p:cNvSpPr>
          <p:nvPr/>
        </p:nvSpPr>
        <p:spPr bwMode="auto">
          <a:xfrm>
            <a:off x="2167573" y="2103913"/>
            <a:ext cx="2813579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2167573" y="2440463"/>
            <a:ext cx="2813579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68" name="Line 12"/>
          <p:cNvSpPr>
            <a:spLocks noChangeShapeType="1"/>
          </p:cNvSpPr>
          <p:nvPr/>
        </p:nvSpPr>
        <p:spPr bwMode="auto">
          <a:xfrm>
            <a:off x="2167573" y="2778602"/>
            <a:ext cx="2813579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69" name="Line 13"/>
          <p:cNvSpPr>
            <a:spLocks noChangeShapeType="1"/>
          </p:cNvSpPr>
          <p:nvPr/>
        </p:nvSpPr>
        <p:spPr bwMode="auto">
          <a:xfrm>
            <a:off x="2167573" y="3115152"/>
            <a:ext cx="2813579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0" name="Line 14"/>
          <p:cNvSpPr>
            <a:spLocks noChangeShapeType="1"/>
          </p:cNvSpPr>
          <p:nvPr/>
        </p:nvSpPr>
        <p:spPr bwMode="auto">
          <a:xfrm>
            <a:off x="2167573" y="3451702"/>
            <a:ext cx="2813579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1" name="Line 15"/>
          <p:cNvSpPr>
            <a:spLocks noChangeShapeType="1"/>
          </p:cNvSpPr>
          <p:nvPr/>
        </p:nvSpPr>
        <p:spPr bwMode="auto">
          <a:xfrm>
            <a:off x="3574362" y="2103913"/>
            <a:ext cx="0" cy="168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2" name="Line 16"/>
          <p:cNvSpPr>
            <a:spLocks noChangeShapeType="1"/>
          </p:cNvSpPr>
          <p:nvPr/>
        </p:nvSpPr>
        <p:spPr bwMode="auto">
          <a:xfrm>
            <a:off x="4276037" y="3115151"/>
            <a:ext cx="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3" name="Line 17"/>
          <p:cNvSpPr>
            <a:spLocks noChangeShapeType="1"/>
          </p:cNvSpPr>
          <p:nvPr/>
        </p:nvSpPr>
        <p:spPr bwMode="auto">
          <a:xfrm>
            <a:off x="2858929" y="3096101"/>
            <a:ext cx="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4" name="Line 18"/>
          <p:cNvSpPr>
            <a:spLocks noChangeShapeType="1"/>
          </p:cNvSpPr>
          <p:nvPr/>
        </p:nvSpPr>
        <p:spPr bwMode="auto">
          <a:xfrm>
            <a:off x="2870968" y="2124551"/>
            <a:ext cx="0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75" name="Text Box 19"/>
          <p:cNvSpPr txBox="1">
            <a:spLocks noChangeArrowheads="1"/>
          </p:cNvSpPr>
          <p:nvPr/>
        </p:nvSpPr>
        <p:spPr bwMode="auto">
          <a:xfrm>
            <a:off x="2714466" y="1411764"/>
            <a:ext cx="166306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latin typeface="+mn-lt"/>
                <a:ea typeface="黑体" pitchFamily="2" charset="-122"/>
              </a:rPr>
              <a:t>153.19.8.104</a:t>
            </a:r>
          </a:p>
        </p:txBody>
      </p:sp>
      <p:sp>
        <p:nvSpPr>
          <p:cNvPr id="377876" name="Text Box 20"/>
          <p:cNvSpPr txBox="1">
            <a:spLocks noChangeArrowheads="1"/>
          </p:cNvSpPr>
          <p:nvPr/>
        </p:nvSpPr>
        <p:spPr bwMode="auto">
          <a:xfrm>
            <a:off x="2750582" y="1753077"/>
            <a:ext cx="152209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latin typeface="+mn-lt"/>
                <a:ea typeface="黑体" pitchFamily="2" charset="-122"/>
              </a:rPr>
              <a:t>171.3.14.11</a:t>
            </a:r>
          </a:p>
        </p:txBody>
      </p:sp>
      <p:sp>
        <p:nvSpPr>
          <p:cNvPr id="377878" name="AutoShape 22"/>
          <p:cNvSpPr/>
          <p:nvPr/>
        </p:nvSpPr>
        <p:spPr bwMode="auto">
          <a:xfrm>
            <a:off x="2014512" y="1392714"/>
            <a:ext cx="75671" cy="1039813"/>
          </a:xfrm>
          <a:prstGeom prst="leftBrace">
            <a:avLst>
              <a:gd name="adj1" fmla="val 12405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79" name="AutoShape 23"/>
          <p:cNvSpPr/>
          <p:nvPr/>
        </p:nvSpPr>
        <p:spPr bwMode="auto">
          <a:xfrm>
            <a:off x="2005912" y="2491263"/>
            <a:ext cx="84270" cy="604838"/>
          </a:xfrm>
          <a:prstGeom prst="leftBrace">
            <a:avLst>
              <a:gd name="adj1" fmla="val 64796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80" name="AutoShape 24"/>
          <p:cNvSpPr/>
          <p:nvPr/>
        </p:nvSpPr>
        <p:spPr bwMode="auto">
          <a:xfrm>
            <a:off x="2012791" y="3132613"/>
            <a:ext cx="84270" cy="635000"/>
          </a:xfrm>
          <a:prstGeom prst="leftBrace">
            <a:avLst>
              <a:gd name="adj1" fmla="val 68027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+mn-lt"/>
              <a:ea typeface="黑体" pitchFamily="2" charset="-122"/>
            </a:endParaRPr>
          </a:p>
        </p:txBody>
      </p:sp>
      <p:sp>
        <p:nvSpPr>
          <p:cNvPr id="377881" name="Text Box 25"/>
          <p:cNvSpPr txBox="1">
            <a:spLocks noChangeArrowheads="1"/>
          </p:cNvSpPr>
          <p:nvPr/>
        </p:nvSpPr>
        <p:spPr bwMode="auto">
          <a:xfrm>
            <a:off x="960279" y="1549877"/>
            <a:ext cx="1129904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en-US" altLang="zh-CN" sz="2000">
                <a:latin typeface="+mn-lt"/>
                <a:ea typeface="黑体" pitchFamily="2" charset="-122"/>
              </a:rPr>
              <a:t>12 </a:t>
            </a:r>
            <a:r>
              <a:rPr kumimoji="1" lang="zh-CN" altLang="en-US" sz="2000">
                <a:latin typeface="+mn-lt"/>
                <a:ea typeface="黑体" pitchFamily="2" charset="-122"/>
              </a:rPr>
              <a:t>字节</a:t>
            </a:r>
          </a:p>
          <a:p>
            <a:pPr algn="ctr"/>
            <a:r>
              <a:rPr kumimoji="1" lang="zh-CN" altLang="en-US" sz="2000">
                <a:latin typeface="+mn-lt"/>
                <a:ea typeface="黑体" pitchFamily="2" charset="-122"/>
              </a:rPr>
              <a:t>伪首部</a:t>
            </a:r>
          </a:p>
        </p:txBody>
      </p:sp>
      <p:sp>
        <p:nvSpPr>
          <p:cNvPr id="377882" name="Text Box 26"/>
          <p:cNvSpPr txBox="1">
            <a:spLocks noChangeArrowheads="1"/>
          </p:cNvSpPr>
          <p:nvPr/>
        </p:nvSpPr>
        <p:spPr bwMode="auto">
          <a:xfrm>
            <a:off x="759316" y="2376964"/>
            <a:ext cx="129794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000">
                <a:latin typeface="+mn-lt"/>
                <a:ea typeface="黑体" pitchFamily="2" charset="-122"/>
              </a:rPr>
              <a:t>8 </a:t>
            </a:r>
            <a:r>
              <a:rPr kumimoji="1" lang="zh-CN" altLang="en-US" sz="2000">
                <a:latin typeface="+mn-lt"/>
                <a:ea typeface="黑体" pitchFamily="2" charset="-122"/>
              </a:rPr>
              <a:t>字节</a:t>
            </a:r>
          </a:p>
          <a:p>
            <a:pPr algn="ctr"/>
            <a:r>
              <a:rPr kumimoji="1" lang="en-US" altLang="zh-CN" sz="2000">
                <a:latin typeface="+mn-lt"/>
                <a:ea typeface="黑体" pitchFamily="2" charset="-122"/>
              </a:rPr>
              <a:t>UDP </a:t>
            </a:r>
            <a:r>
              <a:rPr kumimoji="1" lang="zh-CN" altLang="en-US" sz="2000">
                <a:latin typeface="+mn-lt"/>
                <a:ea typeface="黑体" pitchFamily="2" charset="-122"/>
              </a:rPr>
              <a:t>首部</a:t>
            </a:r>
          </a:p>
        </p:txBody>
      </p:sp>
      <p:sp>
        <p:nvSpPr>
          <p:cNvPr id="377883" name="Text Box 27"/>
          <p:cNvSpPr txBox="1">
            <a:spLocks noChangeArrowheads="1"/>
          </p:cNvSpPr>
          <p:nvPr/>
        </p:nvSpPr>
        <p:spPr bwMode="auto">
          <a:xfrm>
            <a:off x="1043968" y="3080227"/>
            <a:ext cx="902335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000">
                <a:latin typeface="+mn-lt"/>
                <a:ea typeface="黑体" pitchFamily="2" charset="-122"/>
              </a:rPr>
              <a:t>7 </a:t>
            </a:r>
            <a:r>
              <a:rPr kumimoji="1" lang="zh-CN" altLang="en-US" sz="2000">
                <a:latin typeface="+mn-lt"/>
                <a:ea typeface="黑体" pitchFamily="2" charset="-122"/>
              </a:rPr>
              <a:t>字节</a:t>
            </a:r>
          </a:p>
          <a:p>
            <a:pPr algn="ctr"/>
            <a:r>
              <a:rPr kumimoji="1" lang="zh-CN" altLang="en-US" sz="2000">
                <a:latin typeface="+mn-lt"/>
                <a:ea typeface="黑体" pitchFamily="2" charset="-122"/>
              </a:rPr>
              <a:t>数据</a:t>
            </a:r>
          </a:p>
        </p:txBody>
      </p:sp>
      <p:grpSp>
        <p:nvGrpSpPr>
          <p:cNvPr id="377890" name="Group 34"/>
          <p:cNvGrpSpPr/>
          <p:nvPr/>
        </p:nvGrpSpPr>
        <p:grpSpPr bwMode="auto">
          <a:xfrm>
            <a:off x="3992271" y="3708876"/>
            <a:ext cx="691356" cy="628650"/>
            <a:chOff x="1651" y="2763"/>
            <a:chExt cx="402" cy="396"/>
          </a:xfrm>
        </p:grpSpPr>
        <p:sp>
          <p:nvSpPr>
            <p:cNvPr id="377884" name="Text Box 28"/>
            <p:cNvSpPr txBox="1">
              <a:spLocks noChangeArrowheads="1"/>
            </p:cNvSpPr>
            <p:nvPr/>
          </p:nvSpPr>
          <p:spPr bwMode="auto">
            <a:xfrm>
              <a:off x="1651" y="2908"/>
              <a:ext cx="40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latin typeface="+mn-lt"/>
                  <a:ea typeface="黑体" pitchFamily="2" charset="-122"/>
                </a:rPr>
                <a:t>填充</a:t>
              </a:r>
            </a:p>
          </p:txBody>
        </p:sp>
        <p:sp>
          <p:nvSpPr>
            <p:cNvPr id="377885" name="Line 29"/>
            <p:cNvSpPr>
              <a:spLocks noChangeShapeType="1"/>
            </p:cNvSpPr>
            <p:nvPr/>
          </p:nvSpPr>
          <p:spPr bwMode="auto">
            <a:xfrm flipV="1">
              <a:off x="1890" y="2763"/>
              <a:ext cx="134" cy="20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b="1">
                <a:latin typeface="+mn-lt"/>
                <a:ea typeface="黑体" pitchFamily="2" charset="-122"/>
              </a:endParaRPr>
            </a:p>
          </p:txBody>
        </p:sp>
      </p:grpSp>
      <p:sp>
        <p:nvSpPr>
          <p:cNvPr id="377886" name="Line 30"/>
          <p:cNvSpPr>
            <a:spLocks noChangeShapeType="1"/>
          </p:cNvSpPr>
          <p:nvPr/>
        </p:nvSpPr>
        <p:spPr bwMode="auto">
          <a:xfrm flipV="1">
            <a:off x="5798053" y="5495449"/>
            <a:ext cx="5219567" cy="95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latin typeface="+mn-lt"/>
              <a:ea typeface="黑体" pitchFamily="2" charset="-122"/>
            </a:endParaRPr>
          </a:p>
        </p:txBody>
      </p:sp>
      <p:sp>
        <p:nvSpPr>
          <p:cNvPr id="377887" name="Text Box 31"/>
          <p:cNvSpPr txBox="1">
            <a:spLocks noChangeArrowheads="1"/>
          </p:cNvSpPr>
          <p:nvPr/>
        </p:nvSpPr>
        <p:spPr bwMode="auto">
          <a:xfrm>
            <a:off x="3209714" y="5509101"/>
            <a:ext cx="2722880" cy="79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kumimoji="1" lang="zh-CN" altLang="en-US" sz="2000" dirty="0">
                <a:solidFill>
                  <a:srgbClr val="C00000"/>
                </a:solidFill>
                <a:latin typeface="+mn-lt"/>
                <a:ea typeface="黑体" pitchFamily="2" charset="-122"/>
              </a:rPr>
              <a:t>按二进制反码运算求和</a:t>
            </a:r>
          </a:p>
          <a:p>
            <a:pPr algn="r">
              <a:lnSpc>
                <a:spcPct val="130000"/>
              </a:lnSpc>
            </a:pPr>
            <a:r>
              <a:rPr kumimoji="1" lang="zh-CN" altLang="en-US" sz="2000" dirty="0">
                <a:solidFill>
                  <a:srgbClr val="C00000"/>
                </a:solidFill>
                <a:latin typeface="+mn-lt"/>
                <a:ea typeface="黑体" pitchFamily="2" charset="-122"/>
              </a:rPr>
              <a:t>将得出的结果求反码</a:t>
            </a:r>
          </a:p>
        </p:txBody>
      </p:sp>
      <p:sp>
        <p:nvSpPr>
          <p:cNvPr id="377877" name="Text Box 21"/>
          <p:cNvSpPr txBox="1">
            <a:spLocks noChangeArrowheads="1"/>
          </p:cNvSpPr>
          <p:nvPr/>
        </p:nvSpPr>
        <p:spPr bwMode="auto">
          <a:xfrm>
            <a:off x="2214983" y="2060848"/>
            <a:ext cx="3121422" cy="178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000" dirty="0">
                <a:latin typeface="+mn-lt"/>
                <a:ea typeface="黑体" pitchFamily="2" charset="-122"/>
              </a:rPr>
              <a:t>全 </a:t>
            </a:r>
            <a:r>
              <a:rPr kumimoji="1" lang="en-US" altLang="zh-CN" sz="2000" dirty="0">
                <a:latin typeface="+mn-lt"/>
                <a:ea typeface="黑体" pitchFamily="2" charset="-122"/>
              </a:rPr>
              <a:t>0    17          15</a:t>
            </a:r>
          </a:p>
          <a:p>
            <a:pPr>
              <a:lnSpc>
                <a:spcPct val="110000"/>
              </a:lnSpc>
            </a:pPr>
            <a:r>
              <a:rPr kumimoji="1" lang="en-US" altLang="zh-CN" sz="2000" dirty="0">
                <a:latin typeface="+mn-lt"/>
                <a:ea typeface="黑体" pitchFamily="2" charset="-122"/>
              </a:rPr>
              <a:t>    1087            13</a:t>
            </a:r>
          </a:p>
          <a:p>
            <a:pPr>
              <a:lnSpc>
                <a:spcPct val="110000"/>
              </a:lnSpc>
            </a:pPr>
            <a:r>
              <a:rPr kumimoji="1" lang="en-US" altLang="zh-CN" sz="2000" dirty="0">
                <a:latin typeface="+mn-lt"/>
                <a:ea typeface="黑体" pitchFamily="2" charset="-122"/>
              </a:rPr>
              <a:t>      15             </a:t>
            </a:r>
            <a:r>
              <a:rPr kumimoji="1" lang="zh-CN" altLang="en-US" sz="2000" dirty="0">
                <a:latin typeface="+mn-lt"/>
                <a:ea typeface="黑体" pitchFamily="2" charset="-122"/>
              </a:rPr>
              <a:t>全 </a:t>
            </a:r>
            <a:r>
              <a:rPr kumimoji="1" lang="en-US" altLang="zh-CN" sz="2000" dirty="0">
                <a:latin typeface="+mn-lt"/>
                <a:ea typeface="黑体" pitchFamily="2" charset="-122"/>
              </a:rPr>
              <a:t>0</a:t>
            </a:r>
          </a:p>
          <a:p>
            <a:pPr>
              <a:lnSpc>
                <a:spcPct val="110000"/>
              </a:lnSpc>
            </a:pPr>
            <a:r>
              <a:rPr kumimoji="1" lang="zh-CN" altLang="en-US" sz="2000" dirty="0">
                <a:latin typeface="+mn-lt"/>
                <a:ea typeface="黑体" pitchFamily="2" charset="-122"/>
              </a:rPr>
              <a:t>数据  数据   数据  数据</a:t>
            </a:r>
          </a:p>
          <a:p>
            <a:pPr>
              <a:lnSpc>
                <a:spcPct val="110000"/>
              </a:lnSpc>
            </a:pPr>
            <a:r>
              <a:rPr kumimoji="1" lang="zh-CN" altLang="en-US" sz="2000" dirty="0">
                <a:latin typeface="+mn-lt"/>
                <a:ea typeface="黑体" pitchFamily="2" charset="-122"/>
              </a:rPr>
              <a:t>数据  数据   数据  全 </a:t>
            </a:r>
            <a:r>
              <a:rPr kumimoji="1" lang="en-US" altLang="zh-CN" sz="2000" dirty="0">
                <a:latin typeface="+mn-lt"/>
                <a:ea typeface="黑体" pitchFamily="2" charset="-122"/>
              </a:rPr>
              <a:t>0</a:t>
            </a:r>
          </a:p>
        </p:txBody>
      </p:sp>
      <p:sp>
        <p:nvSpPr>
          <p:cNvPr id="8" name="矩形 2"/>
          <p:cNvSpPr/>
          <p:nvPr/>
        </p:nvSpPr>
        <p:spPr>
          <a:xfrm>
            <a:off x="307340" y="4480560"/>
            <a:ext cx="5328920" cy="398780"/>
          </a:xfrm>
          <a:prstGeom prst="rect">
            <a:avLst/>
          </a:prstGeom>
          <a:solidFill>
            <a:srgbClr val="000099"/>
          </a:solidFill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latin typeface="+mn-lt"/>
                <a:ea typeface="黑体" pitchFamily="2" charset="-122"/>
              </a:rPr>
              <a:t>UDP</a:t>
            </a:r>
            <a:r>
              <a:rPr lang="zh-CN" altLang="zh-CN" sz="2000" dirty="0">
                <a:solidFill>
                  <a:schemeClr val="bg1"/>
                </a:solidFill>
                <a:latin typeface="+mn-lt"/>
                <a:ea typeface="黑体" pitchFamily="2" charset="-122"/>
              </a:rPr>
              <a:t>的检验和是把首部和数据部分一起都检验。</a:t>
            </a:r>
            <a:endParaRPr lang="zh-CN" altLang="en-US" sz="2000" dirty="0">
              <a:solidFill>
                <a:schemeClr val="bg1"/>
              </a:solidFill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3" grpId="0" bldLvl="0" animBg="1"/>
      <p:bldP spid="377886" grpId="0" bldLvl="0" animBg="1"/>
      <p:bldP spid="37788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为什么计算检验和，</a:t>
            </a:r>
            <a:br>
              <a:rPr lang="zh-CN" altLang="en-US"/>
            </a:br>
            <a:r>
              <a:rPr lang="zh-CN" altLang="en-US"/>
              <a:t>需要把伪首部也考虑进来？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伪首部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伪首部只用于计算校验和，在报文中是不存在的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12</a:t>
            </a:fld>
            <a:endParaRPr lang="zh-CN" altLang="en-US"/>
          </a:p>
        </p:txBody>
      </p:sp>
      <p:grpSp>
        <p:nvGrpSpPr>
          <p:cNvPr id="8" name="组合 4"/>
          <p:cNvGrpSpPr/>
          <p:nvPr/>
        </p:nvGrpSpPr>
        <p:grpSpPr>
          <a:xfrm>
            <a:off x="1506605" y="2720613"/>
            <a:ext cx="9243880" cy="2687363"/>
            <a:chOff x="389640" y="2060848"/>
            <a:chExt cx="9243880" cy="2687363"/>
          </a:xfrm>
        </p:grpSpPr>
        <p:sp>
          <p:nvSpPr>
            <p:cNvPr id="500739" name="Freeform 3"/>
            <p:cNvSpPr/>
            <p:nvPr/>
          </p:nvSpPr>
          <p:spPr bwMode="auto">
            <a:xfrm>
              <a:off x="3165384" y="3940981"/>
              <a:ext cx="5020071" cy="350030"/>
            </a:xfrm>
            <a:custGeom>
              <a:avLst/>
              <a:gdLst>
                <a:gd name="T0" fmla="*/ 0 w 2919"/>
                <a:gd name="T1" fmla="*/ 0 h 276"/>
                <a:gd name="T2" fmla="*/ 2919 w 2919"/>
                <a:gd name="T3" fmla="*/ 0 h 276"/>
                <a:gd name="T4" fmla="*/ 1066 w 2919"/>
                <a:gd name="T5" fmla="*/ 276 h 276"/>
                <a:gd name="T6" fmla="*/ 346 w 2919"/>
                <a:gd name="T7" fmla="*/ 268 h 276"/>
                <a:gd name="T8" fmla="*/ 0 w 2919"/>
                <a:gd name="T9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9" h="276">
                  <a:moveTo>
                    <a:pt x="0" y="0"/>
                  </a:moveTo>
                  <a:lnTo>
                    <a:pt x="2919" y="0"/>
                  </a:lnTo>
                  <a:lnTo>
                    <a:pt x="1066" y="276"/>
                  </a:lnTo>
                  <a:lnTo>
                    <a:pt x="346" y="2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81961"/>
                    <a:invGamma/>
                  </a:srgbClr>
                </a:gs>
                <a:gs pos="100000">
                  <a:srgbClr val="CCEC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0" name="Rectangle 4"/>
            <p:cNvSpPr>
              <a:spLocks noChangeArrowheads="1"/>
            </p:cNvSpPr>
            <p:nvPr/>
          </p:nvSpPr>
          <p:spPr bwMode="auto">
            <a:xfrm>
              <a:off x="3703678" y="4291011"/>
              <a:ext cx="1171179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3" name="Freeform 7"/>
            <p:cNvSpPr/>
            <p:nvPr/>
          </p:nvSpPr>
          <p:spPr bwMode="auto">
            <a:xfrm>
              <a:off x="1043161" y="2922859"/>
              <a:ext cx="7247202" cy="560922"/>
            </a:xfrm>
            <a:custGeom>
              <a:avLst/>
              <a:gdLst>
                <a:gd name="T0" fmla="*/ 0 w 3600"/>
                <a:gd name="T1" fmla="*/ 0 h 432"/>
                <a:gd name="T2" fmla="*/ 3600 w 3600"/>
                <a:gd name="T3" fmla="*/ 0 h 432"/>
                <a:gd name="T4" fmla="*/ 1056 w 3600"/>
                <a:gd name="T5" fmla="*/ 432 h 432"/>
                <a:gd name="T6" fmla="*/ 384 w 3600"/>
                <a:gd name="T7" fmla="*/ 432 h 432"/>
                <a:gd name="T8" fmla="*/ 0 w 3600"/>
                <a:gd name="T9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0" h="432">
                  <a:moveTo>
                    <a:pt x="0" y="0"/>
                  </a:moveTo>
                  <a:lnTo>
                    <a:pt x="3600" y="0"/>
                  </a:lnTo>
                  <a:lnTo>
                    <a:pt x="1056" y="432"/>
                  </a:lnTo>
                  <a:lnTo>
                    <a:pt x="384" y="43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99">
                    <a:gamma/>
                    <a:shade val="69804"/>
                    <a:invGamma/>
                  </a:srgbClr>
                </a:gs>
                <a:gs pos="100000">
                  <a:srgbClr val="FFFF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3165384" y="3483781"/>
              <a:ext cx="5020071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6" name="Line 10"/>
            <p:cNvSpPr>
              <a:spLocks noChangeShapeType="1"/>
            </p:cNvSpPr>
            <p:nvPr/>
          </p:nvSpPr>
          <p:spPr bwMode="auto">
            <a:xfrm>
              <a:off x="4420832" y="3483781"/>
              <a:ext cx="1719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1048320" y="2465659"/>
              <a:ext cx="7242043" cy="4572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>
              <a:off x="3459468" y="2465659"/>
              <a:ext cx="344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9" name="Line 13"/>
            <p:cNvSpPr>
              <a:spLocks noChangeShapeType="1"/>
            </p:cNvSpPr>
            <p:nvPr/>
          </p:nvSpPr>
          <p:spPr bwMode="auto">
            <a:xfrm>
              <a:off x="5674559" y="3483781"/>
              <a:ext cx="344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0" name="Line 14"/>
            <p:cNvSpPr>
              <a:spLocks noChangeShapeType="1"/>
            </p:cNvSpPr>
            <p:nvPr/>
          </p:nvSpPr>
          <p:spPr bwMode="auto">
            <a:xfrm>
              <a:off x="6930007" y="3483781"/>
              <a:ext cx="172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1" name="Freeform 15"/>
            <p:cNvSpPr/>
            <p:nvPr/>
          </p:nvSpPr>
          <p:spPr bwMode="auto">
            <a:xfrm>
              <a:off x="1811907" y="3483781"/>
              <a:ext cx="1353477" cy="457200"/>
            </a:xfrm>
            <a:custGeom>
              <a:avLst/>
              <a:gdLst>
                <a:gd name="T0" fmla="*/ 672 w 672"/>
                <a:gd name="T1" fmla="*/ 288 h 288"/>
                <a:gd name="T2" fmla="*/ 0 w 672"/>
                <a:gd name="T3" fmla="*/ 288 h 288"/>
                <a:gd name="T4" fmla="*/ 0 w 672"/>
                <a:gd name="T5" fmla="*/ 0 h 288"/>
                <a:gd name="T6" fmla="*/ 672 w 672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2" h="288">
                  <a:moveTo>
                    <a:pt x="672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672" y="0"/>
                  </a:lnTo>
                </a:path>
              </a:pathLst>
            </a:custGeom>
            <a:solidFill>
              <a:srgbClr val="FFFF99"/>
            </a:solidFill>
            <a:ln w="19050" cap="flat" cmpd="sng">
              <a:solidFill>
                <a:schemeClr val="tx1"/>
              </a:solidFill>
              <a:prstDash val="dash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2" name="Text Box 16"/>
            <p:cNvSpPr txBox="1">
              <a:spLocks noChangeArrowheads="1"/>
            </p:cNvSpPr>
            <p:nvPr/>
          </p:nvSpPr>
          <p:spPr bwMode="auto">
            <a:xfrm>
              <a:off x="1939172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伪首部</a:t>
              </a:r>
            </a:p>
          </p:txBody>
        </p:sp>
        <p:sp>
          <p:nvSpPr>
            <p:cNvPr id="500753" name="Text Box 17"/>
            <p:cNvSpPr txBox="1">
              <a:spLocks noChangeArrowheads="1"/>
            </p:cNvSpPr>
            <p:nvPr/>
          </p:nvSpPr>
          <p:spPr bwMode="auto">
            <a:xfrm>
              <a:off x="3177422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源端口</a:t>
              </a:r>
            </a:p>
          </p:txBody>
        </p:sp>
        <p:sp>
          <p:nvSpPr>
            <p:cNvPr id="500754" name="Text Box 18"/>
            <p:cNvSpPr txBox="1">
              <a:spLocks noChangeArrowheads="1"/>
            </p:cNvSpPr>
            <p:nvPr/>
          </p:nvSpPr>
          <p:spPr bwMode="auto">
            <a:xfrm>
              <a:off x="4357198" y="3480607"/>
              <a:ext cx="1198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目的端口</a:t>
              </a:r>
            </a:p>
          </p:txBody>
        </p:sp>
        <p:sp>
          <p:nvSpPr>
            <p:cNvPr id="500755" name="Text Box 19"/>
            <p:cNvSpPr txBox="1">
              <a:spLocks noChangeArrowheads="1"/>
            </p:cNvSpPr>
            <p:nvPr/>
          </p:nvSpPr>
          <p:spPr bwMode="auto">
            <a:xfrm>
              <a:off x="5803544" y="3479020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长  度</a:t>
              </a:r>
            </a:p>
          </p:txBody>
        </p:sp>
        <p:sp>
          <p:nvSpPr>
            <p:cNvPr id="500756" name="Text Box 20"/>
            <p:cNvSpPr txBox="1">
              <a:spLocks noChangeArrowheads="1"/>
            </p:cNvSpPr>
            <p:nvPr/>
          </p:nvSpPr>
          <p:spPr bwMode="auto">
            <a:xfrm>
              <a:off x="7043513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检验和</a:t>
              </a:r>
            </a:p>
          </p:txBody>
        </p:sp>
        <p:sp>
          <p:nvSpPr>
            <p:cNvPr id="500759" name="Line 23"/>
            <p:cNvSpPr>
              <a:spLocks noChangeShapeType="1"/>
            </p:cNvSpPr>
            <p:nvPr/>
          </p:nvSpPr>
          <p:spPr bwMode="auto">
            <a:xfrm>
              <a:off x="5877495" y="2465659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0" name="Line 24"/>
            <p:cNvSpPr>
              <a:spLocks noChangeShapeType="1"/>
            </p:cNvSpPr>
            <p:nvPr/>
          </p:nvSpPr>
          <p:spPr bwMode="auto">
            <a:xfrm>
              <a:off x="6455345" y="2465659"/>
              <a:ext cx="172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1" name="Line 25"/>
            <p:cNvSpPr>
              <a:spLocks noChangeShapeType="1"/>
            </p:cNvSpPr>
            <p:nvPr/>
          </p:nvSpPr>
          <p:spPr bwMode="auto">
            <a:xfrm>
              <a:off x="7033194" y="2465659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2" name="Text Box 26"/>
            <p:cNvSpPr txBox="1">
              <a:spLocks noChangeArrowheads="1"/>
            </p:cNvSpPr>
            <p:nvPr/>
          </p:nvSpPr>
          <p:spPr bwMode="auto">
            <a:xfrm>
              <a:off x="6986761" y="2462485"/>
              <a:ext cx="122745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长度</a:t>
              </a:r>
            </a:p>
          </p:txBody>
        </p:sp>
        <p:sp>
          <p:nvSpPr>
            <p:cNvPr id="500763" name="Text Box 27"/>
            <p:cNvSpPr txBox="1">
              <a:spLocks noChangeArrowheads="1"/>
            </p:cNvSpPr>
            <p:nvPr/>
          </p:nvSpPr>
          <p:spPr bwMode="auto">
            <a:xfrm>
              <a:off x="1467949" y="2462485"/>
              <a:ext cx="1325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源 </a:t>
              </a:r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 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地址</a:t>
              </a:r>
            </a:p>
          </p:txBody>
        </p:sp>
        <p:sp>
          <p:nvSpPr>
            <p:cNvPr id="500764" name="Text Box 28"/>
            <p:cNvSpPr txBox="1">
              <a:spLocks noChangeArrowheads="1"/>
            </p:cNvSpPr>
            <p:nvPr/>
          </p:nvSpPr>
          <p:spPr bwMode="auto">
            <a:xfrm>
              <a:off x="3784509" y="2462485"/>
              <a:ext cx="1579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目的 </a:t>
              </a:r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 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地址</a:t>
              </a:r>
            </a:p>
          </p:txBody>
        </p:sp>
        <p:sp>
          <p:nvSpPr>
            <p:cNvPr id="500765" name="Text Box 29"/>
            <p:cNvSpPr txBox="1">
              <a:spLocks noChangeArrowheads="1"/>
            </p:cNvSpPr>
            <p:nvPr/>
          </p:nvSpPr>
          <p:spPr bwMode="auto">
            <a:xfrm>
              <a:off x="5987561" y="2462485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0</a:t>
              </a:r>
            </a:p>
          </p:txBody>
        </p:sp>
        <p:sp>
          <p:nvSpPr>
            <p:cNvPr id="500766" name="Text Box 30"/>
            <p:cNvSpPr txBox="1">
              <a:spLocks noChangeArrowheads="1"/>
            </p:cNvSpPr>
            <p:nvPr/>
          </p:nvSpPr>
          <p:spPr bwMode="auto">
            <a:xfrm>
              <a:off x="6457065" y="2462485"/>
              <a:ext cx="46482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17</a:t>
              </a:r>
            </a:p>
          </p:txBody>
        </p:sp>
        <p:sp>
          <p:nvSpPr>
            <p:cNvPr id="500770" name="Text Box 34"/>
            <p:cNvSpPr txBox="1">
              <a:spLocks noChangeArrowheads="1"/>
            </p:cNvSpPr>
            <p:nvPr/>
          </p:nvSpPr>
          <p:spPr bwMode="auto">
            <a:xfrm>
              <a:off x="389640" y="2083073"/>
              <a:ext cx="690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字节</a:t>
              </a:r>
            </a:p>
          </p:txBody>
        </p:sp>
        <p:sp>
          <p:nvSpPr>
            <p:cNvPr id="500771" name="Text Box 35"/>
            <p:cNvSpPr txBox="1">
              <a:spLocks noChangeArrowheads="1"/>
            </p:cNvSpPr>
            <p:nvPr/>
          </p:nvSpPr>
          <p:spPr bwMode="auto">
            <a:xfrm>
              <a:off x="2062997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4</a:t>
              </a:r>
            </a:p>
          </p:txBody>
        </p:sp>
        <p:sp>
          <p:nvSpPr>
            <p:cNvPr id="500772" name="Text Box 36"/>
            <p:cNvSpPr txBox="1">
              <a:spLocks noChangeArrowheads="1"/>
            </p:cNvSpPr>
            <p:nvPr/>
          </p:nvSpPr>
          <p:spPr bwMode="auto">
            <a:xfrm>
              <a:off x="4475865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4</a:t>
              </a:r>
            </a:p>
          </p:txBody>
        </p:sp>
        <p:sp>
          <p:nvSpPr>
            <p:cNvPr id="500773" name="Text Box 37"/>
            <p:cNvSpPr txBox="1">
              <a:spLocks noChangeArrowheads="1"/>
            </p:cNvSpPr>
            <p:nvPr/>
          </p:nvSpPr>
          <p:spPr bwMode="auto">
            <a:xfrm>
              <a:off x="5987561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</a:t>
              </a:r>
            </a:p>
          </p:txBody>
        </p:sp>
        <p:sp>
          <p:nvSpPr>
            <p:cNvPr id="500774" name="Text Box 38"/>
            <p:cNvSpPr txBox="1">
              <a:spLocks noChangeArrowheads="1"/>
            </p:cNvSpPr>
            <p:nvPr/>
          </p:nvSpPr>
          <p:spPr bwMode="auto">
            <a:xfrm>
              <a:off x="6551653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</a:t>
              </a:r>
            </a:p>
          </p:txBody>
        </p:sp>
        <p:sp>
          <p:nvSpPr>
            <p:cNvPr id="500775" name="Text Box 39"/>
            <p:cNvSpPr txBox="1">
              <a:spLocks noChangeArrowheads="1"/>
            </p:cNvSpPr>
            <p:nvPr/>
          </p:nvSpPr>
          <p:spPr bwMode="auto">
            <a:xfrm>
              <a:off x="7404669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6" name="Text Box 40"/>
            <p:cNvSpPr txBox="1">
              <a:spLocks noChangeArrowheads="1"/>
            </p:cNvSpPr>
            <p:nvPr/>
          </p:nvSpPr>
          <p:spPr bwMode="auto">
            <a:xfrm>
              <a:off x="2198861" y="3105956"/>
              <a:ext cx="46482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12</a:t>
              </a:r>
            </a:p>
          </p:txBody>
        </p:sp>
        <p:sp>
          <p:nvSpPr>
            <p:cNvPr id="500777" name="Text Box 41"/>
            <p:cNvSpPr txBox="1">
              <a:spLocks noChangeArrowheads="1"/>
            </p:cNvSpPr>
            <p:nvPr/>
          </p:nvSpPr>
          <p:spPr bwMode="auto">
            <a:xfrm>
              <a:off x="3574695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8" name="Text Box 42"/>
            <p:cNvSpPr txBox="1">
              <a:spLocks noChangeArrowheads="1"/>
            </p:cNvSpPr>
            <p:nvPr/>
          </p:nvSpPr>
          <p:spPr bwMode="auto">
            <a:xfrm>
              <a:off x="4902374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9" name="Text Box 43"/>
            <p:cNvSpPr txBox="1">
              <a:spLocks noChangeArrowheads="1"/>
            </p:cNvSpPr>
            <p:nvPr/>
          </p:nvSpPr>
          <p:spPr bwMode="auto">
            <a:xfrm>
              <a:off x="6061513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0" name="Text Box 44"/>
            <p:cNvSpPr txBox="1">
              <a:spLocks noChangeArrowheads="1"/>
            </p:cNvSpPr>
            <p:nvPr/>
          </p:nvSpPr>
          <p:spPr bwMode="auto">
            <a:xfrm>
              <a:off x="7380592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1" name="Text Box 45"/>
            <p:cNvSpPr txBox="1">
              <a:spLocks noChangeArrowheads="1"/>
            </p:cNvSpPr>
            <p:nvPr/>
          </p:nvSpPr>
          <p:spPr bwMode="auto">
            <a:xfrm>
              <a:off x="945132" y="3105956"/>
              <a:ext cx="690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字节</a:t>
              </a:r>
            </a:p>
          </p:txBody>
        </p:sp>
        <p:sp>
          <p:nvSpPr>
            <p:cNvPr id="500784" name="Rectangle 48"/>
            <p:cNvSpPr>
              <a:spLocks noChangeArrowheads="1"/>
            </p:cNvSpPr>
            <p:nvPr/>
          </p:nvSpPr>
          <p:spPr bwMode="auto">
            <a:xfrm>
              <a:off x="4874857" y="4291011"/>
              <a:ext cx="4758663" cy="457200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85" name="Text Box 49"/>
            <p:cNvSpPr txBox="1">
              <a:spLocks noChangeArrowheads="1"/>
            </p:cNvSpPr>
            <p:nvPr/>
          </p:nvSpPr>
          <p:spPr bwMode="auto">
            <a:xfrm>
              <a:off x="6560252" y="4333874"/>
              <a:ext cx="132524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数         据</a:t>
              </a:r>
            </a:p>
          </p:txBody>
        </p:sp>
        <p:sp>
          <p:nvSpPr>
            <p:cNvPr id="500786" name="Text Box 50"/>
            <p:cNvSpPr txBox="1">
              <a:spLocks noChangeArrowheads="1"/>
            </p:cNvSpPr>
            <p:nvPr/>
          </p:nvSpPr>
          <p:spPr bwMode="auto">
            <a:xfrm>
              <a:off x="3856740" y="4333874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首  部</a:t>
              </a:r>
            </a:p>
          </p:txBody>
        </p:sp>
        <p:sp>
          <p:nvSpPr>
            <p:cNvPr id="500788" name="Text Box 52"/>
            <p:cNvSpPr txBox="1">
              <a:spLocks noChangeArrowheads="1"/>
            </p:cNvSpPr>
            <p:nvPr/>
          </p:nvSpPr>
          <p:spPr bwMode="auto">
            <a:xfrm>
              <a:off x="1442152" y="4291012"/>
              <a:ext cx="198945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用户数据报</a:t>
              </a: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668895" y="2352040"/>
            <a:ext cx="297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latin typeface="Arial" panose="020B0604020202090204" pitchFamily="34" charset="0"/>
              </a:rPr>
              <a:t>↓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6994525" y="1844040"/>
            <a:ext cx="1859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Protocol number</a:t>
            </a:r>
          </a:p>
          <a:p>
            <a:pPr algn="ctr"/>
            <a:r>
              <a:rPr lang="en-US"/>
              <a:t>UDP: 17</a:t>
            </a:r>
          </a:p>
        </p:txBody>
      </p:sp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3636395" y="5803764"/>
            <a:ext cx="1169458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4805853" y="5806939"/>
            <a:ext cx="5928121" cy="457200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7060499" y="5848215"/>
            <a:ext cx="13356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rPr>
              <a:t>数         据</a:t>
            </a:r>
          </a:p>
        </p:txBody>
      </p:sp>
      <p:sp>
        <p:nvSpPr>
          <p:cNvPr id="73" name="Text Box 22"/>
          <p:cNvSpPr txBox="1">
            <a:spLocks noChangeArrowheads="1"/>
          </p:cNvSpPr>
          <p:nvPr/>
        </p:nvSpPr>
        <p:spPr bwMode="auto">
          <a:xfrm>
            <a:off x="3749901" y="5848215"/>
            <a:ext cx="8418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rPr>
              <a:t>首  部</a:t>
            </a:r>
          </a:p>
        </p:txBody>
      </p:sp>
      <p:sp>
        <p:nvSpPr>
          <p:cNvPr id="102" name="Rectangle 4"/>
          <p:cNvSpPr>
            <a:spLocks noChangeArrowheads="1"/>
          </p:cNvSpPr>
          <p:nvPr/>
        </p:nvSpPr>
        <p:spPr bwMode="auto">
          <a:xfrm>
            <a:off x="4810394" y="5407442"/>
            <a:ext cx="5915025" cy="396000"/>
          </a:xfrm>
          <a:prstGeom prst="rect">
            <a:avLst/>
          </a:prstGeom>
          <a:gradFill flip="none" rotWithShape="1">
            <a:gsLst>
              <a:gs pos="0">
                <a:srgbClr val="99FF66"/>
              </a:gs>
              <a:gs pos="100000">
                <a:srgbClr val="47B26B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12" name="Text Box 52"/>
          <p:cNvSpPr txBox="1">
            <a:spLocks noChangeArrowheads="1"/>
          </p:cNvSpPr>
          <p:nvPr/>
        </p:nvSpPr>
        <p:spPr bwMode="auto">
          <a:xfrm>
            <a:off x="2197802" y="5833427"/>
            <a:ext cx="118491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IP</a:t>
            </a:r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数据报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/>
              <a:t>UDP</a:t>
            </a:r>
            <a:r>
              <a:rPr lang="zh-CN" altLang="en-US"/>
              <a:t>报文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UDP</a:t>
            </a:r>
            <a:r>
              <a:rPr lang="zh-CN" altLang="en-US">
                <a:sym typeface="+mn-ea"/>
              </a:rPr>
              <a:t>特点</a:t>
            </a:r>
          </a:p>
        </p:txBody>
      </p:sp>
      <p:sp>
        <p:nvSpPr>
          <p:cNvPr id="88" name="下箭头 87"/>
          <p:cNvSpPr/>
          <p:nvPr/>
        </p:nvSpPr>
        <p:spPr>
          <a:xfrm rot="16200000">
            <a:off x="4868050" y="2293325"/>
            <a:ext cx="576064" cy="67938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</a:t>
            </a:r>
            <a:r>
              <a:rPr lang="zh-CN" altLang="en-US"/>
              <a:t>概述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UDP只在</a:t>
            </a:r>
            <a:r>
              <a:rPr lang="zh-CN" altLang="en-US"/>
              <a:t>应用层</a:t>
            </a:r>
            <a:r>
              <a:rPr lang="en-US"/>
              <a:t>服务增加了很少一点的功能：</a:t>
            </a:r>
          </a:p>
          <a:p>
            <a:pPr lvl="1"/>
            <a:r>
              <a:rPr lang="en-US"/>
              <a:t>复用和分用的功能</a:t>
            </a:r>
          </a:p>
          <a:p>
            <a:pPr lvl="1"/>
            <a:r>
              <a:rPr lang="en-US"/>
              <a:t>差错检测的功能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面向报文的</a:t>
            </a:r>
            <a:r>
              <a:rPr lang="en-US" altLang="zh-CN">
                <a:sym typeface="+mn-ea"/>
              </a:rPr>
              <a:t>UDP</a:t>
            </a:r>
            <a:br>
              <a:rPr lang="en-US" altLang="zh-CN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应用层交下来的报文，加上</a:t>
            </a:r>
            <a:r>
              <a:rPr lang="en-US" altLang="zh-CN"/>
              <a:t>UDP</a:t>
            </a:r>
            <a:r>
              <a:rPr lang="zh-CN" altLang="en-US"/>
              <a:t>首部，交给下一层。不拆分，也不合并</a:t>
            </a:r>
            <a:endParaRPr lang="en-US"/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15</a:t>
            </a:fld>
            <a:endParaRPr lang="zh-CN" altLang="en-US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857739" y="3624923"/>
            <a:ext cx="4486275" cy="682625"/>
          </a:xfrm>
          <a:prstGeom prst="rect">
            <a:avLst/>
          </a:prstGeom>
          <a:gradFill rotWithShape="1">
            <a:gsLst>
              <a:gs pos="0">
                <a:srgbClr val="B2B28E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428989" y="4309135"/>
            <a:ext cx="5915025" cy="7223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</a:ln>
          <a:effectLst>
            <a:outerShdw dist="35921" dir="2700000" algn="ctr" rotWithShape="0">
              <a:srgbClr val="1C1C1C"/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3892664" y="4309135"/>
            <a:ext cx="0" cy="7223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2428989" y="4417085"/>
            <a:ext cx="1518285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UDP </a:t>
            </a: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首部</a:t>
            </a: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4257789" y="4421848"/>
            <a:ext cx="3956685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UDP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用户数据报的数据部分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8447201" y="4429785"/>
            <a:ext cx="1094740" cy="4578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运输层</a:t>
            </a:r>
          </a:p>
        </p:txBody>
      </p:sp>
      <p:sp>
        <p:nvSpPr>
          <p:cNvPr id="38" name="AutoShape 18"/>
          <p:cNvSpPr>
            <a:spLocks noChangeArrowheads="1"/>
          </p:cNvSpPr>
          <p:nvPr/>
        </p:nvSpPr>
        <p:spPr bwMode="auto">
          <a:xfrm rot="16200000" flipH="1">
            <a:off x="5727065" y="3803650"/>
            <a:ext cx="760095" cy="327025"/>
          </a:xfrm>
          <a:prstGeom prst="rightArrow">
            <a:avLst>
              <a:gd name="adj1" fmla="val 50000"/>
              <a:gd name="adj2" fmla="val 147344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3892664" y="2985160"/>
            <a:ext cx="4425950" cy="6016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00"/>
            </a:solidFill>
            <a:miter lim="800000"/>
          </a:ln>
          <a:effectLst>
            <a:outerShdw dist="35921" dir="2700000" algn="ctr" rotWithShape="0">
              <a:srgbClr val="1C1C1C"/>
            </a:outerShdw>
          </a:effectLst>
        </p:spPr>
        <p:txBody>
          <a:bodyPr wrap="none" anchor="ctr"/>
          <a:lstStyle/>
          <a:p>
            <a:pPr marL="0" marR="0" lvl="0" indent="0" algn="ctr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应用层报文</a:t>
            </a: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8447201" y="2985160"/>
            <a:ext cx="1094740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应用层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应用层报文大小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应用程序必须选择合适大小的报文：</a:t>
            </a:r>
          </a:p>
          <a:p>
            <a:pPr lvl="1"/>
            <a:r>
              <a:rPr lang="en-US" sz="2400"/>
              <a:t>报文太长，UDP直接交给IP层，IP层在传送时可能要进行分片，降低IP层的效率</a:t>
            </a:r>
          </a:p>
          <a:p>
            <a:pPr lvl="1"/>
            <a:r>
              <a:rPr lang="en-US" sz="2400"/>
              <a:t>报文太短，UDP直接交给IP层，会使IP数据报的首部的相对长度太大，也降低</a:t>
            </a:r>
            <a:r>
              <a:rPr lang="zh-CN" altLang="en-US" sz="2400"/>
              <a:t>了</a:t>
            </a:r>
            <a:r>
              <a:rPr lang="en-US" sz="2400"/>
              <a:t>IP层的效率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不保证可靠交付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UDP使用尽最大努力交付，主机不需要维持复杂的连接状态表</a:t>
            </a:r>
          </a:p>
          <a:p>
            <a:endParaRPr lang="en-US"/>
          </a:p>
          <a:p>
            <a:r>
              <a:rPr lang="en-US"/>
              <a:t>UDP是无连接的，发送数据之前不需要建立连接</a:t>
            </a:r>
            <a:r>
              <a:rPr lang="zh-CN" altLang="en-US"/>
              <a:t>，</a:t>
            </a:r>
            <a:r>
              <a:rPr lang="en-US"/>
              <a:t>因此减少了开销和发送数据之前的时延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开销小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UDP的首部开销小，只有 8 个字节</a:t>
            </a:r>
            <a:r>
              <a:rPr lang="zh-CN" altLang="en-US"/>
              <a:t>（</a:t>
            </a:r>
            <a:r>
              <a:rPr lang="en-US"/>
              <a:t>TCP</a:t>
            </a:r>
            <a:r>
              <a:rPr lang="zh-CN" altLang="en-US"/>
              <a:t>首部有</a:t>
            </a:r>
            <a:r>
              <a:rPr lang="en-US"/>
              <a:t>20个字节</a:t>
            </a:r>
            <a:r>
              <a:rPr lang="zh-CN" altLang="en-US"/>
              <a:t>）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18</a:t>
            </a:fld>
            <a:endParaRPr lang="zh-CN" altLang="en-US"/>
          </a:p>
        </p:txBody>
      </p:sp>
      <p:grpSp>
        <p:nvGrpSpPr>
          <p:cNvPr id="8" name="组合 4"/>
          <p:cNvGrpSpPr/>
          <p:nvPr/>
        </p:nvGrpSpPr>
        <p:grpSpPr>
          <a:xfrm>
            <a:off x="72457" y="2146790"/>
            <a:ext cx="8191368" cy="1637491"/>
            <a:chOff x="1442152" y="3110720"/>
            <a:chExt cx="8191368" cy="1637491"/>
          </a:xfrm>
        </p:grpSpPr>
        <p:sp>
          <p:nvSpPr>
            <p:cNvPr id="500739" name="Freeform 3"/>
            <p:cNvSpPr/>
            <p:nvPr/>
          </p:nvSpPr>
          <p:spPr bwMode="auto">
            <a:xfrm>
              <a:off x="3165384" y="3940981"/>
              <a:ext cx="5020071" cy="350030"/>
            </a:xfrm>
            <a:custGeom>
              <a:avLst/>
              <a:gdLst>
                <a:gd name="T0" fmla="*/ 0 w 2919"/>
                <a:gd name="T1" fmla="*/ 0 h 276"/>
                <a:gd name="T2" fmla="*/ 2919 w 2919"/>
                <a:gd name="T3" fmla="*/ 0 h 276"/>
                <a:gd name="T4" fmla="*/ 1066 w 2919"/>
                <a:gd name="T5" fmla="*/ 276 h 276"/>
                <a:gd name="T6" fmla="*/ 346 w 2919"/>
                <a:gd name="T7" fmla="*/ 268 h 276"/>
                <a:gd name="T8" fmla="*/ 0 w 2919"/>
                <a:gd name="T9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9" h="276">
                  <a:moveTo>
                    <a:pt x="0" y="0"/>
                  </a:moveTo>
                  <a:lnTo>
                    <a:pt x="2919" y="0"/>
                  </a:lnTo>
                  <a:lnTo>
                    <a:pt x="1066" y="276"/>
                  </a:lnTo>
                  <a:lnTo>
                    <a:pt x="346" y="2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81961"/>
                    <a:invGamma/>
                  </a:srgbClr>
                </a:gs>
                <a:gs pos="100000">
                  <a:srgbClr val="CCEC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0" name="Rectangle 4"/>
            <p:cNvSpPr>
              <a:spLocks noChangeArrowheads="1"/>
            </p:cNvSpPr>
            <p:nvPr/>
          </p:nvSpPr>
          <p:spPr bwMode="auto">
            <a:xfrm>
              <a:off x="3703678" y="4291011"/>
              <a:ext cx="1171179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3165384" y="3483781"/>
              <a:ext cx="5020071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6" name="Line 10"/>
            <p:cNvSpPr>
              <a:spLocks noChangeShapeType="1"/>
            </p:cNvSpPr>
            <p:nvPr/>
          </p:nvSpPr>
          <p:spPr bwMode="auto">
            <a:xfrm>
              <a:off x="4420832" y="3483781"/>
              <a:ext cx="1719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9" name="Line 13"/>
            <p:cNvSpPr>
              <a:spLocks noChangeShapeType="1"/>
            </p:cNvSpPr>
            <p:nvPr/>
          </p:nvSpPr>
          <p:spPr bwMode="auto">
            <a:xfrm>
              <a:off x="5674559" y="3483781"/>
              <a:ext cx="344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0" name="Line 14"/>
            <p:cNvSpPr>
              <a:spLocks noChangeShapeType="1"/>
            </p:cNvSpPr>
            <p:nvPr/>
          </p:nvSpPr>
          <p:spPr bwMode="auto">
            <a:xfrm>
              <a:off x="6930007" y="3483781"/>
              <a:ext cx="172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3" name="Text Box 17"/>
            <p:cNvSpPr txBox="1">
              <a:spLocks noChangeArrowheads="1"/>
            </p:cNvSpPr>
            <p:nvPr/>
          </p:nvSpPr>
          <p:spPr bwMode="auto">
            <a:xfrm>
              <a:off x="3177422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源端口</a:t>
              </a:r>
            </a:p>
          </p:txBody>
        </p:sp>
        <p:sp>
          <p:nvSpPr>
            <p:cNvPr id="500754" name="Text Box 18"/>
            <p:cNvSpPr txBox="1">
              <a:spLocks noChangeArrowheads="1"/>
            </p:cNvSpPr>
            <p:nvPr/>
          </p:nvSpPr>
          <p:spPr bwMode="auto">
            <a:xfrm>
              <a:off x="4357198" y="3480607"/>
              <a:ext cx="1198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目的端口</a:t>
              </a:r>
            </a:p>
          </p:txBody>
        </p:sp>
        <p:sp>
          <p:nvSpPr>
            <p:cNvPr id="500755" name="Text Box 19"/>
            <p:cNvSpPr txBox="1">
              <a:spLocks noChangeArrowheads="1"/>
            </p:cNvSpPr>
            <p:nvPr/>
          </p:nvSpPr>
          <p:spPr bwMode="auto">
            <a:xfrm>
              <a:off x="5803544" y="3479020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长  度</a:t>
              </a:r>
            </a:p>
          </p:txBody>
        </p:sp>
        <p:sp>
          <p:nvSpPr>
            <p:cNvPr id="500756" name="Text Box 20"/>
            <p:cNvSpPr txBox="1">
              <a:spLocks noChangeArrowheads="1"/>
            </p:cNvSpPr>
            <p:nvPr/>
          </p:nvSpPr>
          <p:spPr bwMode="auto">
            <a:xfrm>
              <a:off x="7043513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检验和</a:t>
              </a:r>
            </a:p>
          </p:txBody>
        </p:sp>
        <p:sp>
          <p:nvSpPr>
            <p:cNvPr id="500777" name="Text Box 41"/>
            <p:cNvSpPr txBox="1">
              <a:spLocks noChangeArrowheads="1"/>
            </p:cNvSpPr>
            <p:nvPr/>
          </p:nvSpPr>
          <p:spPr bwMode="auto">
            <a:xfrm>
              <a:off x="3574695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8" name="Text Box 42"/>
            <p:cNvSpPr txBox="1">
              <a:spLocks noChangeArrowheads="1"/>
            </p:cNvSpPr>
            <p:nvPr/>
          </p:nvSpPr>
          <p:spPr bwMode="auto">
            <a:xfrm>
              <a:off x="4902374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9" name="Text Box 43"/>
            <p:cNvSpPr txBox="1">
              <a:spLocks noChangeArrowheads="1"/>
            </p:cNvSpPr>
            <p:nvPr/>
          </p:nvSpPr>
          <p:spPr bwMode="auto">
            <a:xfrm>
              <a:off x="6061513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0" name="Text Box 44"/>
            <p:cNvSpPr txBox="1">
              <a:spLocks noChangeArrowheads="1"/>
            </p:cNvSpPr>
            <p:nvPr/>
          </p:nvSpPr>
          <p:spPr bwMode="auto">
            <a:xfrm>
              <a:off x="7380592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1" name="Text Box 45"/>
            <p:cNvSpPr txBox="1">
              <a:spLocks noChangeArrowheads="1"/>
            </p:cNvSpPr>
            <p:nvPr/>
          </p:nvSpPr>
          <p:spPr bwMode="auto">
            <a:xfrm>
              <a:off x="2387217" y="3161836"/>
              <a:ext cx="690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字节</a:t>
              </a:r>
            </a:p>
          </p:txBody>
        </p:sp>
        <p:sp>
          <p:nvSpPr>
            <p:cNvPr id="500784" name="Rectangle 48"/>
            <p:cNvSpPr>
              <a:spLocks noChangeArrowheads="1"/>
            </p:cNvSpPr>
            <p:nvPr/>
          </p:nvSpPr>
          <p:spPr bwMode="auto">
            <a:xfrm>
              <a:off x="4874857" y="4291011"/>
              <a:ext cx="4758663" cy="457200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85" name="Text Box 49"/>
            <p:cNvSpPr txBox="1">
              <a:spLocks noChangeArrowheads="1"/>
            </p:cNvSpPr>
            <p:nvPr/>
          </p:nvSpPr>
          <p:spPr bwMode="auto">
            <a:xfrm>
              <a:off x="6560252" y="4333874"/>
              <a:ext cx="132524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数         据</a:t>
              </a:r>
            </a:p>
          </p:txBody>
        </p:sp>
        <p:sp>
          <p:nvSpPr>
            <p:cNvPr id="500786" name="Text Box 50"/>
            <p:cNvSpPr txBox="1">
              <a:spLocks noChangeArrowheads="1"/>
            </p:cNvSpPr>
            <p:nvPr/>
          </p:nvSpPr>
          <p:spPr bwMode="auto">
            <a:xfrm>
              <a:off x="3856740" y="4333874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首  部</a:t>
              </a:r>
            </a:p>
          </p:txBody>
        </p:sp>
        <p:sp>
          <p:nvSpPr>
            <p:cNvPr id="500788" name="Text Box 52"/>
            <p:cNvSpPr txBox="1">
              <a:spLocks noChangeArrowheads="1"/>
            </p:cNvSpPr>
            <p:nvPr/>
          </p:nvSpPr>
          <p:spPr bwMode="auto">
            <a:xfrm>
              <a:off x="1442152" y="4291012"/>
              <a:ext cx="205994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 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用户数据报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</a:t>
            </a:r>
            <a:r>
              <a:rPr lang="zh-CN" altLang="en-US"/>
              <a:t>首部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19</a:t>
            </a:fld>
            <a:endParaRPr lang="zh-CN" altLang="en-US"/>
          </a:p>
        </p:txBody>
      </p:sp>
      <p:sp>
        <p:nvSpPr>
          <p:cNvPr id="502817" name="Line 33"/>
          <p:cNvSpPr>
            <a:spLocks noChangeShapeType="1"/>
          </p:cNvSpPr>
          <p:nvPr/>
        </p:nvSpPr>
        <p:spPr bwMode="auto">
          <a:xfrm flipH="1">
            <a:off x="1886008" y="2260049"/>
            <a:ext cx="17198" cy="2757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8" name="Rectangle 34"/>
          <p:cNvSpPr>
            <a:spLocks noChangeArrowheads="1"/>
          </p:cNvSpPr>
          <p:nvPr/>
        </p:nvSpPr>
        <p:spPr bwMode="auto">
          <a:xfrm>
            <a:off x="1571286" y="3330024"/>
            <a:ext cx="586740" cy="5308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kumimoji="1" lang="en-US" altLang="zh-CN" sz="1600">
                <a:solidFill>
                  <a:schemeClr val="tx1"/>
                </a:solidFill>
                <a:latin typeface="+mn-lt"/>
                <a:ea typeface="黑体" pitchFamily="2" charset="-122"/>
              </a:rPr>
              <a:t>TCP</a:t>
            </a:r>
          </a:p>
          <a:p>
            <a:pPr defTabSz="762000" eaLnBrk="0" hangingPunct="0">
              <a:lnSpc>
                <a:spcPct val="90000"/>
              </a:lnSpc>
            </a:pPr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首部</a:t>
            </a:r>
          </a:p>
        </p:txBody>
      </p:sp>
      <p:sp>
        <p:nvSpPr>
          <p:cNvPr id="502819" name="Line 35"/>
          <p:cNvSpPr>
            <a:spLocks noChangeShapeType="1"/>
          </p:cNvSpPr>
          <p:nvPr/>
        </p:nvSpPr>
        <p:spPr bwMode="auto">
          <a:xfrm>
            <a:off x="10037820" y="2253698"/>
            <a:ext cx="0" cy="2316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0" name="Rectangle 36"/>
          <p:cNvSpPr>
            <a:spLocks noChangeArrowheads="1"/>
          </p:cNvSpPr>
          <p:nvPr/>
        </p:nvSpPr>
        <p:spPr bwMode="auto">
          <a:xfrm>
            <a:off x="9594432" y="3072849"/>
            <a:ext cx="1072515" cy="5308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kumimoji="1" lang="en-US" altLang="zh-CN" sz="1600">
                <a:solidFill>
                  <a:schemeClr val="tx1"/>
                </a:solidFill>
                <a:latin typeface="+mn-lt"/>
                <a:ea typeface="黑体" pitchFamily="2" charset="-122"/>
              </a:rPr>
              <a:t>20 </a:t>
            </a:r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字节的</a:t>
            </a:r>
          </a:p>
          <a:p>
            <a:pPr algn="ctr" defTabSz="762000" eaLnBrk="0" hangingPunct="0">
              <a:lnSpc>
                <a:spcPct val="90000"/>
              </a:lnSpc>
            </a:pPr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固定首部</a:t>
            </a:r>
          </a:p>
        </p:txBody>
      </p:sp>
      <p:sp>
        <p:nvSpPr>
          <p:cNvPr id="502859" name="Rectangle 75"/>
          <p:cNvSpPr>
            <a:spLocks noChangeArrowheads="1"/>
          </p:cNvSpPr>
          <p:nvPr/>
        </p:nvSpPr>
        <p:spPr bwMode="auto">
          <a:xfrm>
            <a:off x="2199010" y="2258460"/>
            <a:ext cx="7377906" cy="2763838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89" name="Freeform 5"/>
          <p:cNvSpPr/>
          <p:nvPr/>
        </p:nvSpPr>
        <p:spPr bwMode="auto">
          <a:xfrm>
            <a:off x="2209329" y="5022300"/>
            <a:ext cx="7395104" cy="553615"/>
          </a:xfrm>
          <a:custGeom>
            <a:avLst/>
            <a:gdLst>
              <a:gd name="T0" fmla="*/ 0 w 4626"/>
              <a:gd name="T1" fmla="*/ 0 h 544"/>
              <a:gd name="T2" fmla="*/ 861 w 4626"/>
              <a:gd name="T3" fmla="*/ 544 h 544"/>
              <a:gd name="T4" fmla="*/ 1814 w 4626"/>
              <a:gd name="T5" fmla="*/ 544 h 544"/>
              <a:gd name="T6" fmla="*/ 4626 w 4626"/>
              <a:gd name="T7" fmla="*/ 0 h 544"/>
              <a:gd name="T8" fmla="*/ 0 w 4626"/>
              <a:gd name="T9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26" h="544">
                <a:moveTo>
                  <a:pt x="0" y="0"/>
                </a:moveTo>
                <a:lnTo>
                  <a:pt x="861" y="544"/>
                </a:lnTo>
                <a:lnTo>
                  <a:pt x="1814" y="544"/>
                </a:lnTo>
                <a:lnTo>
                  <a:pt x="4626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CC">
                  <a:gamma/>
                  <a:shade val="69804"/>
                  <a:invGamma/>
                </a:srgbClr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/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0" name="Line 6"/>
          <p:cNvSpPr>
            <a:spLocks noChangeShapeType="1"/>
          </p:cNvSpPr>
          <p:nvPr/>
        </p:nvSpPr>
        <p:spPr bwMode="auto">
          <a:xfrm>
            <a:off x="2192131" y="2728360"/>
            <a:ext cx="73899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1" name="Line 7"/>
          <p:cNvSpPr>
            <a:spLocks noChangeShapeType="1"/>
          </p:cNvSpPr>
          <p:nvPr/>
        </p:nvSpPr>
        <p:spPr bwMode="auto">
          <a:xfrm>
            <a:off x="2205889" y="3193498"/>
            <a:ext cx="7376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2" name="Line 8"/>
          <p:cNvSpPr>
            <a:spLocks noChangeShapeType="1"/>
          </p:cNvSpPr>
          <p:nvPr/>
        </p:nvSpPr>
        <p:spPr bwMode="auto">
          <a:xfrm>
            <a:off x="2192131" y="3657048"/>
            <a:ext cx="73899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3" name="Line 9"/>
          <p:cNvSpPr>
            <a:spLocks noChangeShapeType="1"/>
          </p:cNvSpPr>
          <p:nvPr/>
        </p:nvSpPr>
        <p:spPr bwMode="auto">
          <a:xfrm>
            <a:off x="2192131" y="4120598"/>
            <a:ext cx="73899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4" name="Line 10"/>
          <p:cNvSpPr>
            <a:spLocks noChangeShapeType="1"/>
          </p:cNvSpPr>
          <p:nvPr/>
        </p:nvSpPr>
        <p:spPr bwMode="auto">
          <a:xfrm>
            <a:off x="2205889" y="4585735"/>
            <a:ext cx="7376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5" name="Line 11"/>
          <p:cNvSpPr>
            <a:spLocks noChangeShapeType="1"/>
          </p:cNvSpPr>
          <p:nvPr/>
        </p:nvSpPr>
        <p:spPr bwMode="auto">
          <a:xfrm>
            <a:off x="5889683" y="226322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796" name="Rectangle 12"/>
          <p:cNvSpPr>
            <a:spLocks noChangeArrowheads="1"/>
          </p:cNvSpPr>
          <p:nvPr/>
        </p:nvSpPr>
        <p:spPr bwMode="auto">
          <a:xfrm>
            <a:off x="7041943" y="2348948"/>
            <a:ext cx="1332230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目  的  端  口</a:t>
            </a:r>
          </a:p>
        </p:txBody>
      </p:sp>
      <p:sp>
        <p:nvSpPr>
          <p:cNvPr id="502797" name="Rectangle 13"/>
          <p:cNvSpPr>
            <a:spLocks noChangeArrowheads="1"/>
          </p:cNvSpPr>
          <p:nvPr/>
        </p:nvSpPr>
        <p:spPr bwMode="auto">
          <a:xfrm>
            <a:off x="2346912" y="3598310"/>
            <a:ext cx="58674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数据</a:t>
            </a:r>
          </a:p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偏移</a:t>
            </a:r>
          </a:p>
        </p:txBody>
      </p:sp>
      <p:sp>
        <p:nvSpPr>
          <p:cNvPr id="502798" name="Rectangle 14"/>
          <p:cNvSpPr>
            <a:spLocks noChangeArrowheads="1"/>
          </p:cNvSpPr>
          <p:nvPr/>
        </p:nvSpPr>
        <p:spPr bwMode="auto">
          <a:xfrm>
            <a:off x="3382227" y="4212674"/>
            <a:ext cx="1129030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检   验   和</a:t>
            </a:r>
          </a:p>
        </p:txBody>
      </p:sp>
      <p:sp>
        <p:nvSpPr>
          <p:cNvPr id="502799" name="Rectangle 15"/>
          <p:cNvSpPr>
            <a:spLocks noChangeArrowheads="1"/>
          </p:cNvSpPr>
          <p:nvPr/>
        </p:nvSpPr>
        <p:spPr bwMode="auto">
          <a:xfrm>
            <a:off x="3576562" y="4641299"/>
            <a:ext cx="3069829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选    项    （长  度  可  变）</a:t>
            </a:r>
          </a:p>
        </p:txBody>
      </p:sp>
      <p:sp>
        <p:nvSpPr>
          <p:cNvPr id="502800" name="Rectangle 16"/>
          <p:cNvSpPr>
            <a:spLocks noChangeArrowheads="1"/>
          </p:cNvSpPr>
          <p:nvPr/>
        </p:nvSpPr>
        <p:spPr bwMode="auto">
          <a:xfrm>
            <a:off x="3492294" y="2348948"/>
            <a:ext cx="1016000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源  端  口</a:t>
            </a:r>
          </a:p>
        </p:txBody>
      </p:sp>
      <p:sp>
        <p:nvSpPr>
          <p:cNvPr id="502801" name="Rectangle 17"/>
          <p:cNvSpPr>
            <a:spLocks noChangeArrowheads="1"/>
          </p:cNvSpPr>
          <p:nvPr/>
        </p:nvSpPr>
        <p:spPr bwMode="auto">
          <a:xfrm>
            <a:off x="5463175" y="2807736"/>
            <a:ext cx="834098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序   号</a:t>
            </a:r>
          </a:p>
        </p:txBody>
      </p:sp>
      <p:sp>
        <p:nvSpPr>
          <p:cNvPr id="502802" name="Line 18"/>
          <p:cNvSpPr>
            <a:spLocks noChangeShapeType="1"/>
          </p:cNvSpPr>
          <p:nvPr/>
        </p:nvSpPr>
        <p:spPr bwMode="auto">
          <a:xfrm>
            <a:off x="5894842" y="3663398"/>
            <a:ext cx="0" cy="915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03" name="Rectangle 19"/>
          <p:cNvSpPr>
            <a:spLocks noChangeArrowheads="1"/>
          </p:cNvSpPr>
          <p:nvPr/>
        </p:nvSpPr>
        <p:spPr bwMode="auto">
          <a:xfrm>
            <a:off x="6887162" y="4212674"/>
            <a:ext cx="1501775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紧   急   指   针</a:t>
            </a:r>
          </a:p>
        </p:txBody>
      </p:sp>
      <p:sp>
        <p:nvSpPr>
          <p:cNvPr id="502804" name="Rectangle 20"/>
          <p:cNvSpPr>
            <a:spLocks noChangeArrowheads="1"/>
          </p:cNvSpPr>
          <p:nvPr/>
        </p:nvSpPr>
        <p:spPr bwMode="auto">
          <a:xfrm>
            <a:off x="7318830" y="3731661"/>
            <a:ext cx="756285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窗   口</a:t>
            </a:r>
          </a:p>
        </p:txBody>
      </p:sp>
      <p:sp>
        <p:nvSpPr>
          <p:cNvPr id="502805" name="Rectangle 21"/>
          <p:cNvSpPr>
            <a:spLocks noChangeArrowheads="1"/>
          </p:cNvSpPr>
          <p:nvPr/>
        </p:nvSpPr>
        <p:spPr bwMode="auto">
          <a:xfrm>
            <a:off x="5227563" y="3291924"/>
            <a:ext cx="1405070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确    认    号</a:t>
            </a:r>
          </a:p>
        </p:txBody>
      </p:sp>
      <p:sp>
        <p:nvSpPr>
          <p:cNvPr id="502806" name="Line 22"/>
          <p:cNvSpPr>
            <a:spLocks noChangeShapeType="1"/>
          </p:cNvSpPr>
          <p:nvPr/>
        </p:nvSpPr>
        <p:spPr bwMode="auto">
          <a:xfrm>
            <a:off x="3117379" y="366339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07" name="Line 23"/>
          <p:cNvSpPr>
            <a:spLocks noChangeShapeType="1"/>
          </p:cNvSpPr>
          <p:nvPr/>
        </p:nvSpPr>
        <p:spPr bwMode="auto">
          <a:xfrm>
            <a:off x="4967874" y="365863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08" name="Line 24"/>
          <p:cNvSpPr>
            <a:spLocks noChangeShapeType="1"/>
          </p:cNvSpPr>
          <p:nvPr/>
        </p:nvSpPr>
        <p:spPr bwMode="auto">
          <a:xfrm>
            <a:off x="4493212" y="366339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09" name="Line 25"/>
          <p:cNvSpPr>
            <a:spLocks noChangeShapeType="1"/>
          </p:cNvSpPr>
          <p:nvPr/>
        </p:nvSpPr>
        <p:spPr bwMode="auto">
          <a:xfrm>
            <a:off x="4728823" y="3663398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0" name="Line 26"/>
          <p:cNvSpPr>
            <a:spLocks noChangeShapeType="1"/>
          </p:cNvSpPr>
          <p:nvPr/>
        </p:nvSpPr>
        <p:spPr bwMode="auto">
          <a:xfrm>
            <a:off x="5428779" y="3663398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1" name="Line 27"/>
          <p:cNvSpPr>
            <a:spLocks noChangeShapeType="1"/>
          </p:cNvSpPr>
          <p:nvPr/>
        </p:nvSpPr>
        <p:spPr bwMode="auto">
          <a:xfrm>
            <a:off x="5198326" y="3663398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2" name="Line 28"/>
          <p:cNvSpPr>
            <a:spLocks noChangeShapeType="1"/>
          </p:cNvSpPr>
          <p:nvPr/>
        </p:nvSpPr>
        <p:spPr bwMode="auto">
          <a:xfrm>
            <a:off x="5664389" y="3663398"/>
            <a:ext cx="0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3" name="Rectangle 29"/>
          <p:cNvSpPr>
            <a:spLocks noChangeArrowheads="1"/>
          </p:cNvSpPr>
          <p:nvPr/>
        </p:nvSpPr>
        <p:spPr bwMode="auto">
          <a:xfrm>
            <a:off x="3406304" y="3741186"/>
            <a:ext cx="756285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保   留</a:t>
            </a:r>
          </a:p>
        </p:txBody>
      </p:sp>
      <p:sp>
        <p:nvSpPr>
          <p:cNvPr id="502814" name="Rectangle 30"/>
          <p:cNvSpPr>
            <a:spLocks noChangeArrowheads="1"/>
          </p:cNvSpPr>
          <p:nvPr/>
        </p:nvSpPr>
        <p:spPr bwMode="auto">
          <a:xfrm>
            <a:off x="5649137" y="3676099"/>
            <a:ext cx="29019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F</a:t>
            </a:r>
          </a:p>
          <a:p>
            <a:pPr algn="ctr"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I</a:t>
            </a:r>
          </a:p>
          <a:p>
            <a:pPr algn="ctr"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N</a:t>
            </a:r>
          </a:p>
        </p:txBody>
      </p:sp>
      <p:sp>
        <p:nvSpPr>
          <p:cNvPr id="502815" name="Line 31"/>
          <p:cNvSpPr>
            <a:spLocks noChangeShapeType="1"/>
          </p:cNvSpPr>
          <p:nvPr/>
        </p:nvSpPr>
        <p:spPr bwMode="auto">
          <a:xfrm>
            <a:off x="2211048" y="1631795"/>
            <a:ext cx="7360708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16" name="Rectangle 32"/>
          <p:cNvSpPr>
            <a:spLocks noChangeArrowheads="1"/>
          </p:cNvSpPr>
          <p:nvPr/>
        </p:nvSpPr>
        <p:spPr bwMode="auto">
          <a:xfrm>
            <a:off x="5832268" y="1471459"/>
            <a:ext cx="726440" cy="365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1800" dirty="0">
                <a:solidFill>
                  <a:schemeClr val="tx1"/>
                </a:solidFill>
                <a:latin typeface="+mn-lt"/>
                <a:ea typeface="黑体" pitchFamily="2" charset="-122"/>
              </a:rPr>
              <a:t>32 </a:t>
            </a:r>
            <a:r>
              <a:rPr kumimoji="1" lang="zh-CN" altLang="en-US" sz="1800" dirty="0">
                <a:solidFill>
                  <a:schemeClr val="tx1"/>
                </a:solidFill>
                <a:latin typeface="+mn-lt"/>
                <a:ea typeface="黑体" pitchFamily="2" charset="-122"/>
              </a:rPr>
              <a:t>位</a:t>
            </a:r>
          </a:p>
        </p:txBody>
      </p:sp>
      <p:sp>
        <p:nvSpPr>
          <p:cNvPr id="502821" name="Line 37"/>
          <p:cNvSpPr>
            <a:spLocks noChangeShapeType="1"/>
          </p:cNvSpPr>
          <p:nvPr/>
        </p:nvSpPr>
        <p:spPr bwMode="auto">
          <a:xfrm>
            <a:off x="2195570" y="2153685"/>
            <a:ext cx="7367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2" name="Line 38"/>
          <p:cNvSpPr>
            <a:spLocks noChangeShapeType="1"/>
          </p:cNvSpPr>
          <p:nvPr/>
        </p:nvSpPr>
        <p:spPr bwMode="auto">
          <a:xfrm>
            <a:off x="2195570" y="2020335"/>
            <a:ext cx="0" cy="13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3" name="Line 39"/>
          <p:cNvSpPr>
            <a:spLocks noChangeShapeType="1"/>
          </p:cNvSpPr>
          <p:nvPr/>
        </p:nvSpPr>
        <p:spPr bwMode="auto">
          <a:xfrm>
            <a:off x="2426022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4" name="Line 40"/>
          <p:cNvSpPr>
            <a:spLocks noChangeShapeType="1"/>
          </p:cNvSpPr>
          <p:nvPr/>
        </p:nvSpPr>
        <p:spPr bwMode="auto">
          <a:xfrm>
            <a:off x="2656474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5" name="Line 41"/>
          <p:cNvSpPr>
            <a:spLocks noChangeShapeType="1"/>
          </p:cNvSpPr>
          <p:nvPr/>
        </p:nvSpPr>
        <p:spPr bwMode="auto">
          <a:xfrm>
            <a:off x="2886926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6" name="Line 42"/>
          <p:cNvSpPr>
            <a:spLocks noChangeShapeType="1"/>
          </p:cNvSpPr>
          <p:nvPr/>
        </p:nvSpPr>
        <p:spPr bwMode="auto">
          <a:xfrm>
            <a:off x="3117379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7" name="Line 43"/>
          <p:cNvSpPr>
            <a:spLocks noChangeShapeType="1"/>
          </p:cNvSpPr>
          <p:nvPr/>
        </p:nvSpPr>
        <p:spPr bwMode="auto">
          <a:xfrm>
            <a:off x="3347831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8" name="Line 44"/>
          <p:cNvSpPr>
            <a:spLocks noChangeShapeType="1"/>
          </p:cNvSpPr>
          <p:nvPr/>
        </p:nvSpPr>
        <p:spPr bwMode="auto">
          <a:xfrm>
            <a:off x="3576562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29" name="Line 45"/>
          <p:cNvSpPr>
            <a:spLocks noChangeShapeType="1"/>
          </p:cNvSpPr>
          <p:nvPr/>
        </p:nvSpPr>
        <p:spPr bwMode="auto">
          <a:xfrm>
            <a:off x="3807014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0" name="Line 46"/>
          <p:cNvSpPr>
            <a:spLocks noChangeShapeType="1"/>
          </p:cNvSpPr>
          <p:nvPr/>
        </p:nvSpPr>
        <p:spPr bwMode="auto">
          <a:xfrm>
            <a:off x="4037467" y="2020335"/>
            <a:ext cx="0" cy="13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1" name="Line 47"/>
          <p:cNvSpPr>
            <a:spLocks noChangeShapeType="1"/>
          </p:cNvSpPr>
          <p:nvPr/>
        </p:nvSpPr>
        <p:spPr bwMode="auto">
          <a:xfrm>
            <a:off x="4267919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2" name="Line 48"/>
          <p:cNvSpPr>
            <a:spLocks noChangeShapeType="1"/>
          </p:cNvSpPr>
          <p:nvPr/>
        </p:nvSpPr>
        <p:spPr bwMode="auto">
          <a:xfrm>
            <a:off x="4498371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3" name="Line 49"/>
          <p:cNvSpPr>
            <a:spLocks noChangeShapeType="1"/>
          </p:cNvSpPr>
          <p:nvPr/>
        </p:nvSpPr>
        <p:spPr bwMode="auto">
          <a:xfrm>
            <a:off x="4728823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4" name="Line 50"/>
          <p:cNvSpPr>
            <a:spLocks noChangeShapeType="1"/>
          </p:cNvSpPr>
          <p:nvPr/>
        </p:nvSpPr>
        <p:spPr bwMode="auto">
          <a:xfrm>
            <a:off x="4959275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5" name="Line 51"/>
          <p:cNvSpPr>
            <a:spLocks noChangeShapeType="1"/>
          </p:cNvSpPr>
          <p:nvPr/>
        </p:nvSpPr>
        <p:spPr bwMode="auto">
          <a:xfrm>
            <a:off x="5189727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6" name="Line 52"/>
          <p:cNvSpPr>
            <a:spLocks noChangeShapeType="1"/>
          </p:cNvSpPr>
          <p:nvPr/>
        </p:nvSpPr>
        <p:spPr bwMode="auto">
          <a:xfrm>
            <a:off x="5418460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7" name="Line 53"/>
          <p:cNvSpPr>
            <a:spLocks noChangeShapeType="1"/>
          </p:cNvSpPr>
          <p:nvPr/>
        </p:nvSpPr>
        <p:spPr bwMode="auto">
          <a:xfrm>
            <a:off x="5648912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8" name="Line 54"/>
          <p:cNvSpPr>
            <a:spLocks noChangeShapeType="1"/>
          </p:cNvSpPr>
          <p:nvPr/>
        </p:nvSpPr>
        <p:spPr bwMode="auto">
          <a:xfrm>
            <a:off x="5879364" y="2020335"/>
            <a:ext cx="0" cy="13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39" name="Line 55"/>
          <p:cNvSpPr>
            <a:spLocks noChangeShapeType="1"/>
          </p:cNvSpPr>
          <p:nvPr/>
        </p:nvSpPr>
        <p:spPr bwMode="auto">
          <a:xfrm>
            <a:off x="6109816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0" name="Line 56"/>
          <p:cNvSpPr>
            <a:spLocks noChangeShapeType="1"/>
          </p:cNvSpPr>
          <p:nvPr/>
        </p:nvSpPr>
        <p:spPr bwMode="auto">
          <a:xfrm>
            <a:off x="6340268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1" name="Line 57"/>
          <p:cNvSpPr>
            <a:spLocks noChangeShapeType="1"/>
          </p:cNvSpPr>
          <p:nvPr/>
        </p:nvSpPr>
        <p:spPr bwMode="auto">
          <a:xfrm>
            <a:off x="6570720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2" name="Line 58"/>
          <p:cNvSpPr>
            <a:spLocks noChangeShapeType="1"/>
          </p:cNvSpPr>
          <p:nvPr/>
        </p:nvSpPr>
        <p:spPr bwMode="auto">
          <a:xfrm>
            <a:off x="6801172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3" name="Line 59"/>
          <p:cNvSpPr>
            <a:spLocks noChangeShapeType="1"/>
          </p:cNvSpPr>
          <p:nvPr/>
        </p:nvSpPr>
        <p:spPr bwMode="auto">
          <a:xfrm>
            <a:off x="7031624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4" name="Line 60"/>
          <p:cNvSpPr>
            <a:spLocks noChangeShapeType="1"/>
          </p:cNvSpPr>
          <p:nvPr/>
        </p:nvSpPr>
        <p:spPr bwMode="auto">
          <a:xfrm>
            <a:off x="7260356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5" name="Line 61"/>
          <p:cNvSpPr>
            <a:spLocks noChangeShapeType="1"/>
          </p:cNvSpPr>
          <p:nvPr/>
        </p:nvSpPr>
        <p:spPr bwMode="auto">
          <a:xfrm>
            <a:off x="7490808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6" name="Line 62"/>
          <p:cNvSpPr>
            <a:spLocks noChangeShapeType="1"/>
          </p:cNvSpPr>
          <p:nvPr/>
        </p:nvSpPr>
        <p:spPr bwMode="auto">
          <a:xfrm>
            <a:off x="7721260" y="2020335"/>
            <a:ext cx="0" cy="13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7" name="Line 63"/>
          <p:cNvSpPr>
            <a:spLocks noChangeShapeType="1"/>
          </p:cNvSpPr>
          <p:nvPr/>
        </p:nvSpPr>
        <p:spPr bwMode="auto">
          <a:xfrm>
            <a:off x="7951712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8" name="Line 64"/>
          <p:cNvSpPr>
            <a:spLocks noChangeShapeType="1"/>
          </p:cNvSpPr>
          <p:nvPr/>
        </p:nvSpPr>
        <p:spPr bwMode="auto">
          <a:xfrm>
            <a:off x="8182164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49" name="Line 65"/>
          <p:cNvSpPr>
            <a:spLocks noChangeShapeType="1"/>
          </p:cNvSpPr>
          <p:nvPr/>
        </p:nvSpPr>
        <p:spPr bwMode="auto">
          <a:xfrm>
            <a:off x="8412617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0" name="Line 66"/>
          <p:cNvSpPr>
            <a:spLocks noChangeShapeType="1"/>
          </p:cNvSpPr>
          <p:nvPr/>
        </p:nvSpPr>
        <p:spPr bwMode="auto">
          <a:xfrm>
            <a:off x="8643069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1" name="Line 67"/>
          <p:cNvSpPr>
            <a:spLocks noChangeShapeType="1"/>
          </p:cNvSpPr>
          <p:nvPr/>
        </p:nvSpPr>
        <p:spPr bwMode="auto">
          <a:xfrm>
            <a:off x="8873521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2" name="Line 68"/>
          <p:cNvSpPr>
            <a:spLocks noChangeShapeType="1"/>
          </p:cNvSpPr>
          <p:nvPr/>
        </p:nvSpPr>
        <p:spPr bwMode="auto">
          <a:xfrm>
            <a:off x="9102254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3" name="Line 69"/>
          <p:cNvSpPr>
            <a:spLocks noChangeShapeType="1"/>
          </p:cNvSpPr>
          <p:nvPr/>
        </p:nvSpPr>
        <p:spPr bwMode="auto">
          <a:xfrm>
            <a:off x="9332706" y="1953661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4" name="Line 70"/>
          <p:cNvSpPr>
            <a:spLocks noChangeShapeType="1"/>
          </p:cNvSpPr>
          <p:nvPr/>
        </p:nvSpPr>
        <p:spPr bwMode="auto">
          <a:xfrm>
            <a:off x="9563158" y="2020335"/>
            <a:ext cx="0" cy="13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5" name="Rectangle 71"/>
          <p:cNvSpPr>
            <a:spLocks noChangeArrowheads="1"/>
          </p:cNvSpPr>
          <p:nvPr/>
        </p:nvSpPr>
        <p:spPr bwMode="auto">
          <a:xfrm>
            <a:off x="2348631" y="1886986"/>
            <a:ext cx="1535775" cy="20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6" name="Rectangle 72"/>
          <p:cNvSpPr>
            <a:spLocks noChangeArrowheads="1"/>
          </p:cNvSpPr>
          <p:nvPr/>
        </p:nvSpPr>
        <p:spPr bwMode="auto">
          <a:xfrm>
            <a:off x="4190529" y="1886986"/>
            <a:ext cx="1535773" cy="20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7" name="Rectangle 73"/>
          <p:cNvSpPr>
            <a:spLocks noChangeArrowheads="1"/>
          </p:cNvSpPr>
          <p:nvPr/>
        </p:nvSpPr>
        <p:spPr bwMode="auto">
          <a:xfrm>
            <a:off x="6032425" y="1886986"/>
            <a:ext cx="1535775" cy="20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58" name="Rectangle 74"/>
          <p:cNvSpPr>
            <a:spLocks noChangeArrowheads="1"/>
          </p:cNvSpPr>
          <p:nvPr/>
        </p:nvSpPr>
        <p:spPr bwMode="auto">
          <a:xfrm>
            <a:off x="7874323" y="1886986"/>
            <a:ext cx="1535773" cy="20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60" name="Rectangle 76"/>
          <p:cNvSpPr>
            <a:spLocks noChangeArrowheads="1"/>
          </p:cNvSpPr>
          <p:nvPr/>
        </p:nvSpPr>
        <p:spPr bwMode="auto">
          <a:xfrm>
            <a:off x="5418460" y="3676099"/>
            <a:ext cx="29019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S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Y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N</a:t>
            </a:r>
          </a:p>
        </p:txBody>
      </p:sp>
      <p:sp>
        <p:nvSpPr>
          <p:cNvPr id="502861" name="Rectangle 77"/>
          <p:cNvSpPr>
            <a:spLocks noChangeArrowheads="1"/>
          </p:cNvSpPr>
          <p:nvPr/>
        </p:nvSpPr>
        <p:spPr bwMode="auto">
          <a:xfrm>
            <a:off x="5189728" y="3676099"/>
            <a:ext cx="29019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R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S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T</a:t>
            </a:r>
          </a:p>
        </p:txBody>
      </p:sp>
      <p:sp>
        <p:nvSpPr>
          <p:cNvPr id="502862" name="Rectangle 78"/>
          <p:cNvSpPr>
            <a:spLocks noChangeArrowheads="1"/>
          </p:cNvSpPr>
          <p:nvPr/>
        </p:nvSpPr>
        <p:spPr bwMode="auto">
          <a:xfrm>
            <a:off x="4943797" y="3676099"/>
            <a:ext cx="29019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P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S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H</a:t>
            </a:r>
          </a:p>
        </p:txBody>
      </p:sp>
      <p:sp>
        <p:nvSpPr>
          <p:cNvPr id="502863" name="Rectangle 79"/>
          <p:cNvSpPr>
            <a:spLocks noChangeArrowheads="1"/>
          </p:cNvSpPr>
          <p:nvPr/>
        </p:nvSpPr>
        <p:spPr bwMode="auto">
          <a:xfrm>
            <a:off x="4713345" y="3676099"/>
            <a:ext cx="29019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A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C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K</a:t>
            </a:r>
          </a:p>
        </p:txBody>
      </p:sp>
      <p:sp>
        <p:nvSpPr>
          <p:cNvPr id="502864" name="Rectangle 80"/>
          <p:cNvSpPr>
            <a:spLocks noChangeArrowheads="1"/>
          </p:cNvSpPr>
          <p:nvPr/>
        </p:nvSpPr>
        <p:spPr bwMode="auto">
          <a:xfrm>
            <a:off x="4462256" y="3676099"/>
            <a:ext cx="299085" cy="50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U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R</a:t>
            </a:r>
          </a:p>
          <a:p>
            <a:pPr defTabSz="762000" eaLnBrk="0" hangingPunct="0">
              <a:lnSpc>
                <a:spcPct val="75000"/>
              </a:lnSpc>
            </a:pPr>
            <a:r>
              <a:rPr kumimoji="1" lang="en-US" altLang="zh-CN" sz="1200">
                <a:solidFill>
                  <a:schemeClr val="tx1"/>
                </a:solidFill>
                <a:latin typeface="+mn-lt"/>
                <a:ea typeface="黑体" pitchFamily="2" charset="-122"/>
              </a:rPr>
              <a:t>G</a:t>
            </a:r>
          </a:p>
        </p:txBody>
      </p:sp>
      <p:sp>
        <p:nvSpPr>
          <p:cNvPr id="502865" name="Rectangle 81"/>
          <p:cNvSpPr>
            <a:spLocks noChangeArrowheads="1"/>
          </p:cNvSpPr>
          <p:nvPr/>
        </p:nvSpPr>
        <p:spPr bwMode="auto">
          <a:xfrm>
            <a:off x="1839573" y="1767924"/>
            <a:ext cx="7221855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位  </a:t>
            </a:r>
            <a:r>
              <a:rPr kumimoji="1" lang="en-US" altLang="zh-CN" sz="1600">
                <a:solidFill>
                  <a:schemeClr val="tx1"/>
                </a:solidFill>
                <a:latin typeface="+mn-lt"/>
                <a:ea typeface="黑体" pitchFamily="2" charset="-122"/>
              </a:rPr>
              <a:t>0                           8                           16                          24                       31</a:t>
            </a:r>
          </a:p>
        </p:txBody>
      </p:sp>
      <p:sp>
        <p:nvSpPr>
          <p:cNvPr id="502866" name="Line 82"/>
          <p:cNvSpPr>
            <a:spLocks noChangeShapeType="1"/>
          </p:cNvSpPr>
          <p:nvPr/>
        </p:nvSpPr>
        <p:spPr bwMode="auto">
          <a:xfrm flipH="1">
            <a:off x="7719541" y="4596848"/>
            <a:ext cx="3440" cy="430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89" name="Rectangle 105"/>
          <p:cNvSpPr>
            <a:spLocks noChangeArrowheads="1"/>
          </p:cNvSpPr>
          <p:nvPr/>
        </p:nvSpPr>
        <p:spPr bwMode="auto">
          <a:xfrm>
            <a:off x="5131254" y="5601315"/>
            <a:ext cx="4664075" cy="49371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67" name="Rectangle 83"/>
          <p:cNvSpPr>
            <a:spLocks noChangeArrowheads="1"/>
          </p:cNvSpPr>
          <p:nvPr/>
        </p:nvSpPr>
        <p:spPr bwMode="auto">
          <a:xfrm>
            <a:off x="8211402" y="4641299"/>
            <a:ext cx="890852" cy="33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1600">
                <a:solidFill>
                  <a:schemeClr val="tx1"/>
                </a:solidFill>
                <a:latin typeface="+mn-lt"/>
                <a:ea typeface="黑体" pitchFamily="2" charset="-122"/>
              </a:rPr>
              <a:t>填    充</a:t>
            </a:r>
          </a:p>
        </p:txBody>
      </p:sp>
      <p:sp>
        <p:nvSpPr>
          <p:cNvPr id="502868" name="Rectangle 84"/>
          <p:cNvSpPr>
            <a:spLocks noChangeArrowheads="1"/>
          </p:cNvSpPr>
          <p:nvPr/>
        </p:nvSpPr>
        <p:spPr bwMode="auto">
          <a:xfrm>
            <a:off x="6632633" y="5656878"/>
            <a:ext cx="177482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TCP </a:t>
            </a:r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数据部分</a:t>
            </a:r>
          </a:p>
        </p:txBody>
      </p:sp>
      <p:sp>
        <p:nvSpPr>
          <p:cNvPr id="502869" name="Rectangle 85"/>
          <p:cNvSpPr>
            <a:spLocks noChangeArrowheads="1"/>
          </p:cNvSpPr>
          <p:nvPr/>
        </p:nvSpPr>
        <p:spPr bwMode="auto">
          <a:xfrm>
            <a:off x="3585163" y="5575915"/>
            <a:ext cx="1523735" cy="50641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70" name="Rectangle 86"/>
          <p:cNvSpPr>
            <a:spLocks noChangeArrowheads="1"/>
          </p:cNvSpPr>
          <p:nvPr/>
        </p:nvSpPr>
        <p:spPr bwMode="auto">
          <a:xfrm>
            <a:off x="3585162" y="5575915"/>
            <a:ext cx="6237684" cy="506413"/>
          </a:xfrm>
          <a:prstGeom prst="rect">
            <a:avLst/>
          </a:prstGeom>
          <a:noFill/>
          <a:ln w="19050">
            <a:solidFill>
              <a:srgbClr val="333399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71" name="Line 87"/>
          <p:cNvSpPr>
            <a:spLocks noChangeShapeType="1"/>
          </p:cNvSpPr>
          <p:nvPr/>
        </p:nvSpPr>
        <p:spPr bwMode="auto">
          <a:xfrm flipH="1">
            <a:off x="5108897" y="5587027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72" name="Rectangle 88"/>
          <p:cNvSpPr>
            <a:spLocks noChangeArrowheads="1"/>
          </p:cNvSpPr>
          <p:nvPr/>
        </p:nvSpPr>
        <p:spPr bwMode="auto">
          <a:xfrm>
            <a:off x="3796696" y="5704503"/>
            <a:ext cx="78078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73" name="Rectangle 89"/>
          <p:cNvSpPr>
            <a:spLocks noChangeArrowheads="1"/>
          </p:cNvSpPr>
          <p:nvPr/>
        </p:nvSpPr>
        <p:spPr bwMode="auto">
          <a:xfrm>
            <a:off x="3805296" y="5656878"/>
            <a:ext cx="126682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 dirty="0">
                <a:solidFill>
                  <a:schemeClr val="tx1"/>
                </a:solidFill>
                <a:latin typeface="+mn-lt"/>
                <a:ea typeface="黑体" pitchFamily="2" charset="-122"/>
              </a:rPr>
              <a:t>TCP </a:t>
            </a:r>
            <a:r>
              <a:rPr kumimoji="1" lang="zh-CN" altLang="en-US" sz="2000" dirty="0">
                <a:solidFill>
                  <a:schemeClr val="tx1"/>
                </a:solidFill>
                <a:latin typeface="+mn-lt"/>
                <a:ea typeface="黑体" pitchFamily="2" charset="-122"/>
              </a:rPr>
              <a:t>首部</a:t>
            </a:r>
          </a:p>
        </p:txBody>
      </p:sp>
      <p:sp>
        <p:nvSpPr>
          <p:cNvPr id="502877" name="Rectangle 93"/>
          <p:cNvSpPr>
            <a:spLocks noChangeArrowheads="1"/>
          </p:cNvSpPr>
          <p:nvPr/>
        </p:nvSpPr>
        <p:spPr bwMode="auto">
          <a:xfrm>
            <a:off x="1743512" y="5647923"/>
            <a:ext cx="1766227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 defTabSz="762000" eaLnBrk="0" hangingPunct="0"/>
            <a:r>
              <a:rPr kumimoji="1" lang="en-US" altLang="zh-CN" sz="2000" dirty="0">
                <a:solidFill>
                  <a:schemeClr val="tx1"/>
                </a:solidFill>
                <a:latin typeface="+mn-lt"/>
                <a:ea typeface="黑体" pitchFamily="2" charset="-122"/>
              </a:rPr>
              <a:t>TCP </a:t>
            </a:r>
            <a:r>
              <a:rPr kumimoji="1" lang="zh-CN" altLang="en-US" sz="2000" dirty="0">
                <a:solidFill>
                  <a:schemeClr val="tx1"/>
                </a:solidFill>
                <a:latin typeface="+mn-lt"/>
                <a:ea typeface="黑体" pitchFamily="2" charset="-122"/>
              </a:rPr>
              <a:t>报文段</a:t>
            </a:r>
          </a:p>
        </p:txBody>
      </p:sp>
      <p:sp>
        <p:nvSpPr>
          <p:cNvPr id="502884" name="Line 100"/>
          <p:cNvSpPr>
            <a:spLocks noChangeShapeType="1"/>
          </p:cNvSpPr>
          <p:nvPr/>
        </p:nvSpPr>
        <p:spPr bwMode="auto">
          <a:xfrm>
            <a:off x="9678383" y="2242585"/>
            <a:ext cx="79798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85" name="Line 101"/>
          <p:cNvSpPr>
            <a:spLocks noChangeShapeType="1"/>
          </p:cNvSpPr>
          <p:nvPr/>
        </p:nvSpPr>
        <p:spPr bwMode="auto">
          <a:xfrm>
            <a:off x="9678383" y="4579385"/>
            <a:ext cx="79798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86" name="Line 102"/>
          <p:cNvSpPr>
            <a:spLocks noChangeShapeType="1"/>
          </p:cNvSpPr>
          <p:nvPr/>
        </p:nvSpPr>
        <p:spPr bwMode="auto">
          <a:xfrm>
            <a:off x="1628039" y="2267985"/>
            <a:ext cx="5090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2887" name="Line 103"/>
          <p:cNvSpPr>
            <a:spLocks noChangeShapeType="1"/>
          </p:cNvSpPr>
          <p:nvPr/>
        </p:nvSpPr>
        <p:spPr bwMode="auto">
          <a:xfrm>
            <a:off x="1641797" y="5009598"/>
            <a:ext cx="5090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运输层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127290" name="Rectangle 314"/>
          <p:cNvSpPr>
            <a:spLocks noChangeArrowheads="1"/>
          </p:cNvSpPr>
          <p:nvPr/>
        </p:nvSpPr>
        <p:spPr bwMode="auto">
          <a:xfrm>
            <a:off x="1401244" y="2358391"/>
            <a:ext cx="1570170" cy="2538413"/>
          </a:xfrm>
          <a:prstGeom prst="rect">
            <a:avLst/>
          </a:prstGeom>
          <a:solidFill>
            <a:srgbClr val="FFFF99"/>
          </a:solidFill>
          <a:ln w="12700">
            <a:solidFill>
              <a:srgbClr val="3333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00" name="Rectangle 324"/>
          <p:cNvSpPr>
            <a:spLocks noChangeArrowheads="1"/>
          </p:cNvSpPr>
          <p:nvPr/>
        </p:nvSpPr>
        <p:spPr bwMode="auto">
          <a:xfrm>
            <a:off x="9253814" y="2358391"/>
            <a:ext cx="1573610" cy="2538413"/>
          </a:xfrm>
          <a:prstGeom prst="rect">
            <a:avLst/>
          </a:prstGeom>
          <a:solidFill>
            <a:srgbClr val="FFFF99"/>
          </a:solidFill>
          <a:ln w="12700">
            <a:solidFill>
              <a:srgbClr val="3333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292" name="Line 316"/>
          <p:cNvSpPr>
            <a:spLocks noChangeShapeType="1"/>
          </p:cNvSpPr>
          <p:nvPr/>
        </p:nvSpPr>
        <p:spPr bwMode="auto">
          <a:xfrm>
            <a:off x="1401244" y="3944303"/>
            <a:ext cx="156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293" name="Line 317"/>
          <p:cNvSpPr>
            <a:spLocks noChangeShapeType="1"/>
          </p:cNvSpPr>
          <p:nvPr/>
        </p:nvSpPr>
        <p:spPr bwMode="auto">
          <a:xfrm>
            <a:off x="1401244" y="4423728"/>
            <a:ext cx="156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294" name="Rectangle 318"/>
          <p:cNvSpPr>
            <a:spLocks noChangeArrowheads="1"/>
          </p:cNvSpPr>
          <p:nvPr/>
        </p:nvSpPr>
        <p:spPr bwMode="auto">
          <a:xfrm>
            <a:off x="1408124" y="3020379"/>
            <a:ext cx="1559852" cy="447675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295" name="Rectangle 319"/>
          <p:cNvSpPr>
            <a:spLocks noChangeArrowheads="1"/>
          </p:cNvSpPr>
          <p:nvPr/>
        </p:nvSpPr>
        <p:spPr bwMode="auto">
          <a:xfrm>
            <a:off x="1363410" y="2479040"/>
            <a:ext cx="32131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5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4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3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1</a:t>
            </a:r>
          </a:p>
        </p:txBody>
      </p:sp>
      <p:grpSp>
        <p:nvGrpSpPr>
          <p:cNvPr id="127296" name="Group 320"/>
          <p:cNvGrpSpPr/>
          <p:nvPr/>
        </p:nvGrpSpPr>
        <p:grpSpPr bwMode="auto">
          <a:xfrm>
            <a:off x="4340369" y="3477579"/>
            <a:ext cx="1150540" cy="1419225"/>
            <a:chOff x="2017" y="1543"/>
            <a:chExt cx="619" cy="922"/>
          </a:xfrm>
        </p:grpSpPr>
        <p:sp>
          <p:nvSpPr>
            <p:cNvPr id="127297" name="Rectangle 321"/>
            <p:cNvSpPr>
              <a:spLocks noChangeArrowheads="1"/>
            </p:cNvSpPr>
            <p:nvPr/>
          </p:nvSpPr>
          <p:spPr bwMode="auto">
            <a:xfrm>
              <a:off x="2017" y="1543"/>
              <a:ext cx="619" cy="922"/>
            </a:xfrm>
            <a:prstGeom prst="rect">
              <a:avLst/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27298" name="Line 322"/>
            <p:cNvSpPr>
              <a:spLocks noChangeShapeType="1"/>
            </p:cNvSpPr>
            <p:nvPr/>
          </p:nvSpPr>
          <p:spPr bwMode="auto">
            <a:xfrm>
              <a:off x="2017" y="1845"/>
              <a:ext cx="6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27299" name="Line 323"/>
            <p:cNvSpPr>
              <a:spLocks noChangeShapeType="1"/>
            </p:cNvSpPr>
            <p:nvPr/>
          </p:nvSpPr>
          <p:spPr bwMode="auto">
            <a:xfrm>
              <a:off x="2017" y="2157"/>
              <a:ext cx="6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</p:grpSp>
      <p:sp>
        <p:nvSpPr>
          <p:cNvPr id="127301" name="Line 325"/>
          <p:cNvSpPr>
            <a:spLocks noChangeShapeType="1"/>
          </p:cNvSpPr>
          <p:nvPr/>
        </p:nvSpPr>
        <p:spPr bwMode="auto">
          <a:xfrm>
            <a:off x="9253813" y="3944303"/>
            <a:ext cx="157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02" name="Line 326"/>
          <p:cNvSpPr>
            <a:spLocks noChangeShapeType="1"/>
          </p:cNvSpPr>
          <p:nvPr/>
        </p:nvSpPr>
        <p:spPr bwMode="auto">
          <a:xfrm>
            <a:off x="9253813" y="4423728"/>
            <a:ext cx="157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03" name="Rectangle 327"/>
          <p:cNvSpPr>
            <a:spLocks noChangeArrowheads="1"/>
          </p:cNvSpPr>
          <p:nvPr/>
        </p:nvSpPr>
        <p:spPr bwMode="auto">
          <a:xfrm>
            <a:off x="9258973" y="3020379"/>
            <a:ext cx="1568450" cy="447675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grpSp>
        <p:nvGrpSpPr>
          <p:cNvPr id="127304" name="Group 328"/>
          <p:cNvGrpSpPr/>
          <p:nvPr/>
        </p:nvGrpSpPr>
        <p:grpSpPr bwMode="auto">
          <a:xfrm>
            <a:off x="6717121" y="3477579"/>
            <a:ext cx="1150540" cy="1419225"/>
            <a:chOff x="3295" y="1543"/>
            <a:chExt cx="619" cy="922"/>
          </a:xfrm>
        </p:grpSpPr>
        <p:sp>
          <p:nvSpPr>
            <p:cNvPr id="127305" name="Rectangle 329"/>
            <p:cNvSpPr>
              <a:spLocks noChangeArrowheads="1"/>
            </p:cNvSpPr>
            <p:nvPr/>
          </p:nvSpPr>
          <p:spPr bwMode="auto">
            <a:xfrm>
              <a:off x="3295" y="1543"/>
              <a:ext cx="619" cy="922"/>
            </a:xfrm>
            <a:prstGeom prst="rect">
              <a:avLst/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27306" name="Line 330"/>
            <p:cNvSpPr>
              <a:spLocks noChangeShapeType="1"/>
            </p:cNvSpPr>
            <p:nvPr/>
          </p:nvSpPr>
          <p:spPr bwMode="auto">
            <a:xfrm>
              <a:off x="3295" y="1845"/>
              <a:ext cx="6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27307" name="Line 331"/>
            <p:cNvSpPr>
              <a:spLocks noChangeShapeType="1"/>
            </p:cNvSpPr>
            <p:nvPr/>
          </p:nvSpPr>
          <p:spPr bwMode="auto">
            <a:xfrm>
              <a:off x="3295" y="2157"/>
              <a:ext cx="6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</p:grpSp>
      <p:sp>
        <p:nvSpPr>
          <p:cNvPr id="127308" name="Rectangle 332"/>
          <p:cNvSpPr>
            <a:spLocks noChangeArrowheads="1"/>
          </p:cNvSpPr>
          <p:nvPr/>
        </p:nvSpPr>
        <p:spPr bwMode="auto">
          <a:xfrm>
            <a:off x="3912140" y="2675890"/>
            <a:ext cx="4430183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运输层提供应用进程</a:t>
            </a:r>
            <a:r>
              <a:rPr kumimoji="1" lang="zh-CN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间的逻辑</a:t>
            </a:r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通信</a:t>
            </a:r>
          </a:p>
        </p:txBody>
      </p:sp>
      <p:sp>
        <p:nvSpPr>
          <p:cNvPr id="127314" name="Freeform 338"/>
          <p:cNvSpPr/>
          <p:nvPr/>
        </p:nvSpPr>
        <p:spPr bwMode="auto">
          <a:xfrm>
            <a:off x="2151074" y="3468053"/>
            <a:ext cx="7943718" cy="1618034"/>
          </a:xfrm>
          <a:custGeom>
            <a:avLst/>
            <a:gdLst>
              <a:gd name="T0" fmla="*/ 0 w 4272"/>
              <a:gd name="T1" fmla="*/ 0 h 1138"/>
              <a:gd name="T2" fmla="*/ 0 w 4272"/>
              <a:gd name="T3" fmla="*/ 996 h 1138"/>
              <a:gd name="T4" fmla="*/ 9 w 4272"/>
              <a:gd name="T5" fmla="*/ 1056 h 1138"/>
              <a:gd name="T6" fmla="*/ 36 w 4272"/>
              <a:gd name="T7" fmla="*/ 1094 h 1138"/>
              <a:gd name="T8" fmla="*/ 75 w 4272"/>
              <a:gd name="T9" fmla="*/ 1110 h 1138"/>
              <a:gd name="T10" fmla="*/ 127 w 4272"/>
              <a:gd name="T11" fmla="*/ 1116 h 1138"/>
              <a:gd name="T12" fmla="*/ 1211 w 4272"/>
              <a:gd name="T13" fmla="*/ 1116 h 1138"/>
              <a:gd name="T14" fmla="*/ 1250 w 4272"/>
              <a:gd name="T15" fmla="*/ 1116 h 1138"/>
              <a:gd name="T16" fmla="*/ 1287 w 4272"/>
              <a:gd name="T17" fmla="*/ 1100 h 1138"/>
              <a:gd name="T18" fmla="*/ 1305 w 4272"/>
              <a:gd name="T19" fmla="*/ 1056 h 1138"/>
              <a:gd name="T20" fmla="*/ 1308 w 4272"/>
              <a:gd name="T21" fmla="*/ 1022 h 1138"/>
              <a:gd name="T22" fmla="*/ 1308 w 4272"/>
              <a:gd name="T23" fmla="*/ 307 h 1138"/>
              <a:gd name="T24" fmla="*/ 1311 w 4272"/>
              <a:gd name="T25" fmla="*/ 261 h 1138"/>
              <a:gd name="T26" fmla="*/ 1376 w 4272"/>
              <a:gd name="T27" fmla="*/ 191 h 1138"/>
              <a:gd name="T28" fmla="*/ 1620 w 4272"/>
              <a:gd name="T29" fmla="*/ 191 h 1138"/>
              <a:gd name="T30" fmla="*/ 1676 w 4272"/>
              <a:gd name="T31" fmla="*/ 252 h 1138"/>
              <a:gd name="T32" fmla="*/ 1680 w 4272"/>
              <a:gd name="T33" fmla="*/ 280 h 1138"/>
              <a:gd name="T34" fmla="*/ 1680 w 4272"/>
              <a:gd name="T35" fmla="*/ 1014 h 1138"/>
              <a:gd name="T36" fmla="*/ 1683 w 4272"/>
              <a:gd name="T37" fmla="*/ 1047 h 1138"/>
              <a:gd name="T38" fmla="*/ 1701 w 4272"/>
              <a:gd name="T39" fmla="*/ 1100 h 1138"/>
              <a:gd name="T40" fmla="*/ 1755 w 4272"/>
              <a:gd name="T41" fmla="*/ 1116 h 1138"/>
              <a:gd name="T42" fmla="*/ 1808 w 4272"/>
              <a:gd name="T43" fmla="*/ 1116 h 1138"/>
              <a:gd name="T44" fmla="*/ 2486 w 4272"/>
              <a:gd name="T45" fmla="*/ 1116 h 1138"/>
              <a:gd name="T46" fmla="*/ 2564 w 4272"/>
              <a:gd name="T47" fmla="*/ 1116 h 1138"/>
              <a:gd name="T48" fmla="*/ 2600 w 4272"/>
              <a:gd name="T49" fmla="*/ 1091 h 1138"/>
              <a:gd name="T50" fmla="*/ 2608 w 4272"/>
              <a:gd name="T51" fmla="*/ 999 h 1138"/>
              <a:gd name="T52" fmla="*/ 2608 w 4272"/>
              <a:gd name="T53" fmla="*/ 264 h 1138"/>
              <a:gd name="T54" fmla="*/ 2616 w 4272"/>
              <a:gd name="T55" fmla="*/ 227 h 1138"/>
              <a:gd name="T56" fmla="*/ 2676 w 4272"/>
              <a:gd name="T57" fmla="*/ 191 h 1138"/>
              <a:gd name="T58" fmla="*/ 2868 w 4272"/>
              <a:gd name="T59" fmla="*/ 195 h 1138"/>
              <a:gd name="T60" fmla="*/ 2928 w 4272"/>
              <a:gd name="T61" fmla="*/ 251 h 1138"/>
              <a:gd name="T62" fmla="*/ 2928 w 4272"/>
              <a:gd name="T63" fmla="*/ 280 h 1138"/>
              <a:gd name="T64" fmla="*/ 2928 w 4272"/>
              <a:gd name="T65" fmla="*/ 1002 h 1138"/>
              <a:gd name="T66" fmla="*/ 2944 w 4272"/>
              <a:gd name="T67" fmla="*/ 1087 h 1138"/>
              <a:gd name="T68" fmla="*/ 3014 w 4272"/>
              <a:gd name="T69" fmla="*/ 1116 h 1138"/>
              <a:gd name="T70" fmla="*/ 3071 w 4272"/>
              <a:gd name="T71" fmla="*/ 1116 h 1138"/>
              <a:gd name="T72" fmla="*/ 4117 w 4272"/>
              <a:gd name="T73" fmla="*/ 1116 h 1138"/>
              <a:gd name="T74" fmla="*/ 4190 w 4272"/>
              <a:gd name="T75" fmla="*/ 1116 h 1138"/>
              <a:gd name="T76" fmla="*/ 4251 w 4272"/>
              <a:gd name="T77" fmla="*/ 1097 h 1138"/>
              <a:gd name="T78" fmla="*/ 4269 w 4272"/>
              <a:gd name="T79" fmla="*/ 1044 h 1138"/>
              <a:gd name="T80" fmla="*/ 4271 w 4272"/>
              <a:gd name="T81" fmla="*/ 994 h 1138"/>
              <a:gd name="T82" fmla="*/ 4272 w 4272"/>
              <a:gd name="T83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272" h="1138">
                <a:moveTo>
                  <a:pt x="0" y="0"/>
                </a:moveTo>
                <a:lnTo>
                  <a:pt x="0" y="996"/>
                </a:lnTo>
                <a:lnTo>
                  <a:pt x="9" y="1056"/>
                </a:lnTo>
                <a:lnTo>
                  <a:pt x="36" y="1094"/>
                </a:lnTo>
                <a:lnTo>
                  <a:pt x="75" y="1110"/>
                </a:lnTo>
                <a:lnTo>
                  <a:pt x="127" y="1116"/>
                </a:lnTo>
                <a:lnTo>
                  <a:pt x="1211" y="1116"/>
                </a:lnTo>
                <a:lnTo>
                  <a:pt x="1250" y="1116"/>
                </a:lnTo>
                <a:lnTo>
                  <a:pt x="1287" y="1100"/>
                </a:lnTo>
                <a:lnTo>
                  <a:pt x="1305" y="1056"/>
                </a:lnTo>
                <a:lnTo>
                  <a:pt x="1308" y="1022"/>
                </a:lnTo>
                <a:lnTo>
                  <a:pt x="1308" y="307"/>
                </a:lnTo>
                <a:lnTo>
                  <a:pt x="1311" y="261"/>
                </a:lnTo>
                <a:cubicBezTo>
                  <a:pt x="1322" y="241"/>
                  <a:pt x="1325" y="202"/>
                  <a:pt x="1376" y="191"/>
                </a:cubicBezTo>
                <a:cubicBezTo>
                  <a:pt x="1430" y="181"/>
                  <a:pt x="1567" y="182"/>
                  <a:pt x="1620" y="191"/>
                </a:cubicBezTo>
                <a:cubicBezTo>
                  <a:pt x="1673" y="200"/>
                  <a:pt x="1669" y="238"/>
                  <a:pt x="1676" y="252"/>
                </a:cubicBezTo>
                <a:lnTo>
                  <a:pt x="1680" y="280"/>
                </a:lnTo>
                <a:lnTo>
                  <a:pt x="1680" y="1014"/>
                </a:lnTo>
                <a:lnTo>
                  <a:pt x="1683" y="1047"/>
                </a:lnTo>
                <a:lnTo>
                  <a:pt x="1701" y="1100"/>
                </a:lnTo>
                <a:lnTo>
                  <a:pt x="1755" y="1116"/>
                </a:lnTo>
                <a:lnTo>
                  <a:pt x="1808" y="1116"/>
                </a:lnTo>
                <a:lnTo>
                  <a:pt x="2486" y="1116"/>
                </a:lnTo>
                <a:lnTo>
                  <a:pt x="2564" y="1116"/>
                </a:lnTo>
                <a:cubicBezTo>
                  <a:pt x="2583" y="1112"/>
                  <a:pt x="2593" y="1111"/>
                  <a:pt x="2600" y="1091"/>
                </a:cubicBezTo>
                <a:cubicBezTo>
                  <a:pt x="2607" y="1072"/>
                  <a:pt x="2610" y="1138"/>
                  <a:pt x="2608" y="999"/>
                </a:cubicBezTo>
                <a:lnTo>
                  <a:pt x="2608" y="264"/>
                </a:lnTo>
                <a:lnTo>
                  <a:pt x="2616" y="227"/>
                </a:lnTo>
                <a:cubicBezTo>
                  <a:pt x="2627" y="215"/>
                  <a:pt x="2634" y="196"/>
                  <a:pt x="2676" y="191"/>
                </a:cubicBezTo>
                <a:cubicBezTo>
                  <a:pt x="2721" y="184"/>
                  <a:pt x="2824" y="187"/>
                  <a:pt x="2868" y="195"/>
                </a:cubicBezTo>
                <a:cubicBezTo>
                  <a:pt x="2912" y="203"/>
                  <a:pt x="2925" y="238"/>
                  <a:pt x="2928" y="251"/>
                </a:cubicBezTo>
                <a:lnTo>
                  <a:pt x="2928" y="280"/>
                </a:lnTo>
                <a:cubicBezTo>
                  <a:pt x="2928" y="280"/>
                  <a:pt x="2925" y="867"/>
                  <a:pt x="2928" y="1002"/>
                </a:cubicBezTo>
                <a:cubicBezTo>
                  <a:pt x="2930" y="1136"/>
                  <a:pt x="2930" y="1068"/>
                  <a:pt x="2944" y="1087"/>
                </a:cubicBezTo>
                <a:cubicBezTo>
                  <a:pt x="2958" y="1107"/>
                  <a:pt x="2995" y="1113"/>
                  <a:pt x="3014" y="1116"/>
                </a:cubicBezTo>
                <a:lnTo>
                  <a:pt x="3071" y="1116"/>
                </a:lnTo>
                <a:lnTo>
                  <a:pt x="4117" y="1116"/>
                </a:lnTo>
                <a:lnTo>
                  <a:pt x="4190" y="1116"/>
                </a:lnTo>
                <a:lnTo>
                  <a:pt x="4251" y="1097"/>
                </a:lnTo>
                <a:lnTo>
                  <a:pt x="4269" y="1044"/>
                </a:lnTo>
                <a:lnTo>
                  <a:pt x="4271" y="994"/>
                </a:lnTo>
                <a:lnTo>
                  <a:pt x="4272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ysDot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15" name="Rectangle 339"/>
          <p:cNvSpPr>
            <a:spLocks noChangeArrowheads="1"/>
          </p:cNvSpPr>
          <p:nvPr/>
        </p:nvSpPr>
        <p:spPr bwMode="auto">
          <a:xfrm>
            <a:off x="2017010" y="1731328"/>
            <a:ext cx="1196340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应用进程</a:t>
            </a:r>
          </a:p>
        </p:txBody>
      </p:sp>
      <p:sp>
        <p:nvSpPr>
          <p:cNvPr id="127316" name="Freeform 340"/>
          <p:cNvSpPr/>
          <p:nvPr/>
        </p:nvSpPr>
        <p:spPr bwMode="auto">
          <a:xfrm rot="4320000">
            <a:off x="9419590" y="2306320"/>
            <a:ext cx="391160" cy="133985"/>
          </a:xfrm>
          <a:custGeom>
            <a:avLst/>
            <a:gdLst>
              <a:gd name="T0" fmla="*/ 0 w 297"/>
              <a:gd name="T1" fmla="*/ 0 h 105"/>
              <a:gd name="T2" fmla="*/ 297 w 297"/>
              <a:gd name="T3" fmla="*/ 105 h 1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7" h="105">
                <a:moveTo>
                  <a:pt x="0" y="0"/>
                </a:moveTo>
                <a:lnTo>
                  <a:pt x="297" y="105"/>
                </a:lnTo>
              </a:path>
            </a:pathLst>
          </a:custGeom>
          <a:noFill/>
          <a:ln w="28575" cmpd="sng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17" name="Rectangle 341"/>
          <p:cNvSpPr>
            <a:spLocks noChangeArrowheads="1"/>
          </p:cNvSpPr>
          <p:nvPr/>
        </p:nvSpPr>
        <p:spPr bwMode="auto">
          <a:xfrm>
            <a:off x="8938616" y="1770063"/>
            <a:ext cx="1196340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应用进程</a:t>
            </a:r>
          </a:p>
        </p:txBody>
      </p:sp>
      <p:sp>
        <p:nvSpPr>
          <p:cNvPr id="127318" name="AutoShape 342"/>
          <p:cNvSpPr>
            <a:spLocks noChangeArrowheads="1"/>
          </p:cNvSpPr>
          <p:nvPr/>
        </p:nvSpPr>
        <p:spPr bwMode="auto">
          <a:xfrm>
            <a:off x="2949058" y="3025140"/>
            <a:ext cx="6299597" cy="368300"/>
          </a:xfrm>
          <a:prstGeom prst="leftRightArrow">
            <a:avLst>
              <a:gd name="adj1" fmla="val 59167"/>
              <a:gd name="adj2" fmla="val 215634"/>
            </a:avLst>
          </a:prstGeom>
          <a:solidFill>
            <a:srgbClr val="99FF66"/>
          </a:solidFill>
          <a:ln w="1270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24" name="Oval 348"/>
          <p:cNvSpPr>
            <a:spLocks noChangeArrowheads="1"/>
          </p:cNvSpPr>
          <p:nvPr/>
        </p:nvSpPr>
        <p:spPr bwMode="auto">
          <a:xfrm>
            <a:off x="10010522" y="2385378"/>
            <a:ext cx="684477" cy="355600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25" name="Line 349"/>
          <p:cNvSpPr>
            <a:spLocks noChangeShapeType="1"/>
          </p:cNvSpPr>
          <p:nvPr/>
        </p:nvSpPr>
        <p:spPr bwMode="auto">
          <a:xfrm rot="5400000">
            <a:off x="4431385" y="4418965"/>
            <a:ext cx="946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26" name="Line 350"/>
          <p:cNvSpPr>
            <a:spLocks noChangeShapeType="1"/>
          </p:cNvSpPr>
          <p:nvPr/>
        </p:nvSpPr>
        <p:spPr bwMode="auto">
          <a:xfrm rot="5400000">
            <a:off x="6804301" y="4416584"/>
            <a:ext cx="957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46" name="Freeform 370"/>
          <p:cNvSpPr/>
          <p:nvPr/>
        </p:nvSpPr>
        <p:spPr bwMode="auto">
          <a:xfrm rot="17700000">
            <a:off x="2416081" y="2238059"/>
            <a:ext cx="354277" cy="128587"/>
          </a:xfrm>
          <a:custGeom>
            <a:avLst/>
            <a:gdLst>
              <a:gd name="T0" fmla="*/ 174 w 174"/>
              <a:gd name="T1" fmla="*/ 0 h 84"/>
              <a:gd name="T2" fmla="*/ 0 w 174"/>
              <a:gd name="T3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4" h="84">
                <a:moveTo>
                  <a:pt x="174" y="0"/>
                </a:moveTo>
                <a:lnTo>
                  <a:pt x="0" y="84"/>
                </a:lnTo>
              </a:path>
            </a:pathLst>
          </a:custGeom>
          <a:noFill/>
          <a:ln w="28575" cmpd="sng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0" name="Oval 384"/>
          <p:cNvSpPr>
            <a:spLocks noChangeArrowheads="1"/>
          </p:cNvSpPr>
          <p:nvPr/>
        </p:nvSpPr>
        <p:spPr bwMode="auto">
          <a:xfrm>
            <a:off x="1483795" y="2382203"/>
            <a:ext cx="686197" cy="354012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1" name="Rectangle 385"/>
          <p:cNvSpPr>
            <a:spLocks noChangeArrowheads="1"/>
          </p:cNvSpPr>
          <p:nvPr/>
        </p:nvSpPr>
        <p:spPr bwMode="auto">
          <a:xfrm>
            <a:off x="1535388" y="2342515"/>
            <a:ext cx="61150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AP</a:t>
            </a:r>
            <a:r>
              <a:rPr kumimoji="1" lang="en-US" altLang="zh-CN" sz="2000" baseline="-25000">
                <a:solidFill>
                  <a:schemeClr val="tx1"/>
                </a:solidFill>
                <a:latin typeface="+mn-lt"/>
                <a:ea typeface="黑体" pitchFamily="2" charset="-122"/>
              </a:rPr>
              <a:t>1</a:t>
            </a:r>
          </a:p>
        </p:txBody>
      </p:sp>
      <p:sp>
        <p:nvSpPr>
          <p:cNvPr id="127363" name="Oval 387"/>
          <p:cNvSpPr>
            <a:spLocks noChangeArrowheads="1"/>
          </p:cNvSpPr>
          <p:nvPr/>
        </p:nvSpPr>
        <p:spPr bwMode="auto">
          <a:xfrm>
            <a:off x="2223305" y="2456815"/>
            <a:ext cx="686197" cy="376238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4" name="Rectangle 388"/>
          <p:cNvSpPr>
            <a:spLocks noChangeArrowheads="1"/>
          </p:cNvSpPr>
          <p:nvPr/>
        </p:nvSpPr>
        <p:spPr bwMode="auto">
          <a:xfrm>
            <a:off x="2255982" y="2431415"/>
            <a:ext cx="61150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AP</a:t>
            </a:r>
            <a:r>
              <a:rPr kumimoji="1" lang="en-US" altLang="zh-CN" sz="2000" baseline="-25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127365" name="Oval 389"/>
          <p:cNvSpPr>
            <a:spLocks noChangeArrowheads="1"/>
          </p:cNvSpPr>
          <p:nvPr/>
        </p:nvSpPr>
        <p:spPr bwMode="auto">
          <a:xfrm>
            <a:off x="2061644" y="3404554"/>
            <a:ext cx="166820" cy="1365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8" name="Rectangle 392"/>
          <p:cNvSpPr>
            <a:spLocks noChangeArrowheads="1"/>
          </p:cNvSpPr>
          <p:nvPr/>
        </p:nvSpPr>
        <p:spPr bwMode="auto">
          <a:xfrm>
            <a:off x="10055236" y="2336165"/>
            <a:ext cx="61150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AP</a:t>
            </a:r>
            <a:r>
              <a:rPr kumimoji="1" lang="en-US" altLang="zh-CN" sz="2000" baseline="-25000">
                <a:solidFill>
                  <a:schemeClr val="tx1"/>
                </a:solidFill>
                <a:latin typeface="+mn-lt"/>
                <a:ea typeface="黑体" pitchFamily="2" charset="-122"/>
              </a:rPr>
              <a:t>4</a:t>
            </a:r>
          </a:p>
        </p:txBody>
      </p:sp>
      <p:sp>
        <p:nvSpPr>
          <p:cNvPr id="127369" name="Oval 393"/>
          <p:cNvSpPr>
            <a:spLocks noChangeArrowheads="1"/>
          </p:cNvSpPr>
          <p:nvPr/>
        </p:nvSpPr>
        <p:spPr bwMode="auto">
          <a:xfrm>
            <a:off x="10001923" y="3404554"/>
            <a:ext cx="163380" cy="1365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72" name="Rectangle 396"/>
          <p:cNvSpPr>
            <a:spLocks noChangeArrowheads="1"/>
          </p:cNvSpPr>
          <p:nvPr/>
        </p:nvSpPr>
        <p:spPr bwMode="auto">
          <a:xfrm>
            <a:off x="3177790" y="2671128"/>
            <a:ext cx="688340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端口</a:t>
            </a:r>
          </a:p>
        </p:txBody>
      </p:sp>
      <p:sp>
        <p:nvSpPr>
          <p:cNvPr id="127373" name="Rectangle 397"/>
          <p:cNvSpPr>
            <a:spLocks noChangeArrowheads="1"/>
          </p:cNvSpPr>
          <p:nvPr/>
        </p:nvSpPr>
        <p:spPr bwMode="auto">
          <a:xfrm>
            <a:off x="8321686" y="2580640"/>
            <a:ext cx="688340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端口</a:t>
            </a:r>
          </a:p>
        </p:txBody>
      </p:sp>
      <p:sp>
        <p:nvSpPr>
          <p:cNvPr id="127374" name="Line 398"/>
          <p:cNvSpPr>
            <a:spLocks noChangeShapeType="1"/>
          </p:cNvSpPr>
          <p:nvPr/>
        </p:nvSpPr>
        <p:spPr bwMode="auto">
          <a:xfrm>
            <a:off x="8935652" y="2823528"/>
            <a:ext cx="626004" cy="1365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75" name="Line 399"/>
          <p:cNvSpPr>
            <a:spLocks noChangeShapeType="1"/>
          </p:cNvSpPr>
          <p:nvPr/>
        </p:nvSpPr>
        <p:spPr bwMode="auto">
          <a:xfrm flipH="1">
            <a:off x="2620577" y="2837815"/>
            <a:ext cx="589888" cy="12223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76" name="Rectangle 400"/>
          <p:cNvSpPr>
            <a:spLocks noChangeArrowheads="1"/>
          </p:cNvSpPr>
          <p:nvPr/>
        </p:nvSpPr>
        <p:spPr bwMode="auto">
          <a:xfrm>
            <a:off x="10493783" y="2463165"/>
            <a:ext cx="32131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5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4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3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  <a:p>
            <a:pPr defTabSz="762000" eaLnBrk="0" hangingPunct="0">
              <a:lnSpc>
                <a:spcPct val="150000"/>
              </a:lnSpc>
            </a:pPr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1</a:t>
            </a:r>
          </a:p>
        </p:txBody>
      </p:sp>
      <p:sp>
        <p:nvSpPr>
          <p:cNvPr id="127387" name="Rectangle 411"/>
          <p:cNvSpPr>
            <a:spLocks noChangeArrowheads="1"/>
          </p:cNvSpPr>
          <p:nvPr/>
        </p:nvSpPr>
        <p:spPr bwMode="auto">
          <a:xfrm>
            <a:off x="1758961" y="2899728"/>
            <a:ext cx="233892" cy="2159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88" name="Rectangle 412"/>
          <p:cNvSpPr>
            <a:spLocks noChangeArrowheads="1"/>
          </p:cNvSpPr>
          <p:nvPr/>
        </p:nvSpPr>
        <p:spPr bwMode="auto">
          <a:xfrm>
            <a:off x="2391844" y="2899728"/>
            <a:ext cx="233892" cy="2159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89" name="Rectangle 413"/>
          <p:cNvSpPr>
            <a:spLocks noChangeArrowheads="1"/>
          </p:cNvSpPr>
          <p:nvPr/>
        </p:nvSpPr>
        <p:spPr bwMode="auto">
          <a:xfrm>
            <a:off x="9532419" y="2912428"/>
            <a:ext cx="233892" cy="2159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90" name="Rectangle 414"/>
          <p:cNvSpPr>
            <a:spLocks noChangeArrowheads="1"/>
          </p:cNvSpPr>
          <p:nvPr/>
        </p:nvSpPr>
        <p:spPr bwMode="auto">
          <a:xfrm>
            <a:off x="10330402" y="2912428"/>
            <a:ext cx="233892" cy="2159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6" name="Freeform 390"/>
          <p:cNvSpPr/>
          <p:nvPr/>
        </p:nvSpPr>
        <p:spPr bwMode="auto">
          <a:xfrm>
            <a:off x="9652805" y="2742566"/>
            <a:ext cx="359437" cy="695325"/>
          </a:xfrm>
          <a:custGeom>
            <a:avLst/>
            <a:gdLst>
              <a:gd name="T0" fmla="*/ 4 w 193"/>
              <a:gd name="T1" fmla="*/ 0 h 453"/>
              <a:gd name="T2" fmla="*/ 13 w 193"/>
              <a:gd name="T3" fmla="*/ 306 h 453"/>
              <a:gd name="T4" fmla="*/ 85 w 193"/>
              <a:gd name="T5" fmla="*/ 399 h 453"/>
              <a:gd name="T6" fmla="*/ 157 w 193"/>
              <a:gd name="T7" fmla="*/ 444 h 453"/>
              <a:gd name="T8" fmla="*/ 193 w 193"/>
              <a:gd name="T9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" h="453">
                <a:moveTo>
                  <a:pt x="4" y="0"/>
                </a:moveTo>
                <a:cubicBezTo>
                  <a:pt x="6" y="51"/>
                  <a:pt x="0" y="240"/>
                  <a:pt x="13" y="306"/>
                </a:cubicBezTo>
                <a:cubicBezTo>
                  <a:pt x="26" y="372"/>
                  <a:pt x="61" y="376"/>
                  <a:pt x="85" y="399"/>
                </a:cubicBezTo>
                <a:cubicBezTo>
                  <a:pt x="109" y="422"/>
                  <a:pt x="139" y="435"/>
                  <a:pt x="157" y="444"/>
                </a:cubicBezTo>
                <a:cubicBezTo>
                  <a:pt x="175" y="453"/>
                  <a:pt x="186" y="451"/>
                  <a:pt x="193" y="453"/>
                </a:cubicBezTo>
              </a:path>
            </a:pathLst>
          </a:custGeom>
          <a:noFill/>
          <a:ln w="28575" cap="flat" cmpd="sng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67" name="Freeform 391"/>
          <p:cNvSpPr/>
          <p:nvPr/>
        </p:nvSpPr>
        <p:spPr bwMode="auto">
          <a:xfrm>
            <a:off x="10141225" y="2745741"/>
            <a:ext cx="316442" cy="688975"/>
          </a:xfrm>
          <a:custGeom>
            <a:avLst/>
            <a:gdLst>
              <a:gd name="T0" fmla="*/ 170 w 171"/>
              <a:gd name="T1" fmla="*/ 0 h 447"/>
              <a:gd name="T2" fmla="*/ 165 w 171"/>
              <a:gd name="T3" fmla="*/ 264 h 447"/>
              <a:gd name="T4" fmla="*/ 135 w 171"/>
              <a:gd name="T5" fmla="*/ 351 h 447"/>
              <a:gd name="T6" fmla="*/ 81 w 171"/>
              <a:gd name="T7" fmla="*/ 411 h 447"/>
              <a:gd name="T8" fmla="*/ 0 w 171"/>
              <a:gd name="T9" fmla="*/ 447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" h="447">
                <a:moveTo>
                  <a:pt x="170" y="0"/>
                </a:moveTo>
                <a:cubicBezTo>
                  <a:pt x="169" y="44"/>
                  <a:pt x="171" y="206"/>
                  <a:pt x="165" y="264"/>
                </a:cubicBezTo>
                <a:cubicBezTo>
                  <a:pt x="159" y="322"/>
                  <a:pt x="149" y="326"/>
                  <a:pt x="135" y="351"/>
                </a:cubicBezTo>
                <a:cubicBezTo>
                  <a:pt x="121" y="376"/>
                  <a:pt x="103" y="395"/>
                  <a:pt x="81" y="411"/>
                </a:cubicBezTo>
                <a:cubicBezTo>
                  <a:pt x="59" y="427"/>
                  <a:pt x="17" y="440"/>
                  <a:pt x="0" y="447"/>
                </a:cubicBezTo>
              </a:path>
            </a:pathLst>
          </a:custGeom>
          <a:noFill/>
          <a:ln w="28575" cap="flat" cmpd="sng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70" name="Oval 394"/>
          <p:cNvSpPr>
            <a:spLocks noChangeArrowheads="1"/>
          </p:cNvSpPr>
          <p:nvPr/>
        </p:nvSpPr>
        <p:spPr bwMode="auto">
          <a:xfrm>
            <a:off x="9332923" y="2520316"/>
            <a:ext cx="682758" cy="352425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71" name="Rectangle 395"/>
          <p:cNvSpPr>
            <a:spLocks noChangeArrowheads="1"/>
          </p:cNvSpPr>
          <p:nvPr/>
        </p:nvSpPr>
        <p:spPr bwMode="auto">
          <a:xfrm>
            <a:off x="9360440" y="2472690"/>
            <a:ext cx="61150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 eaLnBrk="0" hangingPunct="0"/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AP</a:t>
            </a:r>
            <a:r>
              <a:rPr kumimoji="1" lang="en-US" altLang="zh-CN" sz="2000" baseline="-25000">
                <a:solidFill>
                  <a:schemeClr val="tx1"/>
                </a:solidFill>
                <a:latin typeface="+mn-lt"/>
                <a:ea typeface="黑体" pitchFamily="2" charset="-122"/>
              </a:rPr>
              <a:t>3</a:t>
            </a:r>
          </a:p>
        </p:txBody>
      </p:sp>
      <p:sp>
        <p:nvSpPr>
          <p:cNvPr id="127362" name="Freeform 386"/>
          <p:cNvSpPr/>
          <p:nvPr/>
        </p:nvSpPr>
        <p:spPr bwMode="auto">
          <a:xfrm>
            <a:off x="2230184" y="2806065"/>
            <a:ext cx="294085" cy="628650"/>
          </a:xfrm>
          <a:custGeom>
            <a:avLst/>
            <a:gdLst>
              <a:gd name="T0" fmla="*/ 156 w 159"/>
              <a:gd name="T1" fmla="*/ 0 h 408"/>
              <a:gd name="T2" fmla="*/ 147 w 159"/>
              <a:gd name="T3" fmla="*/ 279 h 408"/>
              <a:gd name="T4" fmla="*/ 81 w 159"/>
              <a:gd name="T5" fmla="*/ 372 h 408"/>
              <a:gd name="T6" fmla="*/ 0 w 159"/>
              <a:gd name="T7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" h="408">
                <a:moveTo>
                  <a:pt x="156" y="0"/>
                </a:moveTo>
                <a:cubicBezTo>
                  <a:pt x="155" y="46"/>
                  <a:pt x="159" y="217"/>
                  <a:pt x="147" y="279"/>
                </a:cubicBezTo>
                <a:cubicBezTo>
                  <a:pt x="135" y="341"/>
                  <a:pt x="105" y="351"/>
                  <a:pt x="81" y="372"/>
                </a:cubicBezTo>
                <a:cubicBezTo>
                  <a:pt x="57" y="393"/>
                  <a:pt x="17" y="401"/>
                  <a:pt x="0" y="408"/>
                </a:cubicBezTo>
              </a:path>
            </a:pathLst>
          </a:custGeom>
          <a:noFill/>
          <a:ln w="28575" cap="flat" cmpd="sng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27359" name="Freeform 383"/>
          <p:cNvSpPr/>
          <p:nvPr/>
        </p:nvSpPr>
        <p:spPr bwMode="auto">
          <a:xfrm>
            <a:off x="1856990" y="2718754"/>
            <a:ext cx="276886" cy="757237"/>
          </a:xfrm>
          <a:custGeom>
            <a:avLst/>
            <a:gdLst>
              <a:gd name="T0" fmla="*/ 8 w 149"/>
              <a:gd name="T1" fmla="*/ 0 h 492"/>
              <a:gd name="T2" fmla="*/ 5 w 149"/>
              <a:gd name="T3" fmla="*/ 285 h 492"/>
              <a:gd name="T4" fmla="*/ 38 w 149"/>
              <a:gd name="T5" fmla="*/ 414 h 492"/>
              <a:gd name="T6" fmla="*/ 149 w 149"/>
              <a:gd name="T7" fmla="*/ 492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" h="492">
                <a:moveTo>
                  <a:pt x="8" y="0"/>
                </a:moveTo>
                <a:cubicBezTo>
                  <a:pt x="8" y="47"/>
                  <a:pt x="0" y="216"/>
                  <a:pt x="5" y="285"/>
                </a:cubicBezTo>
                <a:cubicBezTo>
                  <a:pt x="10" y="354"/>
                  <a:pt x="14" y="380"/>
                  <a:pt x="38" y="414"/>
                </a:cubicBezTo>
                <a:cubicBezTo>
                  <a:pt x="62" y="448"/>
                  <a:pt x="126" y="476"/>
                  <a:pt x="149" y="492"/>
                </a:cubicBezTo>
              </a:path>
            </a:pathLst>
          </a:custGeom>
          <a:noFill/>
          <a:ln w="28575" cap="flat" cmpd="sng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没有拥塞控制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网络出现的拥塞不会使源主机的发送速率降低</a:t>
            </a:r>
          </a:p>
          <a:p>
            <a:pPr lvl="1"/>
            <a:r>
              <a:rPr lang="en-US">
                <a:sym typeface="+mn-ea"/>
              </a:rPr>
              <a:t>很适合多媒体通信的要求</a:t>
            </a:r>
            <a:r>
              <a:rPr lang="zh-CN" altLang="en-US">
                <a:sym typeface="+mn-ea"/>
              </a:rPr>
              <a:t>，</a:t>
            </a:r>
            <a:r>
              <a:rPr lang="en-US"/>
              <a:t>对某些实时应用是很重要的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</a:t>
            </a:r>
            <a:r>
              <a:rPr lang="zh-CN" altLang="en-US"/>
              <a:t>与</a:t>
            </a:r>
            <a:r>
              <a:rPr lang="en-US" altLang="zh-CN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运输层作用</a:t>
            </a:r>
            <a:endParaRPr lang="en-US"/>
          </a:p>
          <a:p>
            <a:pPr lvl="1"/>
            <a:r>
              <a:rPr lang="zh-CN" altLang="en-US">
                <a:sym typeface="+mn-ea"/>
              </a:rPr>
              <a:t>进程间通信，端口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可靠传输（开销 与 性能的选择）</a:t>
            </a:r>
            <a:endParaRPr lang="en-US"/>
          </a:p>
          <a:p>
            <a:endParaRPr lang="en-US"/>
          </a:p>
          <a:p>
            <a:r>
              <a:rPr lang="en-US"/>
              <a:t>根据应用程序的不同需求，运输层需要有两种不同的运输协议</a:t>
            </a:r>
            <a:r>
              <a:rPr lang="zh-CN" altLang="en-US"/>
              <a:t>：</a:t>
            </a:r>
          </a:p>
          <a:p>
            <a:pPr lvl="1"/>
            <a:r>
              <a:rPr lang="zh-CN" altLang="en-US"/>
              <a:t>用户数据报协议 UDP (User Datagram Protocol)</a:t>
            </a:r>
          </a:p>
          <a:p>
            <a:pPr lvl="1"/>
            <a:r>
              <a:rPr lang="zh-CN" altLang="en-US"/>
              <a:t>传输控制协议 TCP (Transmission Control Protocol)</a:t>
            </a:r>
          </a:p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8466728" y="1412656"/>
            <a:ext cx="3028950" cy="2417763"/>
            <a:chOff x="3951288" y="3139919"/>
            <a:chExt cx="3028950" cy="2417763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3952875" y="3139919"/>
              <a:ext cx="3021013" cy="24177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3951288" y="3649507"/>
              <a:ext cx="3017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3951288" y="4168619"/>
              <a:ext cx="30289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3976688" y="3166907"/>
              <a:ext cx="2986087" cy="461962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3976688" y="4187669"/>
              <a:ext cx="2978150" cy="134620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5449888" y="3654269"/>
              <a:ext cx="0" cy="508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5754688" y="3717032"/>
              <a:ext cx="789940" cy="45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kumimoji="1" lang="en-US" altLang="zh-CN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TCP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4243388" y="3717032"/>
              <a:ext cx="824230" cy="45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kumimoji="1" lang="en-US" altLang="zh-CN" sz="2400" dirty="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</a:t>
              </a:r>
            </a:p>
          </p:txBody>
        </p:sp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5211763" y="4203544"/>
              <a:ext cx="467995" cy="45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kumimoji="1" lang="en-US" altLang="zh-CN" sz="2400" dirty="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</a:t>
              </a:r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4962525" y="3219294"/>
              <a:ext cx="1094740" cy="45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defTabSz="762000" eaLnBrk="0" hangingPunct="0"/>
              <a:r>
                <a:rPr kumimoji="1"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应用层</a:t>
              </a:r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4232920" y="4875057"/>
              <a:ext cx="2565400" cy="45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 defTabSz="762000" eaLnBrk="0" hangingPunct="0"/>
              <a:r>
                <a:rPr kumimoji="1" lang="zh-CN" altLang="en-US" sz="2400" dirty="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与各种网络接口</a:t>
              </a:r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>
              <a:off x="3951288" y="4668682"/>
              <a:ext cx="30178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/>
              <a:t>UDP</a:t>
            </a:r>
            <a:r>
              <a:rPr lang="zh-CN" altLang="en-US"/>
              <a:t>报文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UDP</a:t>
            </a:r>
            <a:r>
              <a:rPr lang="zh-CN" altLang="en-US">
                <a:sym typeface="+mn-ea"/>
              </a:rPr>
              <a:t>特点</a:t>
            </a:r>
          </a:p>
        </p:txBody>
      </p:sp>
      <p:sp>
        <p:nvSpPr>
          <p:cNvPr id="88" name="下箭头 87"/>
          <p:cNvSpPr/>
          <p:nvPr/>
        </p:nvSpPr>
        <p:spPr>
          <a:xfrm rot="16200000">
            <a:off x="4883290" y="1471000"/>
            <a:ext cx="576064" cy="67938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UDP</a:t>
            </a:r>
            <a:r>
              <a:rPr lang="zh-CN" altLang="en-US">
                <a:sym typeface="+mn-ea"/>
              </a:rPr>
              <a:t>首部需要哪些字段？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777729" y="3137243"/>
            <a:ext cx="4486275" cy="682625"/>
          </a:xfrm>
          <a:prstGeom prst="rect">
            <a:avLst/>
          </a:prstGeom>
          <a:gradFill rotWithShape="1">
            <a:gsLst>
              <a:gs pos="0">
                <a:srgbClr val="B2B28E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348979" y="3821455"/>
            <a:ext cx="5915025" cy="7223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</a:ln>
          <a:effectLst>
            <a:outerShdw dist="35921" dir="2700000" algn="ctr" rotWithShape="0">
              <a:srgbClr val="1C1C1C"/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3812654" y="3821455"/>
            <a:ext cx="0" cy="7223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2348979" y="3929405"/>
            <a:ext cx="1518285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UDP </a:t>
            </a: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首部</a:t>
            </a: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4177779" y="3934168"/>
            <a:ext cx="3956685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UDP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用户数据报的数据部分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8367191" y="3942105"/>
            <a:ext cx="1094740" cy="4578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运输层</a:t>
            </a:r>
          </a:p>
        </p:txBody>
      </p:sp>
      <p:sp>
        <p:nvSpPr>
          <p:cNvPr id="38" name="AutoShape 18"/>
          <p:cNvSpPr>
            <a:spLocks noChangeArrowheads="1"/>
          </p:cNvSpPr>
          <p:nvPr/>
        </p:nvSpPr>
        <p:spPr bwMode="auto">
          <a:xfrm rot="16200000" flipH="1">
            <a:off x="5647055" y="3315970"/>
            <a:ext cx="760095" cy="327025"/>
          </a:xfrm>
          <a:prstGeom prst="rightArrow">
            <a:avLst>
              <a:gd name="adj1" fmla="val 50000"/>
              <a:gd name="adj2" fmla="val 147344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3812654" y="2497480"/>
            <a:ext cx="4425950" cy="6016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00"/>
            </a:solidFill>
            <a:miter lim="800000"/>
          </a:ln>
          <a:effectLst>
            <a:outerShdw dist="35921" dir="2700000" algn="ctr" rotWithShape="0">
              <a:srgbClr val="1C1C1C"/>
            </a:outerShdw>
          </a:effectLst>
        </p:spPr>
        <p:txBody>
          <a:bodyPr wrap="none" anchor="ctr"/>
          <a:lstStyle/>
          <a:p>
            <a:pPr marL="0" marR="0" lvl="0" indent="0" algn="ctr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应用层报文</a:t>
            </a: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8367191" y="2497480"/>
            <a:ext cx="1094740" cy="45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7620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itchFamily="2" charset="-122"/>
              </a:rPr>
              <a:t>应用层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通过端口分用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6</a:t>
            </a:fld>
            <a:endParaRPr lang="zh-CN" altLang="en-US"/>
          </a:p>
        </p:txBody>
      </p:sp>
      <p:grpSp>
        <p:nvGrpSpPr>
          <p:cNvPr id="8" name="Group 14"/>
          <p:cNvGrpSpPr/>
          <p:nvPr/>
        </p:nvGrpSpPr>
        <p:grpSpPr bwMode="auto">
          <a:xfrm>
            <a:off x="2436808" y="2926399"/>
            <a:ext cx="7020190" cy="3039828"/>
            <a:chOff x="1655" y="663"/>
            <a:chExt cx="1951" cy="1316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2290" y="1752"/>
              <a:ext cx="681" cy="22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CN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 </a:t>
              </a:r>
              <a:r>
                <a:rPr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层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381" y="663"/>
              <a:ext cx="499" cy="22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端口 </a:t>
              </a:r>
              <a:r>
                <a:rPr lang="en-US" altLang="zh-CN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2630" y="1434"/>
              <a:ext cx="0" cy="31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2630" y="890"/>
              <a:ext cx="0" cy="31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2766" y="890"/>
              <a:ext cx="477" cy="31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 flipV="1">
              <a:off x="2018" y="890"/>
              <a:ext cx="477" cy="31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107" y="663"/>
              <a:ext cx="499" cy="22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端口 </a:t>
              </a:r>
              <a:r>
                <a:rPr lang="en-US" altLang="zh-CN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3</a:t>
              </a: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655" y="663"/>
              <a:ext cx="499" cy="227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端口 </a:t>
              </a:r>
              <a:r>
                <a:rPr lang="en-US" altLang="zh-CN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2290" y="1207"/>
              <a:ext cx="681" cy="227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zh-CN" altLang="en-US" sz="24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传输层</a:t>
              </a:r>
            </a:p>
          </p:txBody>
        </p:sp>
      </p:grp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5051044" y="1636714"/>
            <a:ext cx="1795528" cy="52434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+mn-lt"/>
                <a:ea typeface="黑体" pitchFamily="2" charset="-122"/>
              </a:rPr>
              <a:t>应用程序 </a:t>
            </a:r>
            <a:r>
              <a:rPr lang="en-US" altLang="zh-CN" sz="24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687112" name="Line 8"/>
          <p:cNvSpPr>
            <a:spLocks noChangeShapeType="1"/>
          </p:cNvSpPr>
          <p:nvPr/>
        </p:nvSpPr>
        <p:spPr bwMode="auto">
          <a:xfrm flipV="1">
            <a:off x="5947009" y="2161061"/>
            <a:ext cx="0" cy="73454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687115" name="Rectangle 11"/>
          <p:cNvSpPr>
            <a:spLocks noChangeArrowheads="1"/>
          </p:cNvSpPr>
          <p:nvPr/>
        </p:nvSpPr>
        <p:spPr bwMode="auto">
          <a:xfrm>
            <a:off x="7663375" y="1636714"/>
            <a:ext cx="1795528" cy="52434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+mn-lt"/>
                <a:ea typeface="黑体" pitchFamily="2" charset="-122"/>
              </a:rPr>
              <a:t>应用程序 </a:t>
            </a:r>
            <a:r>
              <a:rPr lang="en-US" altLang="zh-CN" sz="2400">
                <a:solidFill>
                  <a:schemeClr val="tx1"/>
                </a:solidFill>
                <a:latin typeface="+mn-lt"/>
                <a:ea typeface="黑体" pitchFamily="2" charset="-122"/>
              </a:rPr>
              <a:t>3</a:t>
            </a:r>
          </a:p>
        </p:txBody>
      </p:sp>
      <p:sp>
        <p:nvSpPr>
          <p:cNvPr id="687116" name="Rectangle 12"/>
          <p:cNvSpPr>
            <a:spLocks noChangeArrowheads="1"/>
          </p:cNvSpPr>
          <p:nvPr/>
        </p:nvSpPr>
        <p:spPr bwMode="auto">
          <a:xfrm>
            <a:off x="2438713" y="1636714"/>
            <a:ext cx="1795528" cy="52434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zh-CN" altLang="en-US" sz="2400">
                <a:solidFill>
                  <a:schemeClr val="tx1"/>
                </a:solidFill>
                <a:latin typeface="+mn-lt"/>
                <a:ea typeface="黑体" pitchFamily="2" charset="-122"/>
              </a:rPr>
              <a:t>应用程序 </a:t>
            </a:r>
            <a:r>
              <a:rPr lang="en-US" altLang="zh-CN" sz="2400">
                <a:solidFill>
                  <a:schemeClr val="tx1"/>
                </a:solidFill>
                <a:latin typeface="+mn-lt"/>
                <a:ea typeface="黑体" pitchFamily="2" charset="-122"/>
              </a:rPr>
              <a:t>1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flipV="1">
            <a:off x="3335254" y="2192811"/>
            <a:ext cx="0" cy="73454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V="1">
            <a:off x="8561939" y="2192811"/>
            <a:ext cx="0" cy="73454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400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</a:t>
            </a:r>
            <a:r>
              <a:rPr lang="zh-CN" altLang="en-US"/>
              <a:t>报文格式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00739" name="Freeform 3"/>
          <p:cNvSpPr/>
          <p:nvPr/>
        </p:nvSpPr>
        <p:spPr bwMode="auto">
          <a:xfrm>
            <a:off x="3527334" y="3491401"/>
            <a:ext cx="5020071" cy="350030"/>
          </a:xfrm>
          <a:custGeom>
            <a:avLst/>
            <a:gdLst>
              <a:gd name="T0" fmla="*/ 0 w 2919"/>
              <a:gd name="T1" fmla="*/ 0 h 276"/>
              <a:gd name="T2" fmla="*/ 2919 w 2919"/>
              <a:gd name="T3" fmla="*/ 0 h 276"/>
              <a:gd name="T4" fmla="*/ 1066 w 2919"/>
              <a:gd name="T5" fmla="*/ 276 h 276"/>
              <a:gd name="T6" fmla="*/ 346 w 2919"/>
              <a:gd name="T7" fmla="*/ 268 h 276"/>
              <a:gd name="T8" fmla="*/ 0 w 2919"/>
              <a:gd name="T9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9" h="276">
                <a:moveTo>
                  <a:pt x="0" y="0"/>
                </a:moveTo>
                <a:lnTo>
                  <a:pt x="2919" y="0"/>
                </a:lnTo>
                <a:lnTo>
                  <a:pt x="1066" y="276"/>
                </a:lnTo>
                <a:lnTo>
                  <a:pt x="346" y="26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CCECFF">
                  <a:gamma/>
                  <a:shade val="81961"/>
                  <a:invGamma/>
                </a:srgbClr>
              </a:gs>
              <a:gs pos="100000">
                <a:srgbClr val="CCE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4065628" y="3841431"/>
            <a:ext cx="1171179" cy="457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44" name="Rectangle 8"/>
          <p:cNvSpPr>
            <a:spLocks noChangeArrowheads="1"/>
          </p:cNvSpPr>
          <p:nvPr/>
        </p:nvSpPr>
        <p:spPr bwMode="auto">
          <a:xfrm>
            <a:off x="3527334" y="3034201"/>
            <a:ext cx="5020071" cy="457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46" name="Line 10"/>
          <p:cNvSpPr>
            <a:spLocks noChangeShapeType="1"/>
          </p:cNvSpPr>
          <p:nvPr/>
        </p:nvSpPr>
        <p:spPr bwMode="auto">
          <a:xfrm>
            <a:off x="4782782" y="3034201"/>
            <a:ext cx="1719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49" name="Line 13"/>
          <p:cNvSpPr>
            <a:spLocks noChangeShapeType="1"/>
          </p:cNvSpPr>
          <p:nvPr/>
        </p:nvSpPr>
        <p:spPr bwMode="auto">
          <a:xfrm>
            <a:off x="6036509" y="3034201"/>
            <a:ext cx="344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50" name="Line 14"/>
          <p:cNvSpPr>
            <a:spLocks noChangeShapeType="1"/>
          </p:cNvSpPr>
          <p:nvPr/>
        </p:nvSpPr>
        <p:spPr bwMode="auto">
          <a:xfrm>
            <a:off x="7291957" y="3034201"/>
            <a:ext cx="172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53" name="Text Box 17"/>
          <p:cNvSpPr txBox="1">
            <a:spLocks noChangeArrowheads="1"/>
          </p:cNvSpPr>
          <p:nvPr/>
        </p:nvSpPr>
        <p:spPr bwMode="auto">
          <a:xfrm>
            <a:off x="3539372" y="3031027"/>
            <a:ext cx="944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源端口</a:t>
            </a:r>
          </a:p>
        </p:txBody>
      </p:sp>
      <p:sp>
        <p:nvSpPr>
          <p:cNvPr id="500754" name="Text Box 18"/>
          <p:cNvSpPr txBox="1">
            <a:spLocks noChangeArrowheads="1"/>
          </p:cNvSpPr>
          <p:nvPr/>
        </p:nvSpPr>
        <p:spPr bwMode="auto">
          <a:xfrm>
            <a:off x="4719148" y="3031027"/>
            <a:ext cx="1198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目的端口</a:t>
            </a:r>
          </a:p>
        </p:txBody>
      </p:sp>
      <p:sp>
        <p:nvSpPr>
          <p:cNvPr id="500755" name="Text Box 19"/>
          <p:cNvSpPr txBox="1">
            <a:spLocks noChangeArrowheads="1"/>
          </p:cNvSpPr>
          <p:nvPr/>
        </p:nvSpPr>
        <p:spPr bwMode="auto">
          <a:xfrm>
            <a:off x="6165494" y="3029440"/>
            <a:ext cx="831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长  度</a:t>
            </a:r>
          </a:p>
        </p:txBody>
      </p:sp>
      <p:sp>
        <p:nvSpPr>
          <p:cNvPr id="500756" name="Text Box 20"/>
          <p:cNvSpPr txBox="1">
            <a:spLocks noChangeArrowheads="1"/>
          </p:cNvSpPr>
          <p:nvPr/>
        </p:nvSpPr>
        <p:spPr bwMode="auto">
          <a:xfrm>
            <a:off x="7405463" y="3031027"/>
            <a:ext cx="944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检验和</a:t>
            </a:r>
          </a:p>
        </p:txBody>
      </p:sp>
      <p:sp>
        <p:nvSpPr>
          <p:cNvPr id="500777" name="Text Box 41"/>
          <p:cNvSpPr txBox="1">
            <a:spLocks noChangeArrowheads="1"/>
          </p:cNvSpPr>
          <p:nvPr/>
        </p:nvSpPr>
        <p:spPr bwMode="auto">
          <a:xfrm>
            <a:off x="3936645" y="2661140"/>
            <a:ext cx="323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500778" name="Text Box 42"/>
          <p:cNvSpPr txBox="1">
            <a:spLocks noChangeArrowheads="1"/>
          </p:cNvSpPr>
          <p:nvPr/>
        </p:nvSpPr>
        <p:spPr bwMode="auto">
          <a:xfrm>
            <a:off x="5264324" y="2661140"/>
            <a:ext cx="323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500779" name="Text Box 43"/>
          <p:cNvSpPr txBox="1">
            <a:spLocks noChangeArrowheads="1"/>
          </p:cNvSpPr>
          <p:nvPr/>
        </p:nvSpPr>
        <p:spPr bwMode="auto">
          <a:xfrm>
            <a:off x="6423463" y="2661140"/>
            <a:ext cx="323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500780" name="Text Box 44"/>
          <p:cNvSpPr txBox="1">
            <a:spLocks noChangeArrowheads="1"/>
          </p:cNvSpPr>
          <p:nvPr/>
        </p:nvSpPr>
        <p:spPr bwMode="auto">
          <a:xfrm>
            <a:off x="7742542" y="2661140"/>
            <a:ext cx="323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2</a:t>
            </a:r>
          </a:p>
        </p:txBody>
      </p:sp>
      <p:sp>
        <p:nvSpPr>
          <p:cNvPr id="500781" name="Text Box 45"/>
          <p:cNvSpPr txBox="1">
            <a:spLocks noChangeArrowheads="1"/>
          </p:cNvSpPr>
          <p:nvPr/>
        </p:nvSpPr>
        <p:spPr bwMode="auto">
          <a:xfrm>
            <a:off x="2749167" y="2712256"/>
            <a:ext cx="690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字节</a:t>
            </a:r>
          </a:p>
        </p:txBody>
      </p:sp>
      <p:sp>
        <p:nvSpPr>
          <p:cNvPr id="500784" name="Rectangle 48"/>
          <p:cNvSpPr>
            <a:spLocks noChangeArrowheads="1"/>
          </p:cNvSpPr>
          <p:nvPr/>
        </p:nvSpPr>
        <p:spPr bwMode="auto">
          <a:xfrm>
            <a:off x="5236807" y="3841431"/>
            <a:ext cx="4758663" cy="4572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500785" name="Text Box 49"/>
          <p:cNvSpPr txBox="1">
            <a:spLocks noChangeArrowheads="1"/>
          </p:cNvSpPr>
          <p:nvPr/>
        </p:nvSpPr>
        <p:spPr bwMode="auto">
          <a:xfrm>
            <a:off x="6922202" y="3884294"/>
            <a:ext cx="132524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数         据</a:t>
            </a:r>
          </a:p>
        </p:txBody>
      </p:sp>
      <p:sp>
        <p:nvSpPr>
          <p:cNvPr id="500786" name="Text Box 50"/>
          <p:cNvSpPr txBox="1">
            <a:spLocks noChangeArrowheads="1"/>
          </p:cNvSpPr>
          <p:nvPr/>
        </p:nvSpPr>
        <p:spPr bwMode="auto">
          <a:xfrm>
            <a:off x="4218690" y="3884294"/>
            <a:ext cx="83185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首  部</a:t>
            </a:r>
          </a:p>
        </p:txBody>
      </p:sp>
      <p:sp>
        <p:nvSpPr>
          <p:cNvPr id="500788" name="Text Box 52"/>
          <p:cNvSpPr txBox="1">
            <a:spLocks noChangeArrowheads="1"/>
          </p:cNvSpPr>
          <p:nvPr/>
        </p:nvSpPr>
        <p:spPr bwMode="auto">
          <a:xfrm>
            <a:off x="1804102" y="3841432"/>
            <a:ext cx="205994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000">
                <a:solidFill>
                  <a:schemeClr val="tx1"/>
                </a:solidFill>
                <a:latin typeface="+mn-lt"/>
                <a:ea typeface="黑体" pitchFamily="2" charset="-122"/>
              </a:rPr>
              <a:t>UDP </a:t>
            </a:r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用户数据报</a:t>
            </a:r>
          </a:p>
        </p:txBody>
      </p:sp>
      <p:sp>
        <p:nvSpPr>
          <p:cNvPr id="60" name="Text Box 59"/>
          <p:cNvSpPr txBox="1"/>
          <p:nvPr/>
        </p:nvSpPr>
        <p:spPr>
          <a:xfrm>
            <a:off x="6428740" y="2291080"/>
            <a:ext cx="297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latin typeface="Arial" panose="020B0604020202090204" pitchFamily="34" charset="0"/>
              </a:rPr>
              <a:t>↓</a:t>
            </a:r>
          </a:p>
        </p:txBody>
      </p:sp>
      <p:sp>
        <p:nvSpPr>
          <p:cNvPr id="61" name="Text Box 60"/>
          <p:cNvSpPr txBox="1"/>
          <p:nvPr/>
        </p:nvSpPr>
        <p:spPr>
          <a:xfrm>
            <a:off x="5259070" y="1929130"/>
            <a:ext cx="284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UDP</a:t>
            </a:r>
            <a:r>
              <a:rPr lang="zh-CN" altLang="en-US"/>
              <a:t>报文的长度，最小为</a:t>
            </a:r>
            <a:r>
              <a:rPr lang="en-US" altLang="zh-CN"/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检验和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伪首部只用于计算校验和，在报文中是不存在的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8</a:t>
            </a:fld>
            <a:endParaRPr lang="zh-CN" altLang="en-US"/>
          </a:p>
        </p:txBody>
      </p:sp>
      <p:grpSp>
        <p:nvGrpSpPr>
          <p:cNvPr id="8" name="组合 4"/>
          <p:cNvGrpSpPr/>
          <p:nvPr/>
        </p:nvGrpSpPr>
        <p:grpSpPr>
          <a:xfrm>
            <a:off x="1506605" y="2720613"/>
            <a:ext cx="9243880" cy="2687363"/>
            <a:chOff x="389640" y="2060848"/>
            <a:chExt cx="9243880" cy="2687363"/>
          </a:xfrm>
        </p:grpSpPr>
        <p:sp>
          <p:nvSpPr>
            <p:cNvPr id="500739" name="Freeform 3"/>
            <p:cNvSpPr/>
            <p:nvPr/>
          </p:nvSpPr>
          <p:spPr bwMode="auto">
            <a:xfrm>
              <a:off x="3165384" y="3940981"/>
              <a:ext cx="5020071" cy="350030"/>
            </a:xfrm>
            <a:custGeom>
              <a:avLst/>
              <a:gdLst>
                <a:gd name="T0" fmla="*/ 0 w 2919"/>
                <a:gd name="T1" fmla="*/ 0 h 276"/>
                <a:gd name="T2" fmla="*/ 2919 w 2919"/>
                <a:gd name="T3" fmla="*/ 0 h 276"/>
                <a:gd name="T4" fmla="*/ 1066 w 2919"/>
                <a:gd name="T5" fmla="*/ 276 h 276"/>
                <a:gd name="T6" fmla="*/ 346 w 2919"/>
                <a:gd name="T7" fmla="*/ 268 h 276"/>
                <a:gd name="T8" fmla="*/ 0 w 2919"/>
                <a:gd name="T9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9" h="276">
                  <a:moveTo>
                    <a:pt x="0" y="0"/>
                  </a:moveTo>
                  <a:lnTo>
                    <a:pt x="2919" y="0"/>
                  </a:lnTo>
                  <a:lnTo>
                    <a:pt x="1066" y="276"/>
                  </a:lnTo>
                  <a:lnTo>
                    <a:pt x="346" y="2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81961"/>
                    <a:invGamma/>
                  </a:srgbClr>
                </a:gs>
                <a:gs pos="100000">
                  <a:srgbClr val="CCEC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0" name="Rectangle 4"/>
            <p:cNvSpPr>
              <a:spLocks noChangeArrowheads="1"/>
            </p:cNvSpPr>
            <p:nvPr/>
          </p:nvSpPr>
          <p:spPr bwMode="auto">
            <a:xfrm>
              <a:off x="3703678" y="4291011"/>
              <a:ext cx="1171179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3" name="Freeform 7"/>
            <p:cNvSpPr/>
            <p:nvPr/>
          </p:nvSpPr>
          <p:spPr bwMode="auto">
            <a:xfrm>
              <a:off x="1043161" y="2922859"/>
              <a:ext cx="7247202" cy="560922"/>
            </a:xfrm>
            <a:custGeom>
              <a:avLst/>
              <a:gdLst>
                <a:gd name="T0" fmla="*/ 0 w 3600"/>
                <a:gd name="T1" fmla="*/ 0 h 432"/>
                <a:gd name="T2" fmla="*/ 3600 w 3600"/>
                <a:gd name="T3" fmla="*/ 0 h 432"/>
                <a:gd name="T4" fmla="*/ 1056 w 3600"/>
                <a:gd name="T5" fmla="*/ 432 h 432"/>
                <a:gd name="T6" fmla="*/ 384 w 3600"/>
                <a:gd name="T7" fmla="*/ 432 h 432"/>
                <a:gd name="T8" fmla="*/ 0 w 3600"/>
                <a:gd name="T9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0" h="432">
                  <a:moveTo>
                    <a:pt x="0" y="0"/>
                  </a:moveTo>
                  <a:lnTo>
                    <a:pt x="3600" y="0"/>
                  </a:lnTo>
                  <a:lnTo>
                    <a:pt x="1056" y="432"/>
                  </a:lnTo>
                  <a:lnTo>
                    <a:pt x="384" y="43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99">
                    <a:gamma/>
                    <a:shade val="69804"/>
                    <a:invGamma/>
                  </a:srgbClr>
                </a:gs>
                <a:gs pos="100000">
                  <a:srgbClr val="FFFF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3165384" y="3483781"/>
              <a:ext cx="5020071" cy="45720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6" name="Line 10"/>
            <p:cNvSpPr>
              <a:spLocks noChangeShapeType="1"/>
            </p:cNvSpPr>
            <p:nvPr/>
          </p:nvSpPr>
          <p:spPr bwMode="auto">
            <a:xfrm>
              <a:off x="4420832" y="3483781"/>
              <a:ext cx="1719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1048320" y="2465659"/>
              <a:ext cx="7242043" cy="4572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>
              <a:off x="3459468" y="2465659"/>
              <a:ext cx="344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49" name="Line 13"/>
            <p:cNvSpPr>
              <a:spLocks noChangeShapeType="1"/>
            </p:cNvSpPr>
            <p:nvPr/>
          </p:nvSpPr>
          <p:spPr bwMode="auto">
            <a:xfrm>
              <a:off x="5674559" y="3483781"/>
              <a:ext cx="344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0" name="Line 14"/>
            <p:cNvSpPr>
              <a:spLocks noChangeShapeType="1"/>
            </p:cNvSpPr>
            <p:nvPr/>
          </p:nvSpPr>
          <p:spPr bwMode="auto">
            <a:xfrm>
              <a:off x="6930007" y="3483781"/>
              <a:ext cx="172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1" name="Freeform 15"/>
            <p:cNvSpPr/>
            <p:nvPr/>
          </p:nvSpPr>
          <p:spPr bwMode="auto">
            <a:xfrm>
              <a:off x="1811907" y="3483781"/>
              <a:ext cx="1353477" cy="457200"/>
            </a:xfrm>
            <a:custGeom>
              <a:avLst/>
              <a:gdLst>
                <a:gd name="T0" fmla="*/ 672 w 672"/>
                <a:gd name="T1" fmla="*/ 288 h 288"/>
                <a:gd name="T2" fmla="*/ 0 w 672"/>
                <a:gd name="T3" fmla="*/ 288 h 288"/>
                <a:gd name="T4" fmla="*/ 0 w 672"/>
                <a:gd name="T5" fmla="*/ 0 h 288"/>
                <a:gd name="T6" fmla="*/ 672 w 672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2" h="288">
                  <a:moveTo>
                    <a:pt x="672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672" y="0"/>
                  </a:lnTo>
                </a:path>
              </a:pathLst>
            </a:custGeom>
            <a:solidFill>
              <a:srgbClr val="FFFF99"/>
            </a:solidFill>
            <a:ln w="19050" cap="flat" cmpd="sng">
              <a:solidFill>
                <a:schemeClr val="tx1"/>
              </a:solidFill>
              <a:prstDash val="dash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52" name="Text Box 16"/>
            <p:cNvSpPr txBox="1">
              <a:spLocks noChangeArrowheads="1"/>
            </p:cNvSpPr>
            <p:nvPr/>
          </p:nvSpPr>
          <p:spPr bwMode="auto">
            <a:xfrm>
              <a:off x="1939172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伪首部</a:t>
              </a:r>
            </a:p>
          </p:txBody>
        </p:sp>
        <p:sp>
          <p:nvSpPr>
            <p:cNvPr id="500753" name="Text Box 17"/>
            <p:cNvSpPr txBox="1">
              <a:spLocks noChangeArrowheads="1"/>
            </p:cNvSpPr>
            <p:nvPr/>
          </p:nvSpPr>
          <p:spPr bwMode="auto">
            <a:xfrm>
              <a:off x="3177422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源端口</a:t>
              </a:r>
            </a:p>
          </p:txBody>
        </p:sp>
        <p:sp>
          <p:nvSpPr>
            <p:cNvPr id="500754" name="Text Box 18"/>
            <p:cNvSpPr txBox="1">
              <a:spLocks noChangeArrowheads="1"/>
            </p:cNvSpPr>
            <p:nvPr/>
          </p:nvSpPr>
          <p:spPr bwMode="auto">
            <a:xfrm>
              <a:off x="4357198" y="3480607"/>
              <a:ext cx="1198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目的端口</a:t>
              </a:r>
            </a:p>
          </p:txBody>
        </p:sp>
        <p:sp>
          <p:nvSpPr>
            <p:cNvPr id="500755" name="Text Box 19"/>
            <p:cNvSpPr txBox="1">
              <a:spLocks noChangeArrowheads="1"/>
            </p:cNvSpPr>
            <p:nvPr/>
          </p:nvSpPr>
          <p:spPr bwMode="auto">
            <a:xfrm>
              <a:off x="5803544" y="3479020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长  度</a:t>
              </a:r>
            </a:p>
          </p:txBody>
        </p:sp>
        <p:sp>
          <p:nvSpPr>
            <p:cNvPr id="500756" name="Text Box 20"/>
            <p:cNvSpPr txBox="1">
              <a:spLocks noChangeArrowheads="1"/>
            </p:cNvSpPr>
            <p:nvPr/>
          </p:nvSpPr>
          <p:spPr bwMode="auto">
            <a:xfrm>
              <a:off x="7043513" y="3480607"/>
              <a:ext cx="944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检验和</a:t>
              </a:r>
            </a:p>
          </p:txBody>
        </p:sp>
        <p:sp>
          <p:nvSpPr>
            <p:cNvPr id="500759" name="Line 23"/>
            <p:cNvSpPr>
              <a:spLocks noChangeShapeType="1"/>
            </p:cNvSpPr>
            <p:nvPr/>
          </p:nvSpPr>
          <p:spPr bwMode="auto">
            <a:xfrm>
              <a:off x="5877495" y="2465659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0" name="Line 24"/>
            <p:cNvSpPr>
              <a:spLocks noChangeShapeType="1"/>
            </p:cNvSpPr>
            <p:nvPr/>
          </p:nvSpPr>
          <p:spPr bwMode="auto">
            <a:xfrm>
              <a:off x="6455345" y="2465659"/>
              <a:ext cx="172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1" name="Line 25"/>
            <p:cNvSpPr>
              <a:spLocks noChangeShapeType="1"/>
            </p:cNvSpPr>
            <p:nvPr/>
          </p:nvSpPr>
          <p:spPr bwMode="auto">
            <a:xfrm>
              <a:off x="7033194" y="2465659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solidFill>
                  <a:srgbClr val="000099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62" name="Text Box 26"/>
            <p:cNvSpPr txBox="1">
              <a:spLocks noChangeArrowheads="1"/>
            </p:cNvSpPr>
            <p:nvPr/>
          </p:nvSpPr>
          <p:spPr bwMode="auto">
            <a:xfrm>
              <a:off x="6986761" y="2462485"/>
              <a:ext cx="122745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长度</a:t>
              </a:r>
            </a:p>
          </p:txBody>
        </p:sp>
        <p:sp>
          <p:nvSpPr>
            <p:cNvPr id="500763" name="Text Box 27"/>
            <p:cNvSpPr txBox="1">
              <a:spLocks noChangeArrowheads="1"/>
            </p:cNvSpPr>
            <p:nvPr/>
          </p:nvSpPr>
          <p:spPr bwMode="auto">
            <a:xfrm>
              <a:off x="1467949" y="2462485"/>
              <a:ext cx="1325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源 </a:t>
              </a:r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 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地址</a:t>
              </a:r>
            </a:p>
          </p:txBody>
        </p:sp>
        <p:sp>
          <p:nvSpPr>
            <p:cNvPr id="500764" name="Text Box 28"/>
            <p:cNvSpPr txBox="1">
              <a:spLocks noChangeArrowheads="1"/>
            </p:cNvSpPr>
            <p:nvPr/>
          </p:nvSpPr>
          <p:spPr bwMode="auto">
            <a:xfrm>
              <a:off x="3784509" y="2462485"/>
              <a:ext cx="1579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目的 </a:t>
              </a:r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IP 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地址</a:t>
              </a:r>
            </a:p>
          </p:txBody>
        </p:sp>
        <p:sp>
          <p:nvSpPr>
            <p:cNvPr id="500765" name="Text Box 29"/>
            <p:cNvSpPr txBox="1">
              <a:spLocks noChangeArrowheads="1"/>
            </p:cNvSpPr>
            <p:nvPr/>
          </p:nvSpPr>
          <p:spPr bwMode="auto">
            <a:xfrm>
              <a:off x="5987561" y="2462485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0</a:t>
              </a:r>
            </a:p>
          </p:txBody>
        </p:sp>
        <p:sp>
          <p:nvSpPr>
            <p:cNvPr id="500766" name="Text Box 30"/>
            <p:cNvSpPr txBox="1">
              <a:spLocks noChangeArrowheads="1"/>
            </p:cNvSpPr>
            <p:nvPr/>
          </p:nvSpPr>
          <p:spPr bwMode="auto">
            <a:xfrm>
              <a:off x="6457065" y="2462485"/>
              <a:ext cx="46482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17</a:t>
              </a:r>
            </a:p>
          </p:txBody>
        </p:sp>
        <p:sp>
          <p:nvSpPr>
            <p:cNvPr id="500770" name="Text Box 34"/>
            <p:cNvSpPr txBox="1">
              <a:spLocks noChangeArrowheads="1"/>
            </p:cNvSpPr>
            <p:nvPr/>
          </p:nvSpPr>
          <p:spPr bwMode="auto">
            <a:xfrm>
              <a:off x="389640" y="2083073"/>
              <a:ext cx="690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字节</a:t>
              </a:r>
            </a:p>
          </p:txBody>
        </p:sp>
        <p:sp>
          <p:nvSpPr>
            <p:cNvPr id="500771" name="Text Box 35"/>
            <p:cNvSpPr txBox="1">
              <a:spLocks noChangeArrowheads="1"/>
            </p:cNvSpPr>
            <p:nvPr/>
          </p:nvSpPr>
          <p:spPr bwMode="auto">
            <a:xfrm>
              <a:off x="2062997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4</a:t>
              </a:r>
            </a:p>
          </p:txBody>
        </p:sp>
        <p:sp>
          <p:nvSpPr>
            <p:cNvPr id="500772" name="Text Box 36"/>
            <p:cNvSpPr txBox="1">
              <a:spLocks noChangeArrowheads="1"/>
            </p:cNvSpPr>
            <p:nvPr/>
          </p:nvSpPr>
          <p:spPr bwMode="auto">
            <a:xfrm>
              <a:off x="4475865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4</a:t>
              </a:r>
            </a:p>
          </p:txBody>
        </p:sp>
        <p:sp>
          <p:nvSpPr>
            <p:cNvPr id="500773" name="Text Box 37"/>
            <p:cNvSpPr txBox="1">
              <a:spLocks noChangeArrowheads="1"/>
            </p:cNvSpPr>
            <p:nvPr/>
          </p:nvSpPr>
          <p:spPr bwMode="auto">
            <a:xfrm>
              <a:off x="5987561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</a:t>
              </a:r>
            </a:p>
          </p:txBody>
        </p:sp>
        <p:sp>
          <p:nvSpPr>
            <p:cNvPr id="500774" name="Text Box 38"/>
            <p:cNvSpPr txBox="1">
              <a:spLocks noChangeArrowheads="1"/>
            </p:cNvSpPr>
            <p:nvPr/>
          </p:nvSpPr>
          <p:spPr bwMode="auto">
            <a:xfrm>
              <a:off x="6551653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</a:t>
              </a:r>
            </a:p>
          </p:txBody>
        </p:sp>
        <p:sp>
          <p:nvSpPr>
            <p:cNvPr id="500775" name="Text Box 39"/>
            <p:cNvSpPr txBox="1">
              <a:spLocks noChangeArrowheads="1"/>
            </p:cNvSpPr>
            <p:nvPr/>
          </p:nvSpPr>
          <p:spPr bwMode="auto">
            <a:xfrm>
              <a:off x="7404669" y="2060848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6" name="Text Box 40"/>
            <p:cNvSpPr txBox="1">
              <a:spLocks noChangeArrowheads="1"/>
            </p:cNvSpPr>
            <p:nvPr/>
          </p:nvSpPr>
          <p:spPr bwMode="auto">
            <a:xfrm>
              <a:off x="2198861" y="3105956"/>
              <a:ext cx="46482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12</a:t>
              </a:r>
            </a:p>
          </p:txBody>
        </p:sp>
        <p:sp>
          <p:nvSpPr>
            <p:cNvPr id="500777" name="Text Box 41"/>
            <p:cNvSpPr txBox="1">
              <a:spLocks noChangeArrowheads="1"/>
            </p:cNvSpPr>
            <p:nvPr/>
          </p:nvSpPr>
          <p:spPr bwMode="auto">
            <a:xfrm>
              <a:off x="3574695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8" name="Text Box 42"/>
            <p:cNvSpPr txBox="1">
              <a:spLocks noChangeArrowheads="1"/>
            </p:cNvSpPr>
            <p:nvPr/>
          </p:nvSpPr>
          <p:spPr bwMode="auto">
            <a:xfrm>
              <a:off x="4902374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79" name="Text Box 43"/>
            <p:cNvSpPr txBox="1">
              <a:spLocks noChangeArrowheads="1"/>
            </p:cNvSpPr>
            <p:nvPr/>
          </p:nvSpPr>
          <p:spPr bwMode="auto">
            <a:xfrm>
              <a:off x="6061513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0" name="Text Box 44"/>
            <p:cNvSpPr txBox="1">
              <a:spLocks noChangeArrowheads="1"/>
            </p:cNvSpPr>
            <p:nvPr/>
          </p:nvSpPr>
          <p:spPr bwMode="auto">
            <a:xfrm>
              <a:off x="7380592" y="3110720"/>
              <a:ext cx="323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2</a:t>
              </a:r>
            </a:p>
          </p:txBody>
        </p:sp>
        <p:sp>
          <p:nvSpPr>
            <p:cNvPr id="500781" name="Text Box 45"/>
            <p:cNvSpPr txBox="1">
              <a:spLocks noChangeArrowheads="1"/>
            </p:cNvSpPr>
            <p:nvPr/>
          </p:nvSpPr>
          <p:spPr bwMode="auto">
            <a:xfrm>
              <a:off x="945132" y="3105956"/>
              <a:ext cx="69088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字节</a:t>
              </a:r>
            </a:p>
          </p:txBody>
        </p:sp>
        <p:sp>
          <p:nvSpPr>
            <p:cNvPr id="500784" name="Rectangle 48"/>
            <p:cNvSpPr>
              <a:spLocks noChangeArrowheads="1"/>
            </p:cNvSpPr>
            <p:nvPr/>
          </p:nvSpPr>
          <p:spPr bwMode="auto">
            <a:xfrm>
              <a:off x="4874857" y="4291011"/>
              <a:ext cx="4758663" cy="457200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  <a:latin typeface="+mn-lt"/>
                <a:ea typeface="黑体" pitchFamily="2" charset="-122"/>
              </a:endParaRPr>
            </a:p>
          </p:txBody>
        </p:sp>
        <p:sp>
          <p:nvSpPr>
            <p:cNvPr id="500785" name="Text Box 49"/>
            <p:cNvSpPr txBox="1">
              <a:spLocks noChangeArrowheads="1"/>
            </p:cNvSpPr>
            <p:nvPr/>
          </p:nvSpPr>
          <p:spPr bwMode="auto">
            <a:xfrm>
              <a:off x="6560252" y="4333874"/>
              <a:ext cx="132524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数         据</a:t>
              </a:r>
            </a:p>
          </p:txBody>
        </p:sp>
        <p:sp>
          <p:nvSpPr>
            <p:cNvPr id="500786" name="Text Box 50"/>
            <p:cNvSpPr txBox="1">
              <a:spLocks noChangeArrowheads="1"/>
            </p:cNvSpPr>
            <p:nvPr/>
          </p:nvSpPr>
          <p:spPr bwMode="auto">
            <a:xfrm>
              <a:off x="3856740" y="4333874"/>
              <a:ext cx="831850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首  部</a:t>
              </a:r>
            </a:p>
          </p:txBody>
        </p:sp>
        <p:sp>
          <p:nvSpPr>
            <p:cNvPr id="500788" name="Text Box 52"/>
            <p:cNvSpPr txBox="1">
              <a:spLocks noChangeArrowheads="1"/>
            </p:cNvSpPr>
            <p:nvPr/>
          </p:nvSpPr>
          <p:spPr bwMode="auto">
            <a:xfrm>
              <a:off x="1442152" y="4291012"/>
              <a:ext cx="1989455" cy="398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UDP</a:t>
              </a:r>
              <a:r>
                <a:rPr kumimoji="1" lang="zh-CN" altLang="en-US" sz="2000">
                  <a:solidFill>
                    <a:schemeClr val="tx1"/>
                  </a:solidFill>
                  <a:latin typeface="+mn-lt"/>
                  <a:ea typeface="黑体" pitchFamily="2" charset="-122"/>
                </a:rPr>
                <a:t>用户数据报</a:t>
              </a:r>
            </a:p>
          </p:txBody>
        </p:sp>
      </p:grpSp>
      <p:sp>
        <p:nvSpPr>
          <p:cNvPr id="10" name="Text Box 9"/>
          <p:cNvSpPr txBox="1"/>
          <p:nvPr/>
        </p:nvSpPr>
        <p:spPr>
          <a:xfrm>
            <a:off x="7668895" y="2352040"/>
            <a:ext cx="2971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latin typeface="Arial" panose="020B0604020202090204" pitchFamily="34" charset="0"/>
              </a:rPr>
              <a:t>↓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6994525" y="1844040"/>
            <a:ext cx="1859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Protocol number</a:t>
            </a:r>
          </a:p>
          <a:p>
            <a:pPr algn="ctr"/>
            <a:r>
              <a:rPr lang="en-US"/>
              <a:t>UDP: 17</a:t>
            </a:r>
          </a:p>
        </p:txBody>
      </p:sp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3636395" y="5803764"/>
            <a:ext cx="1169458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4805853" y="5806939"/>
            <a:ext cx="5928121" cy="457200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 b="1">
              <a:solidFill>
                <a:srgbClr val="000099"/>
              </a:solidFill>
              <a:latin typeface="+mn-lt"/>
              <a:ea typeface="黑体" pitchFamily="2" charset="-122"/>
            </a:endParaRPr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7060499" y="5848215"/>
            <a:ext cx="13356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rPr>
              <a:t>数         据</a:t>
            </a:r>
          </a:p>
        </p:txBody>
      </p:sp>
      <p:sp>
        <p:nvSpPr>
          <p:cNvPr id="73" name="Text Box 22"/>
          <p:cNvSpPr txBox="1">
            <a:spLocks noChangeArrowheads="1"/>
          </p:cNvSpPr>
          <p:nvPr/>
        </p:nvSpPr>
        <p:spPr bwMode="auto">
          <a:xfrm>
            <a:off x="3749901" y="5848215"/>
            <a:ext cx="8418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000" b="1">
                <a:solidFill>
                  <a:srgbClr val="000099"/>
                </a:solidFill>
                <a:latin typeface="+mn-lt"/>
                <a:ea typeface="黑体" pitchFamily="2" charset="-122"/>
              </a:rPr>
              <a:t>首  部</a:t>
            </a:r>
          </a:p>
        </p:txBody>
      </p:sp>
      <p:sp>
        <p:nvSpPr>
          <p:cNvPr id="102" name="Rectangle 4"/>
          <p:cNvSpPr>
            <a:spLocks noChangeArrowheads="1"/>
          </p:cNvSpPr>
          <p:nvPr/>
        </p:nvSpPr>
        <p:spPr bwMode="auto">
          <a:xfrm>
            <a:off x="4810394" y="5407442"/>
            <a:ext cx="5915025" cy="396000"/>
          </a:xfrm>
          <a:prstGeom prst="rect">
            <a:avLst/>
          </a:prstGeom>
          <a:gradFill flip="none" rotWithShape="1">
            <a:gsLst>
              <a:gs pos="0">
                <a:srgbClr val="99FF66"/>
              </a:gs>
              <a:gs pos="100000">
                <a:srgbClr val="47B26B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  <p:sp>
        <p:nvSpPr>
          <p:cNvPr id="12" name="Text Box 52"/>
          <p:cNvSpPr txBox="1">
            <a:spLocks noChangeArrowheads="1"/>
          </p:cNvSpPr>
          <p:nvPr/>
        </p:nvSpPr>
        <p:spPr bwMode="auto">
          <a:xfrm>
            <a:off x="2197802" y="5833427"/>
            <a:ext cx="118491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IP</a:t>
            </a:r>
            <a:r>
              <a:rPr kumimoji="1" lang="zh-CN" altLang="en-US" sz="2000">
                <a:solidFill>
                  <a:schemeClr val="tx1"/>
                </a:solidFill>
                <a:latin typeface="+mn-lt"/>
                <a:ea typeface="黑体" pitchFamily="2" charset="-122"/>
              </a:rPr>
              <a:t>数据报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Internet Protocol version 4 (IPv4) [RFC791] there is a field called "Protocol" to identify the next level protocol.  This is an 8 bit field.  In Internet Protocol version 6 (IPv6) [RFC8200], this field is called the "Next Header" field.</a:t>
            </a:r>
          </a:p>
          <a:p>
            <a:pPr lvl="1"/>
            <a:r>
              <a:rPr lang="en-US"/>
              <a:t>17	UDP</a:t>
            </a:r>
          </a:p>
          <a:p>
            <a:pPr lvl="1"/>
            <a:r>
              <a:rPr lang="en-US"/>
              <a:t>6	TCP</a:t>
            </a:r>
          </a:p>
          <a:p>
            <a:pPr lvl="1"/>
            <a:r>
              <a:rPr lang="en-US"/>
              <a:t>1	ICMP</a:t>
            </a:r>
          </a:p>
          <a:p>
            <a:pPr lvl="1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计算机网络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://qiankun.su/">
  <a:themeElements>
    <a:clrScheme name="自定义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23262"/>
      </a:accent1>
      <a:accent2>
        <a:srgbClr val="223262"/>
      </a:accent2>
      <a:accent3>
        <a:srgbClr val="223262"/>
      </a:accent3>
      <a:accent4>
        <a:srgbClr val="223262"/>
      </a:accent4>
      <a:accent5>
        <a:srgbClr val="223262"/>
      </a:accent5>
      <a:accent6>
        <a:srgbClr val="223262"/>
      </a:accent6>
      <a:hlink>
        <a:srgbClr val="0563C1"/>
      </a:hlink>
      <a:folHlink>
        <a:srgbClr val="954F72"/>
      </a:folHlink>
    </a:clrScheme>
    <a:fontScheme name="ij1r3wq3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1010</Words>
  <Application>Microsoft Office PowerPoint</Application>
  <PresentationFormat>宽屏</PresentationFormat>
  <Paragraphs>339</Paragraphs>
  <Slides>21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微软雅黑</vt:lpstr>
      <vt:lpstr>Arial</vt:lpstr>
      <vt:lpstr>Calibri</vt:lpstr>
      <vt:lpstr>Wingdings</vt:lpstr>
      <vt:lpstr>http://qiankun.su/</vt:lpstr>
      <vt:lpstr>UDP</vt:lpstr>
      <vt:lpstr>运输层</vt:lpstr>
      <vt:lpstr>TCP与UDP</vt:lpstr>
      <vt:lpstr>PowerPoint 演示文稿</vt:lpstr>
      <vt:lpstr>UDP首部需要哪些字段？</vt:lpstr>
      <vt:lpstr>通过端口分用</vt:lpstr>
      <vt:lpstr>UDP报文格式</vt:lpstr>
      <vt:lpstr>检验和</vt:lpstr>
      <vt:lpstr>Protocol Numbers</vt:lpstr>
      <vt:lpstr>UDP检验和例子</vt:lpstr>
      <vt:lpstr>为什么计算检验和， 需要把伪首部也考虑进来？</vt:lpstr>
      <vt:lpstr>伪首部</vt:lpstr>
      <vt:lpstr>PowerPoint 演示文稿</vt:lpstr>
      <vt:lpstr>UDP概述</vt:lpstr>
      <vt:lpstr>面向报文的UDP </vt:lpstr>
      <vt:lpstr>应用层报文大小</vt:lpstr>
      <vt:lpstr>不保证可靠交付</vt:lpstr>
      <vt:lpstr>开销小</vt:lpstr>
      <vt:lpstr>TCP首部</vt:lpstr>
      <vt:lpstr>没有拥塞控制</vt:lpstr>
      <vt:lpstr>PowerPoint 演示文稿</vt:lpstr>
    </vt:vector>
  </TitlesOfParts>
  <Company>Spark &amp; Shine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 &amp; Shine</dc:title>
  <dc:creator/>
  <cp:keywords>www.sparkandshine.net</cp:keywords>
  <cp:lastModifiedBy>Sue Jelline</cp:lastModifiedBy>
  <cp:revision>2696</cp:revision>
  <dcterms:created xsi:type="dcterms:W3CDTF">2020-11-05T11:00:56Z</dcterms:created>
  <dcterms:modified xsi:type="dcterms:W3CDTF">2023-04-13T16:04:41Z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1033-1.2.1.1575</vt:lpwstr>
  </property>
</Properties>
</file>