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1"/>
  </p:notesMasterIdLst>
  <p:handoutMasterIdLst>
    <p:handoutMasterId r:id="rId82"/>
  </p:handoutMasterIdLst>
  <p:sldIdLst>
    <p:sldId id="524" r:id="rId2"/>
    <p:sldId id="4923" r:id="rId3"/>
    <p:sldId id="4971" r:id="rId4"/>
    <p:sldId id="4970" r:id="rId5"/>
    <p:sldId id="4973" r:id="rId6"/>
    <p:sldId id="4974" r:id="rId7"/>
    <p:sldId id="4976" r:id="rId8"/>
    <p:sldId id="4975" r:id="rId9"/>
    <p:sldId id="5021" r:id="rId10"/>
    <p:sldId id="4926" r:id="rId11"/>
    <p:sldId id="5022" r:id="rId12"/>
    <p:sldId id="4930" r:id="rId13"/>
    <p:sldId id="4931" r:id="rId14"/>
    <p:sldId id="4932" r:id="rId15"/>
    <p:sldId id="4933" r:id="rId16"/>
    <p:sldId id="4934" r:id="rId17"/>
    <p:sldId id="4937" r:id="rId18"/>
    <p:sldId id="4936" r:id="rId19"/>
    <p:sldId id="4927" r:id="rId20"/>
    <p:sldId id="4929" r:id="rId21"/>
    <p:sldId id="4945" r:id="rId22"/>
    <p:sldId id="4938" r:id="rId23"/>
    <p:sldId id="4941" r:id="rId24"/>
    <p:sldId id="4942" r:id="rId25"/>
    <p:sldId id="4943" r:id="rId26"/>
    <p:sldId id="4944" r:id="rId27"/>
    <p:sldId id="4946" r:id="rId28"/>
    <p:sldId id="4947" r:id="rId29"/>
    <p:sldId id="4948" r:id="rId30"/>
    <p:sldId id="4949" r:id="rId31"/>
    <p:sldId id="4950" r:id="rId32"/>
    <p:sldId id="4952" r:id="rId33"/>
    <p:sldId id="4951" r:id="rId34"/>
    <p:sldId id="4953" r:id="rId35"/>
    <p:sldId id="4954" r:id="rId36"/>
    <p:sldId id="4957" r:id="rId37"/>
    <p:sldId id="4956" r:id="rId38"/>
    <p:sldId id="4958" r:id="rId39"/>
    <p:sldId id="4959" r:id="rId40"/>
    <p:sldId id="4996" r:id="rId41"/>
    <p:sldId id="4981" r:id="rId42"/>
    <p:sldId id="4982" r:id="rId43"/>
    <p:sldId id="4979" r:id="rId44"/>
    <p:sldId id="4983" r:id="rId45"/>
    <p:sldId id="4984" r:id="rId46"/>
    <p:sldId id="4965" r:id="rId47"/>
    <p:sldId id="4966" r:id="rId48"/>
    <p:sldId id="4987" r:id="rId49"/>
    <p:sldId id="4986" r:id="rId50"/>
    <p:sldId id="4988" r:id="rId51"/>
    <p:sldId id="4989" r:id="rId52"/>
    <p:sldId id="4990" r:id="rId53"/>
    <p:sldId id="4992" r:id="rId54"/>
    <p:sldId id="5004" r:id="rId55"/>
    <p:sldId id="5015" r:id="rId56"/>
    <p:sldId id="5016" r:id="rId57"/>
    <p:sldId id="5017" r:id="rId58"/>
    <p:sldId id="5018" r:id="rId59"/>
    <p:sldId id="5019" r:id="rId60"/>
    <p:sldId id="5020" r:id="rId61"/>
    <p:sldId id="4995" r:id="rId62"/>
    <p:sldId id="4997" r:id="rId63"/>
    <p:sldId id="4998" r:id="rId64"/>
    <p:sldId id="4999" r:id="rId65"/>
    <p:sldId id="5000" r:id="rId66"/>
    <p:sldId id="5001" r:id="rId67"/>
    <p:sldId id="5002" r:id="rId68"/>
    <p:sldId id="5003" r:id="rId69"/>
    <p:sldId id="5006" r:id="rId70"/>
    <p:sldId id="5007" r:id="rId71"/>
    <p:sldId id="5008" r:id="rId72"/>
    <p:sldId id="5012" r:id="rId73"/>
    <p:sldId id="5009" r:id="rId74"/>
    <p:sldId id="5005" r:id="rId75"/>
    <p:sldId id="5010" r:id="rId76"/>
    <p:sldId id="5011" r:id="rId77"/>
    <p:sldId id="5013" r:id="rId78"/>
    <p:sldId id="5014" r:id="rId79"/>
    <p:sldId id="3424" r:id="rId8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7">
          <p15:clr>
            <a:srgbClr val="A4A3A4"/>
          </p15:clr>
        </p15:guide>
        <p15:guide id="2" orient="horz" pos="2382">
          <p15:clr>
            <a:srgbClr val="A4A3A4"/>
          </p15:clr>
        </p15:guide>
        <p15:guide id="3" pos="470">
          <p15:clr>
            <a:srgbClr val="A4A3A4"/>
          </p15:clr>
        </p15:guide>
        <p15:guide id="4" pos="6768">
          <p15:clr>
            <a:srgbClr val="A4A3A4"/>
          </p15:clr>
        </p15:guide>
        <p15:guide id="5" pos="29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262"/>
    <a:srgbClr val="A50021"/>
    <a:srgbClr val="E73325"/>
    <a:srgbClr val="C7C7C7"/>
    <a:srgbClr val="D7D7D7"/>
    <a:srgbClr val="FFF6E7"/>
    <a:srgbClr val="BBCFDA"/>
    <a:srgbClr val="265F92"/>
    <a:srgbClr val="57595B"/>
    <a:srgbClr val="4444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1914" autoAdjust="0"/>
  </p:normalViewPr>
  <p:slideViewPr>
    <p:cSldViewPr snapToGrid="0" showGuides="1">
      <p:cViewPr varScale="1">
        <p:scale>
          <a:sx n="104" d="100"/>
          <a:sy n="104" d="100"/>
        </p:scale>
        <p:origin x="969" y="45"/>
      </p:cViewPr>
      <p:guideLst>
        <p:guide orient="horz" pos="1937"/>
        <p:guide orient="horz" pos="2382"/>
        <p:guide pos="470"/>
        <p:guide pos="6768"/>
        <p:guide pos="2977"/>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苏铅坤</a:t>
            </a: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zh-CN" altLang="en-US" dirty="0"/>
              <a:t>计算机网络</a:t>
            </a:r>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zh-CN" altLang="en-US"/>
              <a:t>苏铅坤</a:t>
            </a: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zh-CN" altLang="en-US" dirty="0"/>
              <a:t>计算机网络</a:t>
            </a:r>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8F5AA-9C31-4ED1-824B-C860FDEFBFC3}" type="slidenum">
              <a:rPr lang="zh-CN" altLang="en-US" smtClean="0"/>
              <a:t>‹#›</a:t>
            </a:fld>
            <a:endParaRPr lang="zh-CN" alt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
        <p:nvSpPr>
          <p:cNvPr id="4" name="Date Placeholder 3"/>
          <p:cNvSpPr>
            <a:spLocks noGrp="1"/>
          </p:cNvSpPr>
          <p:nvPr>
            <p:ph type="dt" idx="1"/>
          </p:nvPr>
        </p:nvSpPr>
        <p:spPr/>
        <p:txBody>
          <a:bodyPr/>
          <a:lstStyle/>
          <a:p>
            <a:r>
              <a:rPr lang="zh-CN" altLang="en-US"/>
              <a:t>苏铅坤</a:t>
            </a:r>
          </a:p>
        </p:txBody>
      </p:sp>
      <p:sp>
        <p:nvSpPr>
          <p:cNvPr id="5" name="Slide Number Placeholder 4"/>
          <p:cNvSpPr>
            <a:spLocks noGrp="1"/>
          </p:cNvSpPr>
          <p:nvPr>
            <p:ph type="sldNum" sz="quarter" idx="5"/>
          </p:nvPr>
        </p:nvSpPr>
        <p:spPr/>
        <p:txBody>
          <a:bodyPr/>
          <a:lstStyle/>
          <a:p>
            <a:fld id="{B2C8F5AA-9C31-4ED1-824B-C860FDEFBFC3}" type="slidenum">
              <a:rPr lang="zh-CN" altLang="en-US" smtClean="0"/>
              <a:t>1</a:t>
            </a:fld>
            <a:endParaRPr lang="zh-CN" altLang="en-US"/>
          </a:p>
        </p:txBody>
      </p:sp>
      <p:sp>
        <p:nvSpPr>
          <p:cNvPr id="6" name="Footer Placeholder 5"/>
          <p:cNvSpPr>
            <a:spLocks noGrp="1"/>
          </p:cNvSpPr>
          <p:nvPr>
            <p:ph type="ftr" sz="quarter" idx="4"/>
          </p:nvPr>
        </p:nvSpPr>
        <p:spPr/>
        <p:txBody>
          <a:bodyPr/>
          <a:lstStyle/>
          <a:p>
            <a:r>
              <a:rPr lang="zh-CN" altLang="en-US" dirty="0"/>
              <a:t>计算机网络</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en-US">
                <a:sym typeface="+mn-ea"/>
              </a:rPr>
              <a:t>，就丢弃 M1，其他什么也不做（不通知 A 收到有差错的分组）。</a:t>
            </a:r>
            <a:endParaRPr lang="en-US"/>
          </a:p>
        </p:txBody>
      </p:sp>
      <p:sp>
        <p:nvSpPr>
          <p:cNvPr id="4" name="Date Placeholder 3"/>
          <p:cNvSpPr>
            <a:spLocks noGrp="1"/>
          </p:cNvSpPr>
          <p:nvPr>
            <p:ph type="dt" idx="1"/>
          </p:nvPr>
        </p:nvSpPr>
        <p:spPr/>
        <p:txBody>
          <a:bodyPr/>
          <a:lstStyle/>
          <a:p>
            <a:r>
              <a:rPr lang="zh-CN" altLang="en-US"/>
              <a:t>苏铅坤</a:t>
            </a:r>
          </a:p>
        </p:txBody>
      </p:sp>
      <p:sp>
        <p:nvSpPr>
          <p:cNvPr id="5" name="Footer Placeholder 4"/>
          <p:cNvSpPr>
            <a:spLocks noGrp="1"/>
          </p:cNvSpPr>
          <p:nvPr>
            <p:ph type="ftr" sz="quarter" idx="4"/>
          </p:nvPr>
        </p:nvSpPr>
        <p:spPr/>
        <p:txBody>
          <a:bodyPr/>
          <a:lstStyle/>
          <a:p>
            <a:r>
              <a:rPr lang="zh-CN" altLang="en-US" dirty="0"/>
              <a:t>计算机网络</a:t>
            </a:r>
          </a:p>
        </p:txBody>
      </p:sp>
      <p:sp>
        <p:nvSpPr>
          <p:cNvPr id="6" name="Slide Number Placeholder 5"/>
          <p:cNvSpPr>
            <a:spLocks noGrp="1"/>
          </p:cNvSpPr>
          <p:nvPr>
            <p:ph type="sldNum" sz="quarter" idx="5"/>
          </p:nvPr>
        </p:nvSpPr>
        <p:spPr/>
        <p:txBody>
          <a:bodyPr/>
          <a:lstStyle/>
          <a:p>
            <a:fld id="{B2C8F5AA-9C31-4ED1-824B-C860FDEFBFC3}" type="slidenum">
              <a:rPr lang="zh-CN" altLang="en-US" smtClean="0"/>
              <a:t>13</a:t>
            </a:fld>
            <a:endParaRPr lang="zh-CN" altLang="en-US"/>
          </a:p>
        </p:txBody>
      </p:sp>
    </p:spTree>
    <p:extLst>
      <p:ext uri="{BB962C8B-B14F-4D97-AF65-F5344CB8AC3E}">
        <p14:creationId xmlns:p14="http://schemas.microsoft.com/office/powerpoint/2010/main" val="2528850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en-US" altLang="zh-CN" dirty="0">
                <a:sym typeface="+mn-ea"/>
              </a:rPr>
              <a:t>TCP </a:t>
            </a:r>
            <a:r>
              <a:rPr lang="zh-CN" altLang="en-US" dirty="0">
                <a:sym typeface="+mn-ea"/>
              </a:rPr>
              <a:t>每发送一个报文段，就对这个报文段设置一次计时器。</a:t>
            </a:r>
            <a:endParaRPr lang="en-US" altLang="zh-CN" dirty="0"/>
          </a:p>
          <a:p>
            <a:r>
              <a:rPr lang="zh-CN" altLang="en-US" dirty="0">
                <a:sym typeface="+mn-ea"/>
              </a:rPr>
              <a:t>只要计时器设置的重传时间到但还没有收到确认，就要重传这一报文段</a:t>
            </a:r>
            <a:endParaRPr lang="en-US"/>
          </a:p>
        </p:txBody>
      </p:sp>
      <p:sp>
        <p:nvSpPr>
          <p:cNvPr id="4" name="Date Placeholder 3"/>
          <p:cNvSpPr>
            <a:spLocks noGrp="1"/>
          </p:cNvSpPr>
          <p:nvPr>
            <p:ph type="dt" idx="1"/>
          </p:nvPr>
        </p:nvSpPr>
        <p:spPr/>
        <p:txBody>
          <a:bodyPr/>
          <a:lstStyle/>
          <a:p>
            <a:r>
              <a:rPr lang="zh-CN" altLang="en-US"/>
              <a:t>苏铅坤</a:t>
            </a:r>
          </a:p>
        </p:txBody>
      </p:sp>
      <p:sp>
        <p:nvSpPr>
          <p:cNvPr id="5" name="Footer Placeholder 4"/>
          <p:cNvSpPr>
            <a:spLocks noGrp="1"/>
          </p:cNvSpPr>
          <p:nvPr>
            <p:ph type="ftr" sz="quarter" idx="4"/>
          </p:nvPr>
        </p:nvSpPr>
        <p:spPr/>
        <p:txBody>
          <a:bodyPr/>
          <a:lstStyle/>
          <a:p>
            <a:r>
              <a:rPr lang="zh-CN" altLang="en-US" dirty="0"/>
              <a:t>计算机网络</a:t>
            </a:r>
          </a:p>
        </p:txBody>
      </p:sp>
      <p:sp>
        <p:nvSpPr>
          <p:cNvPr id="6" name="Slide Number Placeholder 5"/>
          <p:cNvSpPr>
            <a:spLocks noGrp="1"/>
          </p:cNvSpPr>
          <p:nvPr>
            <p:ph type="sldNum" sz="quarter" idx="5"/>
          </p:nvPr>
        </p:nvSpPr>
        <p:spPr/>
        <p:txBody>
          <a:bodyPr/>
          <a:lstStyle/>
          <a:p>
            <a:fld id="{B2C8F5AA-9C31-4ED1-824B-C860FDEFBFC3}" type="slidenum">
              <a:rPr lang="zh-CN" altLang="en-US" smtClean="0"/>
              <a:t>14</a:t>
            </a:fld>
            <a:endParaRPr lang="zh-CN" altLang="en-US"/>
          </a:p>
        </p:txBody>
      </p:sp>
    </p:spTree>
    <p:extLst>
      <p:ext uri="{BB962C8B-B14F-4D97-AF65-F5344CB8AC3E}">
        <p14:creationId xmlns:p14="http://schemas.microsoft.com/office/powerpoint/2010/main" val="300749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en-US">
                <a:sym typeface="+mn-ea"/>
              </a:rPr>
              <a:t>超时计时器的重传时间 </a:t>
            </a:r>
            <a:endParaRPr lang="en-US"/>
          </a:p>
          <a:p>
            <a:pPr lvl="1"/>
            <a:r>
              <a:rPr lang="en-US">
                <a:sym typeface="+mn-ea"/>
              </a:rPr>
              <a:t>太长：通信效率低</a:t>
            </a:r>
            <a:endParaRPr lang="en-US"/>
          </a:p>
          <a:p>
            <a:pPr lvl="1"/>
            <a:r>
              <a:rPr lang="en-US">
                <a:sym typeface="+mn-ea"/>
              </a:rPr>
              <a:t>太短：产生不必要的重传</a:t>
            </a:r>
            <a:endParaRPr lang="en-US"/>
          </a:p>
        </p:txBody>
      </p:sp>
      <p:sp>
        <p:nvSpPr>
          <p:cNvPr id="4" name="Date Placeholder 3"/>
          <p:cNvSpPr>
            <a:spLocks noGrp="1"/>
          </p:cNvSpPr>
          <p:nvPr>
            <p:ph type="dt" idx="1"/>
          </p:nvPr>
        </p:nvSpPr>
        <p:spPr/>
        <p:txBody>
          <a:bodyPr/>
          <a:lstStyle/>
          <a:p>
            <a:r>
              <a:rPr lang="zh-CN" altLang="en-US"/>
              <a:t>苏铅坤</a:t>
            </a:r>
          </a:p>
        </p:txBody>
      </p:sp>
      <p:sp>
        <p:nvSpPr>
          <p:cNvPr id="5" name="Footer Placeholder 4"/>
          <p:cNvSpPr>
            <a:spLocks noGrp="1"/>
          </p:cNvSpPr>
          <p:nvPr>
            <p:ph type="ftr" sz="quarter" idx="4"/>
          </p:nvPr>
        </p:nvSpPr>
        <p:spPr/>
        <p:txBody>
          <a:bodyPr/>
          <a:lstStyle/>
          <a:p>
            <a:r>
              <a:rPr lang="zh-CN" altLang="en-US" dirty="0"/>
              <a:t>计算机网络</a:t>
            </a:r>
          </a:p>
        </p:txBody>
      </p:sp>
      <p:sp>
        <p:nvSpPr>
          <p:cNvPr id="6" name="Slide Number Placeholder 5"/>
          <p:cNvSpPr>
            <a:spLocks noGrp="1"/>
          </p:cNvSpPr>
          <p:nvPr>
            <p:ph type="sldNum" sz="quarter" idx="5"/>
          </p:nvPr>
        </p:nvSpPr>
        <p:spPr/>
        <p:txBody>
          <a:bodyPr/>
          <a:lstStyle/>
          <a:p>
            <a:fld id="{B2C8F5AA-9C31-4ED1-824B-C860FDEFBFC3}" type="slidenum">
              <a:rPr lang="zh-CN" altLang="en-US" smtClean="0"/>
              <a:t>43</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en-US">
                <a:sym typeface="+mn-ea"/>
              </a:rPr>
              <a:t>31（这表明 B 期望收到的下一个序号是 31，而序号 30 为止的数据已经收到了）。</a:t>
            </a:r>
          </a:p>
          <a:p>
            <a:endParaRPr lang="en-US"/>
          </a:p>
          <a:p>
            <a:r>
              <a:rPr lang="en-US"/>
              <a:t>TCP 标准强烈不赞成</a:t>
            </a:r>
          </a:p>
          <a:p>
            <a:r>
              <a:rPr lang="en-US"/>
              <a:t>发送窗口前沿向后收缩 </a:t>
            </a:r>
          </a:p>
          <a:p>
            <a:endParaRPr lang="en-US"/>
          </a:p>
          <a:p>
            <a:pPr marL="179705" indent="-179705">
              <a:buFont typeface="Arial" panose="020B0604020202090204" pitchFamily="34" charset="0"/>
              <a:buChar char="•"/>
            </a:pPr>
            <a:r>
              <a:rPr lang="zh-CN" altLang="en-US" b="1" dirty="0">
                <a:solidFill>
                  <a:srgbClr val="000099"/>
                </a:solidFill>
                <a:ea typeface="黑体" pitchFamily="2" charset="-122"/>
                <a:sym typeface="+mn-ea"/>
              </a:rPr>
              <a:t>根据 </a:t>
            </a:r>
            <a:r>
              <a:rPr lang="en-US" altLang="zh-CN" b="1" dirty="0">
                <a:solidFill>
                  <a:srgbClr val="000099"/>
                </a:solidFill>
                <a:ea typeface="黑体" pitchFamily="2" charset="-122"/>
                <a:sym typeface="+mn-ea"/>
              </a:rPr>
              <a:t>B </a:t>
            </a:r>
            <a:r>
              <a:rPr lang="zh-CN" altLang="en-US" b="1" dirty="0">
                <a:solidFill>
                  <a:srgbClr val="000099"/>
                </a:solidFill>
                <a:ea typeface="黑体" pitchFamily="2" charset="-122"/>
                <a:sym typeface="+mn-ea"/>
              </a:rPr>
              <a:t>给出的窗口值，</a:t>
            </a:r>
            <a:r>
              <a:rPr lang="en-US" altLang="zh-CN" b="1" dirty="0">
                <a:solidFill>
                  <a:srgbClr val="000099"/>
                </a:solidFill>
                <a:ea typeface="黑体" pitchFamily="2" charset="-122"/>
                <a:sym typeface="+mn-ea"/>
              </a:rPr>
              <a:t>A </a:t>
            </a:r>
            <a:r>
              <a:rPr lang="zh-CN" altLang="en-US" b="1" dirty="0">
                <a:solidFill>
                  <a:srgbClr val="000099"/>
                </a:solidFill>
                <a:ea typeface="黑体" pitchFamily="2" charset="-122"/>
                <a:sym typeface="+mn-ea"/>
              </a:rPr>
              <a:t>构造出自己的发送窗口。</a:t>
            </a:r>
            <a:endParaRPr lang="en-US" altLang="zh-CN" b="1" dirty="0">
              <a:solidFill>
                <a:srgbClr val="000099"/>
              </a:solidFill>
              <a:latin typeface="+mn-lt"/>
              <a:ea typeface="黑体" pitchFamily="2" charset="-122"/>
            </a:endParaRPr>
          </a:p>
          <a:p>
            <a:pPr marL="179705" indent="-179705">
              <a:buFont typeface="Arial" panose="020B0604020202090204" pitchFamily="34" charset="0"/>
              <a:buChar char="•"/>
            </a:pPr>
            <a:r>
              <a:rPr lang="zh-CN" altLang="zh-CN" b="1" dirty="0">
                <a:solidFill>
                  <a:srgbClr val="FF0000"/>
                </a:solidFill>
                <a:ea typeface="黑体" pitchFamily="2" charset="-122"/>
                <a:sym typeface="+mn-ea"/>
              </a:rPr>
              <a:t>发送窗口表示：在没有收到</a:t>
            </a:r>
            <a:r>
              <a:rPr lang="en-US" altLang="zh-CN" b="1" dirty="0">
                <a:solidFill>
                  <a:srgbClr val="FF0000"/>
                </a:solidFill>
                <a:ea typeface="黑体" pitchFamily="2" charset="-122"/>
                <a:sym typeface="+mn-ea"/>
              </a:rPr>
              <a:t> B </a:t>
            </a:r>
            <a:r>
              <a:rPr lang="zh-CN" altLang="zh-CN" b="1" dirty="0">
                <a:solidFill>
                  <a:srgbClr val="FF0000"/>
                </a:solidFill>
                <a:ea typeface="黑体" pitchFamily="2" charset="-122"/>
                <a:sym typeface="+mn-ea"/>
              </a:rPr>
              <a:t>的确认的情况下，</a:t>
            </a:r>
            <a:r>
              <a:rPr lang="en-US" altLang="zh-CN" b="1" dirty="0">
                <a:solidFill>
                  <a:srgbClr val="FF0000"/>
                </a:solidFill>
                <a:ea typeface="黑体" pitchFamily="2" charset="-122"/>
                <a:sym typeface="+mn-ea"/>
              </a:rPr>
              <a:t>A </a:t>
            </a:r>
            <a:r>
              <a:rPr lang="zh-CN" altLang="zh-CN" b="1" dirty="0">
                <a:solidFill>
                  <a:srgbClr val="FF0000"/>
                </a:solidFill>
                <a:ea typeface="黑体" pitchFamily="2" charset="-122"/>
                <a:sym typeface="+mn-ea"/>
              </a:rPr>
              <a:t>可以连续把窗口内的数据都发送出去。</a:t>
            </a:r>
            <a:r>
              <a:rPr lang="zh-CN" altLang="en-US" b="1" dirty="0">
                <a:solidFill>
                  <a:srgbClr val="FF0000"/>
                </a:solidFill>
                <a:ea typeface="黑体" pitchFamily="2" charset="-122"/>
                <a:sym typeface="+mn-ea"/>
              </a:rPr>
              <a:t> </a:t>
            </a:r>
            <a:endParaRPr lang="en-US" altLang="zh-CN" b="1" dirty="0">
              <a:solidFill>
                <a:srgbClr val="FF0000"/>
              </a:solidFill>
              <a:latin typeface="+mn-lt"/>
              <a:ea typeface="黑体" pitchFamily="2" charset="-122"/>
            </a:endParaRPr>
          </a:p>
          <a:p>
            <a:pPr marL="179705" indent="-179705">
              <a:buFont typeface="Arial" panose="020B0604020202090204" pitchFamily="34" charset="0"/>
              <a:buChar char="•"/>
            </a:pPr>
            <a:r>
              <a:rPr lang="zh-CN" altLang="zh-CN" b="1" dirty="0">
                <a:solidFill>
                  <a:srgbClr val="FF0000"/>
                </a:solidFill>
                <a:ea typeface="黑体" pitchFamily="2" charset="-122"/>
                <a:sym typeface="+mn-ea"/>
              </a:rPr>
              <a:t>发送窗口里面的序号表示允许发送的序号。</a:t>
            </a:r>
            <a:endParaRPr lang="en-US" altLang="zh-CN" b="1" dirty="0">
              <a:solidFill>
                <a:srgbClr val="FF0000"/>
              </a:solidFill>
              <a:latin typeface="+mn-lt"/>
              <a:ea typeface="黑体" pitchFamily="2" charset="-122"/>
            </a:endParaRPr>
          </a:p>
          <a:p>
            <a:pPr marL="179705" indent="-179705">
              <a:buFont typeface="Arial" panose="020B0604020202090204" pitchFamily="34" charset="0"/>
              <a:buChar char="•"/>
            </a:pPr>
            <a:r>
              <a:rPr lang="zh-CN" altLang="zh-CN" b="1" dirty="0">
                <a:solidFill>
                  <a:srgbClr val="000099"/>
                </a:solidFill>
                <a:ea typeface="黑体" pitchFamily="2" charset="-122"/>
                <a:sym typeface="+mn-ea"/>
              </a:rPr>
              <a:t>显然，窗口越大，发送方就可以在收到对方确认之前连续发送更多的数据，因而可能获得更高的传输效率。</a:t>
            </a:r>
            <a:endParaRPr lang="en-US"/>
          </a:p>
        </p:txBody>
      </p:sp>
      <p:sp>
        <p:nvSpPr>
          <p:cNvPr id="4" name="Date Placeholder 3"/>
          <p:cNvSpPr>
            <a:spLocks noGrp="1"/>
          </p:cNvSpPr>
          <p:nvPr>
            <p:ph type="dt" idx="1"/>
          </p:nvPr>
        </p:nvSpPr>
        <p:spPr/>
        <p:txBody>
          <a:bodyPr/>
          <a:lstStyle/>
          <a:p>
            <a:r>
              <a:rPr lang="zh-CN" altLang="en-US"/>
              <a:t>苏铅坤</a:t>
            </a:r>
          </a:p>
        </p:txBody>
      </p:sp>
      <p:sp>
        <p:nvSpPr>
          <p:cNvPr id="5" name="Footer Placeholder 4"/>
          <p:cNvSpPr>
            <a:spLocks noGrp="1"/>
          </p:cNvSpPr>
          <p:nvPr>
            <p:ph type="ftr" sz="quarter" idx="4"/>
          </p:nvPr>
        </p:nvSpPr>
        <p:spPr/>
        <p:txBody>
          <a:bodyPr/>
          <a:lstStyle/>
          <a:p>
            <a:r>
              <a:rPr lang="zh-CN" altLang="en-US" dirty="0"/>
              <a:t>计算机网络</a:t>
            </a:r>
          </a:p>
        </p:txBody>
      </p:sp>
      <p:sp>
        <p:nvSpPr>
          <p:cNvPr id="6" name="Slide Number Placeholder 5"/>
          <p:cNvSpPr>
            <a:spLocks noGrp="1"/>
          </p:cNvSpPr>
          <p:nvPr>
            <p:ph type="sldNum" sz="quarter" idx="5"/>
          </p:nvPr>
        </p:nvSpPr>
        <p:spPr/>
        <p:txBody>
          <a:bodyPr/>
          <a:lstStyle/>
          <a:p>
            <a:fld id="{B2C8F5AA-9C31-4ED1-824B-C860FDEFBFC3}" type="slidenum">
              <a:rPr lang="zh-CN" altLang="en-US" smtClean="0"/>
              <a:t>68</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pPr marL="0" lvl="1"/>
            <a:r>
              <a:rPr lang="en-US">
                <a:sym typeface="+mn-ea"/>
              </a:rPr>
              <a:t>捎带确认实际上并不经常发生，因为大多数应用程序很少同时在两个方向上发送数据。</a:t>
            </a:r>
            <a:endParaRPr lang="en-US"/>
          </a:p>
          <a:p>
            <a:endParaRPr lang="en-US"/>
          </a:p>
        </p:txBody>
      </p:sp>
      <p:sp>
        <p:nvSpPr>
          <p:cNvPr id="4" name="Date Placeholder 3"/>
          <p:cNvSpPr>
            <a:spLocks noGrp="1"/>
          </p:cNvSpPr>
          <p:nvPr>
            <p:ph type="dt" idx="1"/>
          </p:nvPr>
        </p:nvSpPr>
        <p:spPr/>
        <p:txBody>
          <a:bodyPr/>
          <a:lstStyle/>
          <a:p>
            <a:r>
              <a:rPr lang="zh-CN" altLang="en-US"/>
              <a:t>苏铅坤</a:t>
            </a:r>
          </a:p>
        </p:txBody>
      </p:sp>
      <p:sp>
        <p:nvSpPr>
          <p:cNvPr id="5" name="Footer Placeholder 4"/>
          <p:cNvSpPr>
            <a:spLocks noGrp="1"/>
          </p:cNvSpPr>
          <p:nvPr>
            <p:ph type="ftr" sz="quarter" idx="4"/>
          </p:nvPr>
        </p:nvSpPr>
        <p:spPr/>
        <p:txBody>
          <a:bodyPr/>
          <a:lstStyle/>
          <a:p>
            <a:r>
              <a:rPr lang="zh-CN" altLang="en-US" dirty="0"/>
              <a:t>计算机网络</a:t>
            </a:r>
          </a:p>
        </p:txBody>
      </p:sp>
      <p:sp>
        <p:nvSpPr>
          <p:cNvPr id="6" name="Slide Number Placeholder 5"/>
          <p:cNvSpPr>
            <a:spLocks noGrp="1"/>
          </p:cNvSpPr>
          <p:nvPr>
            <p:ph type="sldNum" sz="quarter" idx="5"/>
          </p:nvPr>
        </p:nvSpPr>
        <p:spPr/>
        <p:txBody>
          <a:bodyPr/>
          <a:lstStyle/>
          <a:p>
            <a:fld id="{B2C8F5AA-9C31-4ED1-824B-C860FDEFBFC3}" type="slidenum">
              <a:rPr lang="zh-CN" altLang="en-US" smtClean="0"/>
              <a:t>78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
        <p:nvSpPr>
          <p:cNvPr id="4" name="Date Placeholder 3"/>
          <p:cNvSpPr>
            <a:spLocks noGrp="1"/>
          </p:cNvSpPr>
          <p:nvPr>
            <p:ph type="dt" idx="1"/>
          </p:nvPr>
        </p:nvSpPr>
        <p:spPr/>
        <p:txBody>
          <a:bodyPr/>
          <a:lstStyle/>
          <a:p>
            <a:r>
              <a:rPr lang="zh-CN" altLang="en-US"/>
              <a:t>苏铅坤</a:t>
            </a:r>
          </a:p>
        </p:txBody>
      </p:sp>
      <p:sp>
        <p:nvSpPr>
          <p:cNvPr id="5" name="Slide Number Placeholder 4"/>
          <p:cNvSpPr>
            <a:spLocks noGrp="1"/>
          </p:cNvSpPr>
          <p:nvPr>
            <p:ph type="sldNum" sz="quarter" idx="5"/>
          </p:nvPr>
        </p:nvSpPr>
        <p:spPr/>
        <p:txBody>
          <a:bodyPr/>
          <a:lstStyle/>
          <a:p>
            <a:fld id="{B2C8F5AA-9C31-4ED1-824B-C860FDEFBFC3}" type="slidenum">
              <a:rPr lang="zh-CN" altLang="en-US" smtClean="0"/>
              <a:t>79</a:t>
            </a:fld>
            <a:endParaRPr lang="zh-CN" altLang="en-US"/>
          </a:p>
        </p:txBody>
      </p:sp>
      <p:sp>
        <p:nvSpPr>
          <p:cNvPr id="6" name="Footer Placeholder 5"/>
          <p:cNvSpPr>
            <a:spLocks noGrp="1"/>
          </p:cNvSpPr>
          <p:nvPr>
            <p:ph type="ftr" sz="quarter" idx="4"/>
          </p:nvPr>
        </p:nvSpPr>
        <p:spPr/>
        <p:txBody>
          <a:bodyPr/>
          <a:lstStyle/>
          <a:p>
            <a:r>
              <a:rPr lang="zh-CN" altLang="en-US" dirty="0"/>
              <a:t>计算机网络</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
    <p:spTree>
      <p:nvGrpSpPr>
        <p:cNvPr id="1" name=""/>
        <p:cNvGrpSpPr/>
        <p:nvPr/>
      </p:nvGrpSpPr>
      <p:grpSpPr>
        <a:xfrm>
          <a:off x="0" y="0"/>
          <a:ext cx="0" cy="0"/>
          <a:chOff x="0" y="0"/>
          <a:chExt cx="0" cy="0"/>
        </a:xfrm>
      </p:grpSpPr>
      <p:sp>
        <p:nvSpPr>
          <p:cNvPr id="2" name="Title 1"/>
          <p:cNvSpPr>
            <a:spLocks noGrp="1"/>
          </p:cNvSpPr>
          <p:nvPr>
            <p:ph type="title"/>
          </p:nvPr>
        </p:nvSpPr>
        <p:spPr>
          <a:xfrm>
            <a:off x="3748405" y="3387090"/>
            <a:ext cx="4695190" cy="588645"/>
          </a:xfrm>
        </p:spPr>
        <p:txBody>
          <a:bodyPr/>
          <a:lstStyle>
            <a:lvl1pPr algn="ctr">
              <a:defRPr sz="2400">
                <a:latin typeface="+mn-ea"/>
              </a:defRPr>
            </a:lvl1pPr>
          </a:lstStyle>
          <a:p>
            <a:r>
              <a:rPr lang="en-US"/>
              <a:t>Click to edit Master title style</a:t>
            </a:r>
          </a:p>
        </p:txBody>
      </p:sp>
      <p:sp>
        <p:nvSpPr>
          <p:cNvPr id="20" name="TextBox 12"/>
          <p:cNvSpPr txBox="1"/>
          <p:nvPr userDrawn="1"/>
        </p:nvSpPr>
        <p:spPr>
          <a:xfrm>
            <a:off x="5712459" y="4414020"/>
            <a:ext cx="765810" cy="306705"/>
          </a:xfrm>
          <a:prstGeom prst="rect">
            <a:avLst/>
          </a:prstGeom>
          <a:noFill/>
        </p:spPr>
        <p:txBody>
          <a:bodyPr wrap="none" rtlCol="0">
            <a:spAutoFit/>
          </a:bodyPr>
          <a:lstStyle/>
          <a:p>
            <a:pPr algn="ctr"/>
            <a:r>
              <a:rPr lang="zh-CN" altLang="en-US" sz="1400" dirty="0">
                <a:solidFill>
                  <a:schemeClr val="tx1">
                    <a:lumMod val="65000"/>
                    <a:lumOff val="35000"/>
                  </a:schemeClr>
                </a:solidFill>
                <a:cs typeface="+mn-ea"/>
                <a:sym typeface="+mn-lt"/>
              </a:rPr>
              <a:t>苏铅坤</a:t>
            </a:r>
            <a:r>
              <a:rPr lang="en-US" altLang="zh-CN" sz="1400" dirty="0">
                <a:solidFill>
                  <a:schemeClr val="tx1">
                    <a:lumMod val="65000"/>
                    <a:lumOff val="35000"/>
                  </a:schemeClr>
                </a:solidFill>
                <a:cs typeface="+mn-ea"/>
                <a:sym typeface="+mn-lt"/>
              </a:rPr>
              <a:t> </a:t>
            </a:r>
            <a:endParaRPr lang="zh-CN" altLang="en-US" sz="1400" dirty="0">
              <a:solidFill>
                <a:schemeClr val="tx1">
                  <a:lumMod val="65000"/>
                  <a:lumOff val="35000"/>
                </a:schemeClr>
              </a:solidFill>
              <a:cs typeface="+mn-ea"/>
              <a:sym typeface="+mn-lt"/>
            </a:endParaRPr>
          </a:p>
        </p:txBody>
      </p:sp>
      <p:sp>
        <p:nvSpPr>
          <p:cNvPr id="7" name="文本框 6"/>
          <p:cNvSpPr txBox="1"/>
          <p:nvPr userDrawn="1"/>
        </p:nvSpPr>
        <p:spPr>
          <a:xfrm>
            <a:off x="4605338" y="2254980"/>
            <a:ext cx="2980055" cy="768350"/>
          </a:xfrm>
          <a:prstGeom prst="rect">
            <a:avLst/>
          </a:prstGeom>
          <a:noFill/>
        </p:spPr>
        <p:txBody>
          <a:bodyPr wrap="none" rtlCol="0">
            <a:spAutoFit/>
          </a:bodyPr>
          <a:lstStyle/>
          <a:p>
            <a:pPr algn="ctr"/>
            <a:r>
              <a:rPr lang="zh-CN" altLang="en-US" sz="4400" b="1" dirty="0">
                <a:solidFill>
                  <a:srgbClr val="223262"/>
                </a:solidFill>
                <a:cs typeface="+mn-ea"/>
                <a:sym typeface="+mn-lt"/>
              </a:rPr>
              <a:t>计算机网络</a:t>
            </a:r>
          </a:p>
        </p:txBody>
      </p:sp>
      <p:sp>
        <p:nvSpPr>
          <p:cNvPr id="10" name="文本占位符 2"/>
          <p:cNvSpPr>
            <a:spLocks noGrp="1"/>
          </p:cNvSpPr>
          <p:nvPr>
            <p:ph type="body" idx="1"/>
          </p:nvPr>
        </p:nvSpPr>
        <p:spPr>
          <a:xfrm>
            <a:off x="4807267" y="5350293"/>
            <a:ext cx="2576195" cy="446405"/>
          </a:xfrm>
          <a:prstGeom prst="rect">
            <a:avLst/>
          </a:prstGeom>
        </p:spPr>
        <p:txBody>
          <a:bodyPr/>
          <a:lstStyle>
            <a:lvl1pPr marL="0" indent="0">
              <a:buNone/>
              <a:defRPr sz="1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3" name="Title 2"/>
          <p:cNvSpPr>
            <a:spLocks noGrp="1"/>
          </p:cNvSpPr>
          <p:nvPr>
            <p:ph type="title"/>
          </p:nvPr>
        </p:nvSpPr>
        <p:spPr>
          <a:xfrm>
            <a:off x="314325" y="283210"/>
            <a:ext cx="10939780" cy="908685"/>
          </a:xfrm>
        </p:spPr>
        <p:txBody>
          <a:bodyPr/>
          <a:lstStyle>
            <a:lvl1pPr algn="l">
              <a:defRPr sz="4400">
                <a:latin typeface="+mn-ea"/>
              </a:defRPr>
            </a:lvl1pPr>
          </a:lstStyle>
          <a:p>
            <a:r>
              <a:rPr lang="en-US"/>
              <a:t>Click to edit Master title style</a:t>
            </a:r>
          </a:p>
        </p:txBody>
      </p:sp>
      <p:pic>
        <p:nvPicPr>
          <p:cNvPr id="4" name="Picture 3"/>
          <p:cNvPicPr>
            <a:picLocks noChangeAspect="1"/>
          </p:cNvPicPr>
          <p:nvPr userDrawn="1"/>
        </p:nvPicPr>
        <p:blipFill>
          <a:blip r:embed="rId2"/>
          <a:stretch>
            <a:fillRect/>
          </a:stretch>
        </p:blipFill>
        <p:spPr>
          <a:xfrm>
            <a:off x="8749030" y="2147570"/>
            <a:ext cx="2946400" cy="2857500"/>
          </a:xfrm>
          <a:prstGeom prst="rect">
            <a:avLst/>
          </a:prstGeom>
        </p:spPr>
      </p:pic>
      <p:sp>
        <p:nvSpPr>
          <p:cNvPr id="6" name="内容占位符 2"/>
          <p:cNvSpPr>
            <a:spLocks noGrp="1"/>
          </p:cNvSpPr>
          <p:nvPr>
            <p:ph idx="1"/>
          </p:nvPr>
        </p:nvSpPr>
        <p:spPr>
          <a:xfrm>
            <a:off x="216535" y="1217295"/>
            <a:ext cx="8187055" cy="5389880"/>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0345" y="245110"/>
            <a:ext cx="10515600" cy="735330"/>
          </a:xfrm>
        </p:spPr>
        <p:txBody>
          <a:bodyPr/>
          <a:lstStyle>
            <a:lvl1pPr>
              <a:defRPr>
                <a:latin typeface="+mn-ea"/>
              </a:defRPr>
            </a:lvl1pPr>
          </a:lstStyle>
          <a:p>
            <a:r>
              <a:rPr lang="en-US"/>
              <a:t>Click to edit Master title style</a:t>
            </a:r>
          </a:p>
        </p:txBody>
      </p:sp>
      <p:sp>
        <p:nvSpPr>
          <p:cNvPr id="3" name="Date Placeholder 2"/>
          <p:cNvSpPr>
            <a:spLocks noGrp="1"/>
          </p:cNvSpPr>
          <p:nvPr>
            <p:ph type="dt" sz="half" idx="10"/>
          </p:nvPr>
        </p:nvSpPr>
        <p:spPr>
          <a:xfrm>
            <a:off x="838200" y="6356350"/>
            <a:ext cx="2743200" cy="365125"/>
          </a:xfrm>
        </p:spPr>
        <p:txBody>
          <a:bodyPr/>
          <a:lstStyle/>
          <a:p>
            <a:r>
              <a:rPr lang="en-US"/>
              <a:t>苏铅坤</a:t>
            </a:r>
          </a:p>
        </p:txBody>
      </p:sp>
      <p:sp>
        <p:nvSpPr>
          <p:cNvPr id="4" name="Footer Placeholder 3"/>
          <p:cNvSpPr>
            <a:spLocks noGrp="1"/>
          </p:cNvSpPr>
          <p:nvPr>
            <p:ph type="ftr" sz="quarter" idx="11"/>
          </p:nvPr>
        </p:nvSpPr>
        <p:spPr>
          <a:xfrm>
            <a:off x="4038600" y="6356350"/>
            <a:ext cx="4114800" cy="365125"/>
          </a:xfrm>
        </p:spPr>
        <p:txBody>
          <a:bodyPr/>
          <a:lstStyle/>
          <a:p>
            <a:r>
              <a:rPr lang="zh-CN" altLang="en-US" dirty="0"/>
              <a:t>计算机网络</a:t>
            </a:r>
            <a:endParaRPr lang="en-US" dirty="0"/>
          </a:p>
        </p:txBody>
      </p:sp>
      <p:sp>
        <p:nvSpPr>
          <p:cNvPr id="5" name="Slide Number Placeholder 4"/>
          <p:cNvSpPr>
            <a:spLocks noGrp="1"/>
          </p:cNvSpPr>
          <p:nvPr>
            <p:ph type="sldNum" sz="quarter" idx="12"/>
          </p:nvPr>
        </p:nvSpPr>
        <p:spPr>
          <a:xfrm>
            <a:off x="8610600" y="6356350"/>
            <a:ext cx="2743200" cy="365125"/>
          </a:xfrm>
        </p:spPr>
        <p:txBody>
          <a:bodyPr/>
          <a:lstStyle/>
          <a:p>
            <a:fld id="{B3561BA9-CDCF-4958-B8AB-66F3BF063E13}" type="slidenum">
              <a:rPr lang="en-US" smtClean="0"/>
              <a:t>‹#›</a:t>
            </a:fld>
            <a:endParaRPr lang="en-US"/>
          </a:p>
        </p:txBody>
      </p:sp>
      <p:sp>
        <p:nvSpPr>
          <p:cNvPr id="6" name="内容占位符 2"/>
          <p:cNvSpPr>
            <a:spLocks noGrp="1"/>
          </p:cNvSpPr>
          <p:nvPr>
            <p:ph idx="1"/>
          </p:nvPr>
        </p:nvSpPr>
        <p:spPr>
          <a:xfrm>
            <a:off x="216535" y="1217295"/>
            <a:ext cx="11695430"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0" name="TextBox 12"/>
          <p:cNvSpPr txBox="1"/>
          <p:nvPr userDrawn="1"/>
        </p:nvSpPr>
        <p:spPr>
          <a:xfrm>
            <a:off x="5713096" y="4272880"/>
            <a:ext cx="765810" cy="306705"/>
          </a:xfrm>
          <a:prstGeom prst="rect">
            <a:avLst/>
          </a:prstGeom>
          <a:noFill/>
        </p:spPr>
        <p:txBody>
          <a:bodyPr wrap="none" rtlCol="0">
            <a:spAutoFit/>
          </a:bodyPr>
          <a:lstStyle/>
          <a:p>
            <a:pPr algn="ctr"/>
            <a:r>
              <a:rPr lang="zh-CN" altLang="en-US" sz="1400" dirty="0">
                <a:solidFill>
                  <a:schemeClr val="tx1">
                    <a:lumMod val="65000"/>
                    <a:lumOff val="35000"/>
                  </a:schemeClr>
                </a:solidFill>
                <a:cs typeface="+mn-ea"/>
                <a:sym typeface="+mn-lt"/>
              </a:rPr>
              <a:t>苏铅坤</a:t>
            </a:r>
            <a:r>
              <a:rPr lang="en-US" altLang="zh-CN" sz="1400" dirty="0">
                <a:solidFill>
                  <a:schemeClr val="tx1">
                    <a:lumMod val="65000"/>
                    <a:lumOff val="35000"/>
                  </a:schemeClr>
                </a:solidFill>
                <a:cs typeface="+mn-ea"/>
                <a:sym typeface="+mn-lt"/>
              </a:rPr>
              <a:t> </a:t>
            </a:r>
            <a:endParaRPr lang="zh-CN" altLang="en-US" sz="1400" dirty="0">
              <a:solidFill>
                <a:schemeClr val="tx1">
                  <a:lumMod val="65000"/>
                  <a:lumOff val="35000"/>
                </a:schemeClr>
              </a:solidFill>
              <a:cs typeface="+mn-ea"/>
              <a:sym typeface="+mn-lt"/>
            </a:endParaRPr>
          </a:p>
        </p:txBody>
      </p:sp>
      <p:sp>
        <p:nvSpPr>
          <p:cNvPr id="7" name="文本框 6"/>
          <p:cNvSpPr txBox="1"/>
          <p:nvPr userDrawn="1"/>
        </p:nvSpPr>
        <p:spPr>
          <a:xfrm>
            <a:off x="5227955" y="2254980"/>
            <a:ext cx="1734820" cy="768350"/>
          </a:xfrm>
          <a:prstGeom prst="rect">
            <a:avLst/>
          </a:prstGeom>
          <a:noFill/>
        </p:spPr>
        <p:txBody>
          <a:bodyPr wrap="none" rtlCol="0">
            <a:spAutoFit/>
          </a:bodyPr>
          <a:lstStyle/>
          <a:p>
            <a:pPr algn="ctr"/>
            <a:r>
              <a:rPr lang="en-US" altLang="zh-CN" sz="4400" b="1" dirty="0">
                <a:solidFill>
                  <a:srgbClr val="223262"/>
                </a:solidFill>
                <a:cs typeface="+mn-ea"/>
                <a:sym typeface="+mn-lt"/>
              </a:rPr>
              <a:t>Q &amp; A</a:t>
            </a:r>
          </a:p>
        </p:txBody>
      </p:sp>
      <p:sp>
        <p:nvSpPr>
          <p:cNvPr id="6" name="Text Box 5"/>
          <p:cNvSpPr txBox="1"/>
          <p:nvPr userDrawn="1"/>
        </p:nvSpPr>
        <p:spPr>
          <a:xfrm>
            <a:off x="4424680" y="3417570"/>
            <a:ext cx="3724910" cy="460375"/>
          </a:xfrm>
          <a:prstGeom prst="rect">
            <a:avLst/>
          </a:prstGeom>
          <a:noFill/>
        </p:spPr>
        <p:txBody>
          <a:bodyPr wrap="square" rtlCol="0">
            <a:spAutoFit/>
          </a:bodyPr>
          <a:lstStyle/>
          <a:p>
            <a:r>
              <a:rPr lang="en-US" sz="2400">
                <a:sym typeface="+mn-ea"/>
              </a:rPr>
              <a:t>qiankun.su@jmu.edu.cn</a:t>
            </a:r>
            <a:endParaRPr lang="en-US" sz="2400"/>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r>
              <a:rPr lang="zh-CN" altLang="en-US" dirty="0"/>
              <a:t>计算机网络</a:t>
            </a: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1" name="矩形 10"/>
          <p:cNvSpPr/>
          <p:nvPr userDrawn="1"/>
        </p:nvSpPr>
        <p:spPr>
          <a:xfrm>
            <a:off x="8231670" y="4007177"/>
            <a:ext cx="775136" cy="230832"/>
          </a:xfrm>
          <a:prstGeom prst="rect">
            <a:avLst/>
          </a:prstGeom>
        </p:spPr>
        <p:txBody>
          <a:bodyPr wrap="square">
            <a:spAutoFit/>
          </a:bodyPr>
          <a:lstStyle/>
          <a:p>
            <a:r>
              <a:rPr lang="en-US" altLang="zh-CN" sz="100" dirty="0">
                <a:solidFill>
                  <a:prstClr val="white"/>
                </a:solidFill>
                <a:latin typeface="Calibri"/>
                <a:ea typeface="SimSun"/>
              </a:rPr>
              <a:t>PPT</a:t>
            </a:r>
            <a:r>
              <a:rPr lang="zh-CN" altLang="en-US" sz="100" dirty="0">
                <a:solidFill>
                  <a:prstClr val="white"/>
                </a:solidFill>
                <a:latin typeface="Calibri"/>
                <a:ea typeface="SimSun"/>
              </a:rPr>
              <a:t>模板下载：</a:t>
            </a:r>
            <a:r>
              <a:rPr lang="en-US" altLang="zh-CN" sz="100" dirty="0">
                <a:solidFill>
                  <a:prstClr val="white"/>
                </a:solidFill>
                <a:latin typeface="Calibri"/>
                <a:ea typeface="SimSun"/>
              </a:rPr>
              <a:t>www.1ppt.com/moban/          </a:t>
            </a:r>
            <a:r>
              <a:rPr lang="zh-CN" altLang="en-US" sz="100" dirty="0">
                <a:solidFill>
                  <a:prstClr val="white"/>
                </a:solidFill>
                <a:latin typeface="Calibri"/>
                <a:ea typeface="SimSun"/>
              </a:rPr>
              <a:t>行业</a:t>
            </a:r>
            <a:r>
              <a:rPr lang="en-US" altLang="zh-CN" sz="100" dirty="0">
                <a:solidFill>
                  <a:prstClr val="white"/>
                </a:solidFill>
                <a:latin typeface="Calibri"/>
                <a:ea typeface="SimSun"/>
              </a:rPr>
              <a:t>PPT</a:t>
            </a:r>
            <a:r>
              <a:rPr lang="zh-CN" altLang="en-US" sz="100" dirty="0">
                <a:solidFill>
                  <a:prstClr val="white"/>
                </a:solidFill>
                <a:latin typeface="Calibri"/>
                <a:ea typeface="SimSun"/>
              </a:rPr>
              <a:t>模板：</a:t>
            </a:r>
            <a:r>
              <a:rPr lang="en-US" altLang="zh-CN" sz="100" dirty="0">
                <a:solidFill>
                  <a:prstClr val="white"/>
                </a:solidFill>
                <a:latin typeface="Calibri"/>
                <a:ea typeface="SimSun"/>
              </a:rPr>
              <a:t>www.1ppt.com/hangye/ </a:t>
            </a:r>
          </a:p>
          <a:p>
            <a:r>
              <a:rPr lang="zh-CN" altLang="en-US" sz="100" dirty="0">
                <a:solidFill>
                  <a:prstClr val="white"/>
                </a:solidFill>
                <a:latin typeface="Calibri"/>
                <a:ea typeface="SimSun"/>
              </a:rPr>
              <a:t>节日</a:t>
            </a:r>
            <a:r>
              <a:rPr lang="en-US" altLang="zh-CN" sz="100" dirty="0">
                <a:solidFill>
                  <a:prstClr val="white"/>
                </a:solidFill>
                <a:latin typeface="Calibri"/>
                <a:ea typeface="SimSun"/>
              </a:rPr>
              <a:t>PPT</a:t>
            </a:r>
            <a:r>
              <a:rPr lang="zh-CN" altLang="en-US" sz="100" dirty="0">
                <a:solidFill>
                  <a:prstClr val="white"/>
                </a:solidFill>
                <a:latin typeface="Calibri"/>
                <a:ea typeface="SimSun"/>
              </a:rPr>
              <a:t>模板：</a:t>
            </a:r>
            <a:r>
              <a:rPr lang="en-US" altLang="zh-CN" sz="100" dirty="0">
                <a:solidFill>
                  <a:prstClr val="white"/>
                </a:solidFill>
                <a:latin typeface="Calibri"/>
                <a:ea typeface="SimSun"/>
              </a:rPr>
              <a:t>www.1ppt.com/jieri/          PPT</a:t>
            </a:r>
            <a:r>
              <a:rPr lang="zh-CN" altLang="en-US" sz="100" dirty="0">
                <a:solidFill>
                  <a:prstClr val="white"/>
                </a:solidFill>
                <a:latin typeface="Calibri"/>
                <a:ea typeface="SimSun"/>
              </a:rPr>
              <a:t>素材：</a:t>
            </a:r>
            <a:r>
              <a:rPr lang="en-US" altLang="zh-CN" sz="100" dirty="0">
                <a:solidFill>
                  <a:prstClr val="white"/>
                </a:solidFill>
                <a:latin typeface="Calibri"/>
                <a:ea typeface="SimSun"/>
              </a:rPr>
              <a:t>www.1ppt.com/sucai/</a:t>
            </a:r>
          </a:p>
          <a:p>
            <a:r>
              <a:rPr lang="en-US" altLang="zh-CN" sz="100" dirty="0">
                <a:solidFill>
                  <a:prstClr val="white"/>
                </a:solidFill>
                <a:latin typeface="Calibri"/>
                <a:ea typeface="SimSun"/>
              </a:rPr>
              <a:t>PPT</a:t>
            </a:r>
            <a:r>
              <a:rPr lang="zh-CN" altLang="en-US" sz="100" dirty="0">
                <a:solidFill>
                  <a:prstClr val="white"/>
                </a:solidFill>
                <a:latin typeface="Calibri"/>
                <a:ea typeface="SimSun"/>
              </a:rPr>
              <a:t>背景图片：</a:t>
            </a:r>
            <a:r>
              <a:rPr lang="en-US" altLang="zh-CN" sz="100" dirty="0">
                <a:solidFill>
                  <a:prstClr val="white"/>
                </a:solidFill>
                <a:latin typeface="Calibri"/>
                <a:ea typeface="SimSun"/>
              </a:rPr>
              <a:t>www.1ppt.com/beijing/        PPT</a:t>
            </a:r>
            <a:r>
              <a:rPr lang="zh-CN" altLang="en-US" sz="100" dirty="0">
                <a:solidFill>
                  <a:prstClr val="white"/>
                </a:solidFill>
                <a:latin typeface="Calibri"/>
                <a:ea typeface="SimSun"/>
              </a:rPr>
              <a:t>图表：</a:t>
            </a:r>
            <a:r>
              <a:rPr lang="en-US" altLang="zh-CN" sz="100" dirty="0">
                <a:solidFill>
                  <a:prstClr val="white"/>
                </a:solidFill>
                <a:latin typeface="Calibri"/>
                <a:ea typeface="SimSun"/>
              </a:rPr>
              <a:t>www.1ppt.com/tubiao/      </a:t>
            </a:r>
          </a:p>
          <a:p>
            <a:r>
              <a:rPr lang="zh-CN" altLang="en-US" sz="100" dirty="0">
                <a:solidFill>
                  <a:prstClr val="white"/>
                </a:solidFill>
                <a:latin typeface="Calibri"/>
                <a:ea typeface="SimSun"/>
              </a:rPr>
              <a:t>精美</a:t>
            </a:r>
            <a:r>
              <a:rPr lang="en-US" altLang="zh-CN" sz="100" dirty="0">
                <a:solidFill>
                  <a:prstClr val="white"/>
                </a:solidFill>
                <a:latin typeface="Calibri"/>
                <a:ea typeface="SimSun"/>
              </a:rPr>
              <a:t>PPT</a:t>
            </a:r>
            <a:r>
              <a:rPr lang="zh-CN" altLang="en-US" sz="100" dirty="0">
                <a:solidFill>
                  <a:prstClr val="white"/>
                </a:solidFill>
                <a:latin typeface="Calibri"/>
                <a:ea typeface="SimSun"/>
              </a:rPr>
              <a:t>下载：</a:t>
            </a:r>
            <a:r>
              <a:rPr lang="en-US" altLang="zh-CN" sz="100" dirty="0">
                <a:solidFill>
                  <a:prstClr val="white"/>
                </a:solidFill>
                <a:latin typeface="Calibri"/>
                <a:ea typeface="SimSun"/>
              </a:rPr>
              <a:t>www.1ppt.com/xiazai/         PPT</a:t>
            </a:r>
            <a:r>
              <a:rPr lang="zh-CN" altLang="en-US" sz="100" dirty="0">
                <a:solidFill>
                  <a:prstClr val="white"/>
                </a:solidFill>
                <a:latin typeface="Calibri"/>
                <a:ea typeface="SimSun"/>
              </a:rPr>
              <a:t>教程： </a:t>
            </a:r>
            <a:r>
              <a:rPr lang="en-US" altLang="zh-CN" sz="100" dirty="0">
                <a:solidFill>
                  <a:prstClr val="white"/>
                </a:solidFill>
                <a:latin typeface="Calibri"/>
                <a:ea typeface="SimSun"/>
              </a:rPr>
              <a:t>www.1ppt.com/powerpoint/      </a:t>
            </a:r>
          </a:p>
          <a:p>
            <a:r>
              <a:rPr lang="en-US" altLang="zh-CN" sz="100" dirty="0">
                <a:solidFill>
                  <a:prstClr val="white"/>
                </a:solidFill>
                <a:latin typeface="Calibri"/>
                <a:ea typeface="SimSun"/>
              </a:rPr>
              <a:t>PPT</a:t>
            </a:r>
            <a:r>
              <a:rPr lang="zh-CN" altLang="en-US" sz="100" dirty="0">
                <a:solidFill>
                  <a:prstClr val="white"/>
                </a:solidFill>
                <a:latin typeface="Calibri"/>
                <a:ea typeface="SimSun"/>
              </a:rPr>
              <a:t>课件：</a:t>
            </a:r>
            <a:r>
              <a:rPr lang="en-US" altLang="zh-CN" sz="100" dirty="0">
                <a:solidFill>
                  <a:prstClr val="white"/>
                </a:solidFill>
                <a:latin typeface="Calibri"/>
                <a:ea typeface="SimSun"/>
              </a:rPr>
              <a:t>www.1ppt.com/kejian/             </a:t>
            </a:r>
            <a:r>
              <a:rPr lang="zh-CN" altLang="en-US" sz="100" dirty="0">
                <a:solidFill>
                  <a:prstClr val="white"/>
                </a:solidFill>
                <a:latin typeface="Calibri"/>
                <a:ea typeface="SimSun"/>
              </a:rPr>
              <a:t>字体下载：</a:t>
            </a:r>
            <a:r>
              <a:rPr lang="en-US" altLang="zh-CN" sz="100" dirty="0">
                <a:solidFill>
                  <a:prstClr val="white"/>
                </a:solidFill>
                <a:latin typeface="Calibri"/>
                <a:ea typeface="SimSun"/>
              </a:rPr>
              <a:t>www.1ppt.com/ziti/</a:t>
            </a:r>
          </a:p>
          <a:p>
            <a:r>
              <a:rPr lang="zh-CN" altLang="en-US" sz="100" dirty="0">
                <a:solidFill>
                  <a:prstClr val="white"/>
                </a:solidFill>
                <a:latin typeface="Calibri"/>
                <a:ea typeface="SimSun"/>
              </a:rPr>
              <a:t>工作总结</a:t>
            </a:r>
            <a:r>
              <a:rPr lang="en-US" altLang="zh-CN" sz="100" dirty="0">
                <a:solidFill>
                  <a:prstClr val="white"/>
                </a:solidFill>
                <a:latin typeface="Calibri"/>
                <a:ea typeface="SimSun"/>
              </a:rPr>
              <a:t>PPT</a:t>
            </a:r>
            <a:r>
              <a:rPr lang="zh-CN" altLang="en-US" sz="100" dirty="0">
                <a:solidFill>
                  <a:prstClr val="white"/>
                </a:solidFill>
                <a:latin typeface="Calibri"/>
                <a:ea typeface="SimSun"/>
              </a:rPr>
              <a:t>：</a:t>
            </a:r>
            <a:r>
              <a:rPr lang="en-US" altLang="zh-CN" sz="100" dirty="0">
                <a:solidFill>
                  <a:prstClr val="white"/>
                </a:solidFill>
                <a:latin typeface="Calibri"/>
                <a:ea typeface="SimSun"/>
              </a:rPr>
              <a:t>www.1ppt.com/xiazai/zongjie/ </a:t>
            </a:r>
            <a:r>
              <a:rPr lang="zh-CN" altLang="en-US" sz="100" dirty="0">
                <a:solidFill>
                  <a:prstClr val="white"/>
                </a:solidFill>
                <a:latin typeface="Calibri"/>
                <a:ea typeface="SimSun"/>
              </a:rPr>
              <a:t>工作计划：</a:t>
            </a:r>
            <a:r>
              <a:rPr lang="en-US" altLang="zh-CN" sz="100" dirty="0">
                <a:solidFill>
                  <a:prstClr val="white"/>
                </a:solidFill>
                <a:latin typeface="Calibri"/>
                <a:ea typeface="SimSun"/>
              </a:rPr>
              <a:t>www.1ppt.com/xiazai/jihua/</a:t>
            </a:r>
          </a:p>
          <a:p>
            <a:r>
              <a:rPr lang="zh-CN" altLang="en-US" sz="100" dirty="0">
                <a:solidFill>
                  <a:prstClr val="white"/>
                </a:solidFill>
                <a:latin typeface="Calibri"/>
                <a:ea typeface="SimSun"/>
              </a:rPr>
              <a:t>商务</a:t>
            </a:r>
            <a:r>
              <a:rPr lang="en-US" altLang="zh-CN" sz="100" dirty="0">
                <a:solidFill>
                  <a:prstClr val="white"/>
                </a:solidFill>
                <a:latin typeface="Calibri"/>
                <a:ea typeface="SimSun"/>
              </a:rPr>
              <a:t>PPT</a:t>
            </a:r>
            <a:r>
              <a:rPr lang="zh-CN" altLang="en-US" sz="100" dirty="0">
                <a:solidFill>
                  <a:prstClr val="white"/>
                </a:solidFill>
                <a:latin typeface="Calibri"/>
                <a:ea typeface="SimSun"/>
              </a:rPr>
              <a:t>模板：</a:t>
            </a:r>
            <a:r>
              <a:rPr lang="en-US" altLang="zh-CN" sz="100" dirty="0">
                <a:solidFill>
                  <a:prstClr val="white"/>
                </a:solidFill>
                <a:latin typeface="Calibri"/>
                <a:ea typeface="SimSun"/>
              </a:rPr>
              <a:t>www.1ppt.com/moban/shangwu/  </a:t>
            </a:r>
            <a:r>
              <a:rPr lang="zh-CN" altLang="en-US" sz="100" dirty="0">
                <a:solidFill>
                  <a:prstClr val="white"/>
                </a:solidFill>
                <a:latin typeface="Calibri"/>
                <a:ea typeface="SimSun"/>
              </a:rPr>
              <a:t>个人简历</a:t>
            </a:r>
            <a:r>
              <a:rPr lang="en-US" altLang="zh-CN" sz="100" dirty="0">
                <a:solidFill>
                  <a:prstClr val="white"/>
                </a:solidFill>
                <a:latin typeface="Calibri"/>
                <a:ea typeface="SimSun"/>
              </a:rPr>
              <a:t>PPT</a:t>
            </a:r>
            <a:r>
              <a:rPr lang="zh-CN" altLang="en-US" sz="100" dirty="0">
                <a:solidFill>
                  <a:prstClr val="white"/>
                </a:solidFill>
                <a:latin typeface="Calibri"/>
                <a:ea typeface="SimSun"/>
              </a:rPr>
              <a:t>：</a:t>
            </a:r>
            <a:r>
              <a:rPr lang="en-US" altLang="zh-CN" sz="100" dirty="0">
                <a:solidFill>
                  <a:prstClr val="white"/>
                </a:solidFill>
                <a:latin typeface="Calibri"/>
                <a:ea typeface="SimSun"/>
              </a:rPr>
              <a:t>www.1ppt.com/xiazai/jianli/  </a:t>
            </a:r>
          </a:p>
          <a:p>
            <a:r>
              <a:rPr lang="zh-CN" altLang="en-US" sz="100" dirty="0">
                <a:solidFill>
                  <a:prstClr val="white"/>
                </a:solidFill>
                <a:latin typeface="Calibri"/>
                <a:ea typeface="SimSun"/>
              </a:rPr>
              <a:t>毕业答辩</a:t>
            </a:r>
            <a:r>
              <a:rPr lang="en-US" altLang="zh-CN" sz="100" dirty="0">
                <a:solidFill>
                  <a:prstClr val="white"/>
                </a:solidFill>
                <a:latin typeface="Calibri"/>
                <a:ea typeface="SimSun"/>
              </a:rPr>
              <a:t>PPT</a:t>
            </a:r>
            <a:r>
              <a:rPr lang="zh-CN" altLang="en-US" sz="100" dirty="0">
                <a:solidFill>
                  <a:prstClr val="white"/>
                </a:solidFill>
                <a:latin typeface="Calibri"/>
                <a:ea typeface="SimSun"/>
              </a:rPr>
              <a:t>：</a:t>
            </a:r>
            <a:r>
              <a:rPr lang="en-US" altLang="zh-CN" sz="100" dirty="0">
                <a:solidFill>
                  <a:prstClr val="white"/>
                </a:solidFill>
                <a:latin typeface="Calibri"/>
                <a:ea typeface="SimSun"/>
              </a:rPr>
              <a:t>www.1ppt.com/xiazai/dabian/  </a:t>
            </a:r>
            <a:r>
              <a:rPr lang="zh-CN" altLang="en-US" sz="100" dirty="0">
                <a:solidFill>
                  <a:prstClr val="white"/>
                </a:solidFill>
                <a:latin typeface="Calibri"/>
                <a:ea typeface="SimSun"/>
              </a:rPr>
              <a:t>工作汇报</a:t>
            </a:r>
            <a:r>
              <a:rPr lang="en-US" altLang="zh-CN" sz="100" dirty="0">
                <a:solidFill>
                  <a:prstClr val="white"/>
                </a:solidFill>
                <a:latin typeface="Calibri"/>
                <a:ea typeface="SimSun"/>
              </a:rPr>
              <a:t>PPT</a:t>
            </a:r>
            <a:r>
              <a:rPr lang="zh-CN" altLang="en-US" sz="100" dirty="0">
                <a:solidFill>
                  <a:prstClr val="white"/>
                </a:solidFill>
                <a:latin typeface="Calibri"/>
                <a:ea typeface="SimSun"/>
              </a:rPr>
              <a:t>：</a:t>
            </a:r>
            <a:r>
              <a:rPr lang="en-US" altLang="zh-CN" sz="100" dirty="0">
                <a:solidFill>
                  <a:prstClr val="white"/>
                </a:solidFill>
                <a:latin typeface="Calibri"/>
                <a:ea typeface="SimSun"/>
              </a:rPr>
              <a:t>www.1ppt.com/xiazai/huibao/    </a:t>
            </a:r>
          </a:p>
          <a:p>
            <a:r>
              <a:rPr lang="en-US" altLang="zh-CN" sz="100" dirty="0">
                <a:solidFill>
                  <a:prstClr val="white"/>
                </a:solidFill>
                <a:latin typeface="Calibri"/>
                <a:ea typeface="SimSun"/>
              </a:rPr>
              <a:t> </a:t>
            </a:r>
          </a:p>
        </p:txBody>
      </p:sp>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r>
              <a:rPr lang="zh-CN" altLang="en-US" dirty="0"/>
              <a:t>计算机网络</a:t>
            </a:r>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r>
              <a:rPr lang="zh-CN" altLang="en-US" dirty="0"/>
              <a:t>计算机网络</a:t>
            </a:r>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r>
              <a:rPr lang="zh-CN" altLang="en-US" dirty="0"/>
              <a:t>计算机网络</a:t>
            </a: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r>
              <a:rPr lang="zh-CN" altLang="en-US" dirty="0"/>
              <a:t>计算机网络</a:t>
            </a: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标题和内容">
    <p:spTree>
      <p:nvGrpSpPr>
        <p:cNvPr id="1" name=""/>
        <p:cNvGrpSpPr/>
        <p:nvPr/>
      </p:nvGrpSpPr>
      <p:grpSpPr>
        <a:xfrm>
          <a:off x="0" y="0"/>
          <a:ext cx="0" cy="0"/>
          <a:chOff x="0" y="0"/>
          <a:chExt cx="0" cy="0"/>
        </a:xfrm>
      </p:grpSpPr>
      <p:sp>
        <p:nvSpPr>
          <p:cNvPr id="12" name="Rectangle 11"/>
          <p:cNvSpPr/>
          <p:nvPr userDrawn="1"/>
        </p:nvSpPr>
        <p:spPr>
          <a:xfrm>
            <a:off x="-13970" y="6306820"/>
            <a:ext cx="12213590"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0" y="-1905"/>
            <a:ext cx="12199620" cy="111950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输入标题内容</a:t>
            </a:r>
            <a:endParaRPr lang="zh-CN" altLang="en-US"/>
          </a:p>
        </p:txBody>
      </p:sp>
      <p:sp>
        <p:nvSpPr>
          <p:cNvPr id="3" name="内容占位符 2"/>
          <p:cNvSpPr>
            <a:spLocks noGrp="1"/>
          </p:cNvSpPr>
          <p:nvPr>
            <p:ph idx="1"/>
          </p:nvPr>
        </p:nvSpPr>
        <p:spPr>
          <a:xfrm>
            <a:off x="215900" y="1217295"/>
            <a:ext cx="11778615"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dirty="0"/>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06271"/>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909646"/>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Footer Placeholder 3"/>
          <p:cNvSpPr>
            <a:spLocks noGrp="1"/>
          </p:cNvSpPr>
          <p:nvPr>
            <p:ph type="ftr" sz="quarter" idx="10"/>
          </p:nvPr>
        </p:nvSpPr>
        <p:spPr>
          <a:xfrm>
            <a:off x="520700" y="6356350"/>
            <a:ext cx="11150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chemeClr val="tx1">
                    <a:tint val="75000"/>
                  </a:schemeClr>
                </a:solidFill>
                <a:effectLst/>
                <a:uLnTx/>
                <a:uFillTx/>
                <a:latin typeface="+mn-lt"/>
                <a:ea typeface="+mn-ea"/>
                <a:cs typeface="+mn-cs"/>
              </a:rPr>
              <a:t>计算机网络</a:t>
            </a:r>
            <a:endParaRPr kumimoji="0" lang="en-US"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矩形 1"/>
          <p:cNvSpPr/>
          <p:nvPr userDrawn="1"/>
        </p:nvSpPr>
        <p:spPr>
          <a:xfrm>
            <a:off x="0" y="1150"/>
            <a:ext cx="3720973" cy="685601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圆角矩形 66"/>
          <p:cNvSpPr/>
          <p:nvPr userDrawn="1"/>
        </p:nvSpPr>
        <p:spPr>
          <a:xfrm>
            <a:off x="5788614" y="1574057"/>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1</a:t>
            </a:r>
            <a:endParaRPr lang="zh-CN" altLang="en-US" sz="3600" dirty="0">
              <a:latin typeface="+mj-lt"/>
              <a:ea typeface="Arial Unicode MS" panose="020B0604020202020204" charset="-122"/>
              <a:cs typeface="Arial Unicode MS" panose="020B0604020202020204" charset="-122"/>
            </a:endParaRPr>
          </a:p>
        </p:txBody>
      </p:sp>
      <p:sp>
        <p:nvSpPr>
          <p:cNvPr id="69" name="圆角矩形 68"/>
          <p:cNvSpPr/>
          <p:nvPr userDrawn="1"/>
        </p:nvSpPr>
        <p:spPr>
          <a:xfrm>
            <a:off x="6669405" y="1574165"/>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71" name="圆角矩形 70"/>
          <p:cNvSpPr/>
          <p:nvPr userDrawn="1"/>
        </p:nvSpPr>
        <p:spPr>
          <a:xfrm>
            <a:off x="5788614" y="2410074"/>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2</a:t>
            </a:r>
            <a:endParaRPr lang="zh-CN" altLang="en-US" sz="3600" dirty="0">
              <a:latin typeface="+mj-lt"/>
              <a:ea typeface="Arial Unicode MS" panose="020B0604020202020204" charset="-122"/>
              <a:cs typeface="Arial Unicode MS" panose="020B0604020202020204" charset="-122"/>
            </a:endParaRPr>
          </a:p>
        </p:txBody>
      </p:sp>
      <p:sp>
        <p:nvSpPr>
          <p:cNvPr id="73" name="圆角矩形 72"/>
          <p:cNvSpPr/>
          <p:nvPr userDrawn="1"/>
        </p:nvSpPr>
        <p:spPr>
          <a:xfrm>
            <a:off x="6645910" y="2409825"/>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75" name="圆角矩形 74"/>
          <p:cNvSpPr/>
          <p:nvPr userDrawn="1"/>
        </p:nvSpPr>
        <p:spPr>
          <a:xfrm>
            <a:off x="5788614" y="3295467"/>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3</a:t>
            </a:r>
            <a:endParaRPr lang="zh-CN" altLang="en-US" sz="3600" dirty="0">
              <a:latin typeface="+mj-lt"/>
              <a:ea typeface="Arial Unicode MS" panose="020B0604020202020204" charset="-122"/>
              <a:cs typeface="Arial Unicode MS" panose="020B0604020202020204" charset="-122"/>
            </a:endParaRPr>
          </a:p>
        </p:txBody>
      </p:sp>
      <p:sp>
        <p:nvSpPr>
          <p:cNvPr id="77" name="圆角矩形 76"/>
          <p:cNvSpPr/>
          <p:nvPr userDrawn="1"/>
        </p:nvSpPr>
        <p:spPr>
          <a:xfrm>
            <a:off x="6669405" y="3295650"/>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79" name="圆角矩形 78"/>
          <p:cNvSpPr/>
          <p:nvPr userDrawn="1"/>
        </p:nvSpPr>
        <p:spPr>
          <a:xfrm>
            <a:off x="5788614" y="4179877"/>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4</a:t>
            </a:r>
            <a:endParaRPr lang="zh-CN" altLang="en-US" sz="3600" dirty="0">
              <a:latin typeface="+mj-lt"/>
              <a:ea typeface="Arial Unicode MS" panose="020B0604020202020204" charset="-122"/>
              <a:cs typeface="Arial Unicode MS" panose="020B0604020202020204" charset="-122"/>
            </a:endParaRPr>
          </a:p>
        </p:txBody>
      </p:sp>
      <p:sp>
        <p:nvSpPr>
          <p:cNvPr id="81" name="圆角矩形 80"/>
          <p:cNvSpPr/>
          <p:nvPr userDrawn="1"/>
        </p:nvSpPr>
        <p:spPr>
          <a:xfrm>
            <a:off x="6669405" y="4179570"/>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83" name="圆角矩形 82"/>
          <p:cNvSpPr/>
          <p:nvPr userDrawn="1"/>
        </p:nvSpPr>
        <p:spPr>
          <a:xfrm>
            <a:off x="5788743" y="5056001"/>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5</a:t>
            </a:r>
            <a:endParaRPr lang="zh-CN" altLang="en-US" sz="3600" dirty="0">
              <a:latin typeface="+mj-lt"/>
              <a:ea typeface="Arial Unicode MS" panose="020B0604020202020204" charset="-122"/>
              <a:cs typeface="Arial Unicode MS" panose="020B0604020202020204" charset="-122"/>
            </a:endParaRPr>
          </a:p>
        </p:txBody>
      </p:sp>
      <p:sp>
        <p:nvSpPr>
          <p:cNvPr id="85" name="圆角矩形 84"/>
          <p:cNvSpPr/>
          <p:nvPr userDrawn="1"/>
        </p:nvSpPr>
        <p:spPr>
          <a:xfrm>
            <a:off x="6669405" y="5055870"/>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87" name="TextBox 86"/>
          <p:cNvSpPr txBox="1"/>
          <p:nvPr userDrawn="1"/>
        </p:nvSpPr>
        <p:spPr>
          <a:xfrm>
            <a:off x="338359" y="2219563"/>
            <a:ext cx="2805024" cy="1351280"/>
          </a:xfrm>
          <a:prstGeom prst="rect">
            <a:avLst/>
          </a:prstGeom>
          <a:noFill/>
        </p:spPr>
        <p:txBody>
          <a:bodyPr wrap="square" lIns="121816" tIns="60906" rIns="121816" bIns="60906">
            <a:spAutoFit/>
          </a:bodyPr>
          <a:lstStyle/>
          <a:p>
            <a:pPr algn="r">
              <a:defRPr/>
            </a:pPr>
            <a:r>
              <a:rPr lang="zh-CN" altLang="en-US" sz="4800" b="1" spc="200" dirty="0">
                <a:solidFill>
                  <a:schemeClr val="bg1"/>
                </a:solidFill>
                <a:latin typeface="微软雅黑" panose="020B0503020204020204" pitchFamily="34" charset="-122"/>
                <a:ea typeface="微软雅黑" panose="020B0503020204020204" pitchFamily="34" charset="-122"/>
              </a:rPr>
              <a:t>目录 </a:t>
            </a:r>
            <a:endParaRPr lang="en-US" altLang="zh-CN" sz="4800" b="1" spc="200" dirty="0">
              <a:solidFill>
                <a:schemeClr val="bg1"/>
              </a:solidFill>
              <a:latin typeface="微软雅黑" panose="020B0503020204020204" pitchFamily="34" charset="-122"/>
              <a:ea typeface="微软雅黑" panose="020B0503020204020204" pitchFamily="34" charset="-122"/>
            </a:endParaRPr>
          </a:p>
          <a:p>
            <a:pPr algn="r">
              <a:defRPr/>
            </a:pPr>
            <a:r>
              <a:rPr lang="en-US" altLang="zh-CN" sz="3200" b="1" spc="200" dirty="0">
                <a:solidFill>
                  <a:schemeClr val="bg1"/>
                </a:solidFill>
                <a:latin typeface="微软雅黑" panose="020B0503020204020204" pitchFamily="34" charset="-122"/>
                <a:ea typeface="微软雅黑" panose="020B0503020204020204" pitchFamily="34" charset="-122"/>
              </a:rPr>
              <a:t>CONTENTS</a:t>
            </a:r>
            <a:endParaRPr lang="zh-CN" altLang="en-US" sz="3200" b="1" spc="200" dirty="0">
              <a:solidFill>
                <a:schemeClr val="bg1"/>
              </a:solidFill>
              <a:latin typeface="微软雅黑" panose="020B0503020204020204" pitchFamily="34" charset="-122"/>
              <a:ea typeface="微软雅黑" panose="020B0503020204020204" pitchFamily="34" charset="-122"/>
            </a:endParaRPr>
          </a:p>
        </p:txBody>
      </p:sp>
      <p:sp>
        <p:nvSpPr>
          <p:cNvPr id="7" name="文本占位符 3"/>
          <p:cNvSpPr>
            <a:spLocks noGrp="1"/>
          </p:cNvSpPr>
          <p:nvPr>
            <p:ph type="body" sz="half" idx="2"/>
          </p:nvPr>
        </p:nvSpPr>
        <p:spPr>
          <a:xfrm>
            <a:off x="6975475" y="1657985"/>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9" name="文本占位符 3"/>
          <p:cNvSpPr>
            <a:spLocks noGrp="1"/>
          </p:cNvSpPr>
          <p:nvPr>
            <p:ph type="body" sz="half" idx="14"/>
          </p:nvPr>
        </p:nvSpPr>
        <p:spPr>
          <a:xfrm>
            <a:off x="6998970" y="3343275"/>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10" name="文本占位符 3"/>
          <p:cNvSpPr>
            <a:spLocks noGrp="1"/>
          </p:cNvSpPr>
          <p:nvPr>
            <p:ph type="body" sz="half" idx="15"/>
          </p:nvPr>
        </p:nvSpPr>
        <p:spPr>
          <a:xfrm>
            <a:off x="6998970" y="4227195"/>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11" name="文本占位符 3"/>
          <p:cNvSpPr>
            <a:spLocks noGrp="1"/>
          </p:cNvSpPr>
          <p:nvPr>
            <p:ph type="body" sz="half" idx="16"/>
          </p:nvPr>
        </p:nvSpPr>
        <p:spPr>
          <a:xfrm>
            <a:off x="6998970" y="5103495"/>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12" name="文本占位符 3"/>
          <p:cNvSpPr>
            <a:spLocks noGrp="1"/>
          </p:cNvSpPr>
          <p:nvPr>
            <p:ph type="body" sz="half" idx="17"/>
          </p:nvPr>
        </p:nvSpPr>
        <p:spPr>
          <a:xfrm>
            <a:off x="6975475" y="2480310"/>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Title 2"/>
          <p:cNvSpPr>
            <a:spLocks noGrp="1"/>
          </p:cNvSpPr>
          <p:nvPr>
            <p:ph type="title"/>
          </p:nvPr>
        </p:nvSpPr>
        <p:spPr>
          <a:xfrm>
            <a:off x="314325" y="2878455"/>
            <a:ext cx="6732905" cy="1069975"/>
          </a:xfrm>
        </p:spPr>
        <p:txBody>
          <a:bodyPr/>
          <a:lstStyle>
            <a:lvl1pPr algn="ctr">
              <a:defRPr sz="3800">
                <a:latin typeface="+mn-ea"/>
              </a:defRPr>
            </a:lvl1pPr>
          </a:lstStyle>
          <a:p>
            <a:r>
              <a:rPr lang="en-US"/>
              <a:t>Click to edit Master title style</a:t>
            </a:r>
          </a:p>
        </p:txBody>
      </p:sp>
      <p:pic>
        <p:nvPicPr>
          <p:cNvPr id="5" name="图片 4">
            <a:extLst>
              <a:ext uri="{FF2B5EF4-FFF2-40B4-BE49-F238E27FC236}">
                <a16:creationId xmlns:a16="http://schemas.microsoft.com/office/drawing/2014/main" id="{196D7F75-551D-E81F-A5A9-A2E8715CCD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90376" y="1682376"/>
            <a:ext cx="3763621" cy="3763621"/>
          </a:xfrm>
          <a:prstGeom prst="rect">
            <a:avLst/>
          </a:prstGeom>
        </p:spPr>
      </p:pic>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自由: 形状 1"/>
          <p:cNvSpPr/>
          <p:nvPr userDrawn="1"/>
        </p:nvSpPr>
        <p:spPr bwMode="auto">
          <a:xfrm rot="10800000">
            <a:off x="3397230" y="2635896"/>
            <a:ext cx="8794770" cy="1971348"/>
          </a:xfrm>
          <a:custGeom>
            <a:avLst/>
            <a:gdLst>
              <a:gd name="connsiteX0" fmla="*/ 8142861 w 8794770"/>
              <a:gd name="connsiteY0" fmla="*/ 1971348 h 1971348"/>
              <a:gd name="connsiteX1" fmla="*/ 7474830 w 8794770"/>
              <a:gd name="connsiteY1" fmla="*/ 1971348 h 1971348"/>
              <a:gd name="connsiteX2" fmla="*/ 7236982 w 8794770"/>
              <a:gd name="connsiteY2" fmla="*/ 1971348 h 1971348"/>
              <a:gd name="connsiteX3" fmla="*/ 0 w 8794770"/>
              <a:gd name="connsiteY3" fmla="*/ 1971348 h 1971348"/>
              <a:gd name="connsiteX4" fmla="*/ 0 w 8794770"/>
              <a:gd name="connsiteY4" fmla="*/ 0 h 1971348"/>
              <a:gd name="connsiteX5" fmla="*/ 7236982 w 8794770"/>
              <a:gd name="connsiteY5" fmla="*/ 0 h 1971348"/>
              <a:gd name="connsiteX6" fmla="*/ 7474830 w 8794770"/>
              <a:gd name="connsiteY6" fmla="*/ 0 h 1971348"/>
              <a:gd name="connsiteX7" fmla="*/ 7535993 w 8794770"/>
              <a:gd name="connsiteY7" fmla="*/ 0 h 1971348"/>
              <a:gd name="connsiteX8" fmla="*/ 8142861 w 8794770"/>
              <a:gd name="connsiteY8" fmla="*/ 0 h 1971348"/>
              <a:gd name="connsiteX9" fmla="*/ 8317566 w 8794770"/>
              <a:gd name="connsiteY9" fmla="*/ 100348 h 1971348"/>
              <a:gd name="connsiteX10" fmla="*/ 8770506 w 8794770"/>
              <a:gd name="connsiteY10" fmla="*/ 885326 h 1971348"/>
              <a:gd name="connsiteX11" fmla="*/ 8770506 w 8794770"/>
              <a:gd name="connsiteY11" fmla="*/ 1086022 h 1971348"/>
              <a:gd name="connsiteX12" fmla="*/ 8317566 w 8794770"/>
              <a:gd name="connsiteY12" fmla="*/ 1871000 h 1971348"/>
              <a:gd name="connsiteX13" fmla="*/ 8142861 w 8794770"/>
              <a:gd name="connsiteY13" fmla="*/ 1971348 h 1971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794770" h="1971348">
                <a:moveTo>
                  <a:pt x="8142861" y="1971348"/>
                </a:moveTo>
                <a:lnTo>
                  <a:pt x="7474830" y="1971348"/>
                </a:lnTo>
                <a:lnTo>
                  <a:pt x="7236982" y="1971348"/>
                </a:lnTo>
                <a:lnTo>
                  <a:pt x="0" y="1971348"/>
                </a:lnTo>
                <a:lnTo>
                  <a:pt x="0" y="0"/>
                </a:lnTo>
                <a:lnTo>
                  <a:pt x="7236982" y="0"/>
                </a:lnTo>
                <a:lnTo>
                  <a:pt x="7474830" y="0"/>
                </a:lnTo>
                <a:lnTo>
                  <a:pt x="7535993" y="0"/>
                </a:lnTo>
                <a:cubicBezTo>
                  <a:pt x="8142861" y="0"/>
                  <a:pt x="8142861" y="0"/>
                  <a:pt x="8142861" y="0"/>
                </a:cubicBezTo>
                <a:cubicBezTo>
                  <a:pt x="8207567" y="0"/>
                  <a:pt x="8285213" y="45318"/>
                  <a:pt x="8317566" y="100348"/>
                </a:cubicBezTo>
                <a:cubicBezTo>
                  <a:pt x="8770506" y="885326"/>
                  <a:pt x="8770506" y="885326"/>
                  <a:pt x="8770506" y="885326"/>
                </a:cubicBezTo>
                <a:cubicBezTo>
                  <a:pt x="8802859" y="940356"/>
                  <a:pt x="8802859" y="1030992"/>
                  <a:pt x="8770506" y="1086022"/>
                </a:cubicBezTo>
                <a:cubicBezTo>
                  <a:pt x="8317566" y="1871000"/>
                  <a:pt x="8317566" y="1871000"/>
                  <a:pt x="8317566" y="1871000"/>
                </a:cubicBezTo>
                <a:cubicBezTo>
                  <a:pt x="8285213" y="1926030"/>
                  <a:pt x="8207567" y="1971348"/>
                  <a:pt x="8142861" y="1971348"/>
                </a:cubicBezTo>
                <a:close/>
              </a:path>
            </a:pathLst>
          </a:custGeom>
          <a:solidFill>
            <a:srgbClr val="262626"/>
          </a:solidFill>
          <a:ln w="15875">
            <a:noFill/>
          </a:ln>
          <a:effectLst/>
        </p:spPr>
        <p:txBody>
          <a:bodyPr vert="horz" wrap="square" lIns="91440" tIns="45720" rIns="91440" bIns="45720" numCol="1" anchor="t" anchorCtr="0" compatLnSpc="1">
            <a:noAutofit/>
          </a:bodyPr>
          <a:lstStyle/>
          <a:p>
            <a:endParaRPr lang="zh-CN" altLang="en-US">
              <a:cs typeface="+mn-ea"/>
              <a:sym typeface="+mn-lt"/>
            </a:endParaRPr>
          </a:p>
        </p:txBody>
      </p:sp>
      <p:sp>
        <p:nvSpPr>
          <p:cNvPr id="7" name="自由: 形状 2"/>
          <p:cNvSpPr/>
          <p:nvPr userDrawn="1"/>
        </p:nvSpPr>
        <p:spPr>
          <a:xfrm>
            <a:off x="-5080" y="2635895"/>
            <a:ext cx="3381456" cy="1971348"/>
          </a:xfrm>
          <a:custGeom>
            <a:avLst/>
            <a:gdLst>
              <a:gd name="connsiteX0" fmla="*/ 0 w 3381456"/>
              <a:gd name="connsiteY0" fmla="*/ 0 h 1971348"/>
              <a:gd name="connsiteX1" fmla="*/ 1824880 w 3381456"/>
              <a:gd name="connsiteY1" fmla="*/ 0 h 1971348"/>
              <a:gd name="connsiteX2" fmla="*/ 2061110 w 3381456"/>
              <a:gd name="connsiteY2" fmla="*/ 0 h 1971348"/>
              <a:gd name="connsiteX3" fmla="*/ 2730760 w 3381456"/>
              <a:gd name="connsiteY3" fmla="*/ 0 h 1971348"/>
              <a:gd name="connsiteX4" fmla="*/ 2905465 w 3381456"/>
              <a:gd name="connsiteY4" fmla="*/ 100348 h 1971348"/>
              <a:gd name="connsiteX5" fmla="*/ 3358405 w 3381456"/>
              <a:gd name="connsiteY5" fmla="*/ 885326 h 1971348"/>
              <a:gd name="connsiteX6" fmla="*/ 3358405 w 3381456"/>
              <a:gd name="connsiteY6" fmla="*/ 1086022 h 1971348"/>
              <a:gd name="connsiteX7" fmla="*/ 2905465 w 3381456"/>
              <a:gd name="connsiteY7" fmla="*/ 1871000 h 1971348"/>
              <a:gd name="connsiteX8" fmla="*/ 2730760 w 3381456"/>
              <a:gd name="connsiteY8" fmla="*/ 1971348 h 1971348"/>
              <a:gd name="connsiteX9" fmla="*/ 1824880 w 3381456"/>
              <a:gd name="connsiteY9" fmla="*/ 1971348 h 1971348"/>
              <a:gd name="connsiteX10" fmla="*/ 1824874 w 3381456"/>
              <a:gd name="connsiteY10" fmla="*/ 1971347 h 1971348"/>
              <a:gd name="connsiteX11" fmla="*/ 0 w 3381456"/>
              <a:gd name="connsiteY11" fmla="*/ 1971347 h 1971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1456" h="1971348">
                <a:moveTo>
                  <a:pt x="0" y="0"/>
                </a:moveTo>
                <a:lnTo>
                  <a:pt x="1824880" y="0"/>
                </a:lnTo>
                <a:lnTo>
                  <a:pt x="2061110" y="0"/>
                </a:lnTo>
                <a:lnTo>
                  <a:pt x="2730760" y="0"/>
                </a:lnTo>
                <a:cubicBezTo>
                  <a:pt x="2793848" y="0"/>
                  <a:pt x="2873112" y="45318"/>
                  <a:pt x="2905465" y="100348"/>
                </a:cubicBezTo>
                <a:cubicBezTo>
                  <a:pt x="3358405" y="885326"/>
                  <a:pt x="3358405" y="885326"/>
                  <a:pt x="3358405" y="885326"/>
                </a:cubicBezTo>
                <a:cubicBezTo>
                  <a:pt x="3389140" y="940356"/>
                  <a:pt x="3389140" y="1030992"/>
                  <a:pt x="3358405" y="1086022"/>
                </a:cubicBezTo>
                <a:cubicBezTo>
                  <a:pt x="2905465" y="1871000"/>
                  <a:pt x="2905465" y="1871000"/>
                  <a:pt x="2905465" y="1871000"/>
                </a:cubicBezTo>
                <a:cubicBezTo>
                  <a:pt x="2873112" y="1926030"/>
                  <a:pt x="2793848" y="1971348"/>
                  <a:pt x="2730760" y="1971348"/>
                </a:cubicBezTo>
                <a:cubicBezTo>
                  <a:pt x="1824880" y="1971348"/>
                  <a:pt x="1824880" y="1971348"/>
                  <a:pt x="1824880" y="1971348"/>
                </a:cubicBezTo>
                <a:lnTo>
                  <a:pt x="1824874" y="1971347"/>
                </a:lnTo>
                <a:lnTo>
                  <a:pt x="0" y="197134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Title 1"/>
          <p:cNvSpPr>
            <a:spLocks noGrp="1"/>
          </p:cNvSpPr>
          <p:nvPr>
            <p:ph type="title"/>
          </p:nvPr>
        </p:nvSpPr>
        <p:spPr>
          <a:xfrm>
            <a:off x="546100" y="3233420"/>
            <a:ext cx="1964055" cy="956310"/>
          </a:xfrm>
        </p:spPr>
        <p:txBody>
          <a:bodyPr/>
          <a:lstStyle>
            <a:lvl1pPr algn="ctr">
              <a:defRPr>
                <a:solidFill>
                  <a:schemeClr val="bg1"/>
                </a:solidFill>
              </a:defRPr>
            </a:lvl1pPr>
          </a:lstStyle>
          <a:p>
            <a:r>
              <a:rPr lang="en-US"/>
              <a:t>Click to edit Master title style</a:t>
            </a:r>
          </a:p>
        </p:txBody>
      </p:sp>
      <p:sp>
        <p:nvSpPr>
          <p:cNvPr id="12" name="文本占位符 2"/>
          <p:cNvSpPr>
            <a:spLocks noGrp="1"/>
          </p:cNvSpPr>
          <p:nvPr>
            <p:ph type="body" idx="1"/>
          </p:nvPr>
        </p:nvSpPr>
        <p:spPr>
          <a:xfrm>
            <a:off x="3881120" y="3232785"/>
            <a:ext cx="8166735" cy="956945"/>
          </a:xfrm>
          <a:prstGeom prst="rect">
            <a:avLst/>
          </a:prstGeom>
        </p:spPr>
        <p:txBody>
          <a:bodyPr/>
          <a:lstStyle>
            <a:lvl1pPr marL="0" indent="0">
              <a:buNone/>
              <a:defRPr kumimoji="0" lang="en-US" sz="4000" b="0" i="0" u="none" strike="noStrike" kern="1200" cap="none" spc="0" normalizeH="0" baseline="0" noProof="1" smtClean="0">
                <a:solidFill>
                  <a:schemeClr val="bg1"/>
                </a:solidFill>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12" name="Rectangle 11"/>
          <p:cNvSpPr/>
          <p:nvPr userDrawn="1"/>
        </p:nvSpPr>
        <p:spPr>
          <a:xfrm>
            <a:off x="635" y="6290945"/>
            <a:ext cx="12198985"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635" y="-16510"/>
            <a:ext cx="12198985" cy="11049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题内容</a:t>
            </a:r>
            <a:endParaRPr lang="zh-CN" altLang="en-US"/>
          </a:p>
        </p:txBody>
      </p:sp>
      <p:sp>
        <p:nvSpPr>
          <p:cNvPr id="3" name="内容占位符 2"/>
          <p:cNvSpPr>
            <a:spLocks noGrp="1"/>
          </p:cNvSpPr>
          <p:nvPr>
            <p:ph idx="1"/>
          </p:nvPr>
        </p:nvSpPr>
        <p:spPr>
          <a:xfrm>
            <a:off x="215900" y="1217295"/>
            <a:ext cx="5283835"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dirty="0"/>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sp>
        <p:nvSpPr>
          <p:cNvPr id="7" name="内容占位符 2"/>
          <p:cNvSpPr>
            <a:spLocks noGrp="1"/>
          </p:cNvSpPr>
          <p:nvPr>
            <p:ph idx="14"/>
          </p:nvPr>
        </p:nvSpPr>
        <p:spPr>
          <a:xfrm>
            <a:off x="5872480" y="1217295"/>
            <a:ext cx="6008370"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_标题和内容">
    <p:spTree>
      <p:nvGrpSpPr>
        <p:cNvPr id="1" name=""/>
        <p:cNvGrpSpPr/>
        <p:nvPr/>
      </p:nvGrpSpPr>
      <p:grpSpPr>
        <a:xfrm>
          <a:off x="0" y="0"/>
          <a:ext cx="0" cy="0"/>
          <a:chOff x="0" y="0"/>
          <a:chExt cx="0" cy="0"/>
        </a:xfrm>
      </p:grpSpPr>
      <p:sp>
        <p:nvSpPr>
          <p:cNvPr id="12" name="Rectangle 11"/>
          <p:cNvSpPr/>
          <p:nvPr userDrawn="1"/>
        </p:nvSpPr>
        <p:spPr>
          <a:xfrm>
            <a:off x="635" y="6306820"/>
            <a:ext cx="12198985"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635" y="-16510"/>
            <a:ext cx="12198985" cy="11049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内容</a:t>
            </a:r>
            <a:endParaRPr lang="zh-CN" altLang="en-US"/>
          </a:p>
        </p:txBody>
      </p:sp>
      <p:sp>
        <p:nvSpPr>
          <p:cNvPr id="3" name="内容占位符 2"/>
          <p:cNvSpPr>
            <a:spLocks noGrp="1"/>
          </p:cNvSpPr>
          <p:nvPr>
            <p:ph idx="1"/>
          </p:nvPr>
        </p:nvSpPr>
        <p:spPr>
          <a:xfrm>
            <a:off x="216535" y="1217295"/>
            <a:ext cx="5283835"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dirty="0"/>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5_标题和内容">
    <p:spTree>
      <p:nvGrpSpPr>
        <p:cNvPr id="1" name=""/>
        <p:cNvGrpSpPr/>
        <p:nvPr/>
      </p:nvGrpSpPr>
      <p:grpSpPr>
        <a:xfrm>
          <a:off x="0" y="0"/>
          <a:ext cx="0" cy="0"/>
          <a:chOff x="0" y="0"/>
          <a:chExt cx="0" cy="0"/>
        </a:xfrm>
      </p:grpSpPr>
      <p:sp>
        <p:nvSpPr>
          <p:cNvPr id="12" name="Rectangle 11"/>
          <p:cNvSpPr/>
          <p:nvPr userDrawn="1"/>
        </p:nvSpPr>
        <p:spPr>
          <a:xfrm>
            <a:off x="635" y="6306820"/>
            <a:ext cx="12198985"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635" y="-16510"/>
            <a:ext cx="12198985" cy="11049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内容</a:t>
            </a:r>
            <a:endParaRPr lang="zh-CN" altLang="en-US"/>
          </a:p>
        </p:txBody>
      </p:sp>
      <p:sp>
        <p:nvSpPr>
          <p:cNvPr id="3" name="内容占位符 2"/>
          <p:cNvSpPr>
            <a:spLocks noGrp="1"/>
          </p:cNvSpPr>
          <p:nvPr>
            <p:ph idx="1"/>
          </p:nvPr>
        </p:nvSpPr>
        <p:spPr>
          <a:xfrm>
            <a:off x="216535" y="1217295"/>
            <a:ext cx="8482965"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dirty="0"/>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pic>
        <p:nvPicPr>
          <p:cNvPr id="7" name="Picture 6"/>
          <p:cNvPicPr>
            <a:picLocks noChangeAspect="1"/>
          </p:cNvPicPr>
          <p:nvPr userDrawn="1"/>
        </p:nvPicPr>
        <p:blipFill>
          <a:blip r:embed="rId2"/>
          <a:stretch>
            <a:fillRect/>
          </a:stretch>
        </p:blipFill>
        <p:spPr>
          <a:xfrm>
            <a:off x="8934450" y="2171065"/>
            <a:ext cx="2946400" cy="28575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_标题和内容">
    <p:spTree>
      <p:nvGrpSpPr>
        <p:cNvPr id="1" name=""/>
        <p:cNvGrpSpPr/>
        <p:nvPr/>
      </p:nvGrpSpPr>
      <p:grpSpPr>
        <a:xfrm>
          <a:off x="0" y="0"/>
          <a:ext cx="0" cy="0"/>
          <a:chOff x="0" y="0"/>
          <a:chExt cx="0" cy="0"/>
        </a:xfrm>
      </p:grpSpPr>
      <p:sp>
        <p:nvSpPr>
          <p:cNvPr id="12" name="Rectangle 11"/>
          <p:cNvSpPr/>
          <p:nvPr userDrawn="1"/>
        </p:nvSpPr>
        <p:spPr>
          <a:xfrm>
            <a:off x="635" y="6306820"/>
            <a:ext cx="12198985"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635" y="-16510"/>
            <a:ext cx="12198985" cy="11049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入标题内容</a:t>
            </a:r>
            <a:endParaRPr lang="zh-CN" altLang="en-US"/>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dirty="0"/>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2"/>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TCP</a:t>
            </a:r>
          </a:p>
        </p:txBody>
      </p:sp>
      <p:sp>
        <p:nvSpPr>
          <p:cNvPr id="3" name="Text Placeholder 2"/>
          <p:cNvSpPr>
            <a:spLocks noGrp="1"/>
          </p:cNvSpPr>
          <p:nvPr>
            <p:ph type="body" idx="1"/>
          </p:nvPr>
        </p:nvSpPr>
        <p:spPr>
          <a:xfrm>
            <a:off x="5774055" y="4411345"/>
            <a:ext cx="1539875" cy="446405"/>
          </a:xfrm>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a:t>怎么做到可靠传输？</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238FAC-FAB3-5DA2-D71A-FD28D20F6678}"/>
              </a:ext>
            </a:extLst>
          </p:cNvPr>
          <p:cNvSpPr>
            <a:spLocks noGrp="1"/>
          </p:cNvSpPr>
          <p:nvPr>
            <p:ph type="title"/>
          </p:nvPr>
        </p:nvSpPr>
        <p:spPr/>
        <p:txBody>
          <a:bodyPr/>
          <a:lstStyle/>
          <a:p>
            <a:r>
              <a:rPr lang="zh-CN" altLang="en-US" dirty="0"/>
              <a:t>确认机制</a:t>
            </a:r>
            <a:br>
              <a:rPr lang="zh-CN" altLang="en-US" dirty="0"/>
            </a:br>
            <a:endParaRPr lang="zh-CN" altLang="en-US" dirty="0"/>
          </a:p>
        </p:txBody>
      </p:sp>
      <p:sp>
        <p:nvSpPr>
          <p:cNvPr id="3" name="内容占位符 2">
            <a:extLst>
              <a:ext uri="{FF2B5EF4-FFF2-40B4-BE49-F238E27FC236}">
                <a16:creationId xmlns:a16="http://schemas.microsoft.com/office/drawing/2014/main" id="{05662452-071E-3C83-2A0B-497353E76982}"/>
              </a:ext>
            </a:extLst>
          </p:cNvPr>
          <p:cNvSpPr>
            <a:spLocks noGrp="1"/>
          </p:cNvSpPr>
          <p:nvPr>
            <p:ph idx="1"/>
          </p:nvPr>
        </p:nvSpPr>
        <p:spPr/>
        <p:txBody>
          <a:bodyPr/>
          <a:lstStyle/>
          <a:p>
            <a:r>
              <a:rPr lang="zh-CN" altLang="en-US" dirty="0"/>
              <a:t>确认机制</a:t>
            </a:r>
          </a:p>
        </p:txBody>
      </p:sp>
      <p:sp>
        <p:nvSpPr>
          <p:cNvPr id="4" name="日期占位符 3">
            <a:extLst>
              <a:ext uri="{FF2B5EF4-FFF2-40B4-BE49-F238E27FC236}">
                <a16:creationId xmlns:a16="http://schemas.microsoft.com/office/drawing/2014/main" id="{E2C6FB53-39FC-3957-BAA8-7DC5415F4FED}"/>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7DBE97F4-0911-86F8-93FA-9BEF63E6B51F}"/>
              </a:ext>
            </a:extLst>
          </p:cNvPr>
          <p:cNvSpPr>
            <a:spLocks noGrp="1"/>
          </p:cNvSpPr>
          <p:nvPr>
            <p:ph type="ftr" sz="quarter" idx="11"/>
          </p:nvPr>
        </p:nvSpPr>
        <p:spPr/>
        <p:txBody>
          <a:bodyPr/>
          <a:lstStyle/>
          <a:p>
            <a:r>
              <a:rPr lang="zh-CN" altLang="en-US"/>
              <a:t>计算机网络</a:t>
            </a:r>
            <a:endParaRPr lang="zh-CN" altLang="en-US" dirty="0"/>
          </a:p>
        </p:txBody>
      </p:sp>
      <p:sp>
        <p:nvSpPr>
          <p:cNvPr id="6" name="灯片编号占位符 5">
            <a:extLst>
              <a:ext uri="{FF2B5EF4-FFF2-40B4-BE49-F238E27FC236}">
                <a16:creationId xmlns:a16="http://schemas.microsoft.com/office/drawing/2014/main" id="{8649183D-2967-0978-75CD-DDB6919E5D26}"/>
              </a:ext>
            </a:extLst>
          </p:cNvPr>
          <p:cNvSpPr>
            <a:spLocks noGrp="1"/>
          </p:cNvSpPr>
          <p:nvPr>
            <p:ph type="sldNum" sz="quarter" idx="12"/>
          </p:nvPr>
        </p:nvSpPr>
        <p:spPr/>
        <p:txBody>
          <a:bodyPr/>
          <a:lstStyle/>
          <a:p>
            <a:fld id="{4F8BEFBF-5B5F-4BD2-A74A-61A97BF1200E}" type="slidenum">
              <a:rPr lang="zh-CN" altLang="en-US" smtClean="0"/>
              <a:t>11</a:t>
            </a:fld>
            <a:endParaRPr lang="zh-CN" altLang="en-US"/>
          </a:p>
        </p:txBody>
      </p:sp>
      <p:sp>
        <p:nvSpPr>
          <p:cNvPr id="7" name="文本占位符 6">
            <a:extLst>
              <a:ext uri="{FF2B5EF4-FFF2-40B4-BE49-F238E27FC236}">
                <a16:creationId xmlns:a16="http://schemas.microsoft.com/office/drawing/2014/main" id="{2D3A65F7-9CB5-448D-0EBE-359E2B7B7DB4}"/>
              </a:ext>
            </a:extLst>
          </p:cNvPr>
          <p:cNvSpPr>
            <a:spLocks noGrp="1"/>
          </p:cNvSpPr>
          <p:nvPr>
            <p:ph type="body" idx="13"/>
          </p:nvPr>
        </p:nvSpPr>
        <p:spPr/>
        <p:txBody>
          <a:bodyPr/>
          <a:lstStyle/>
          <a:p>
            <a:endParaRPr lang="zh-CN" altLang="en-US"/>
          </a:p>
        </p:txBody>
      </p:sp>
      <p:sp>
        <p:nvSpPr>
          <p:cNvPr id="8" name="Rectangle 7">
            <a:extLst>
              <a:ext uri="{FF2B5EF4-FFF2-40B4-BE49-F238E27FC236}">
                <a16:creationId xmlns:a16="http://schemas.microsoft.com/office/drawing/2014/main" id="{9E03AE20-774C-A73B-3A73-AB773DD14B67}"/>
              </a:ext>
            </a:extLst>
          </p:cNvPr>
          <p:cNvSpPr>
            <a:spLocks noChangeArrowheads="1"/>
          </p:cNvSpPr>
          <p:nvPr/>
        </p:nvSpPr>
        <p:spPr bwMode="auto">
          <a:xfrm>
            <a:off x="8744638" y="194248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latin typeface="Arial" panose="020B0604020202090204" pitchFamily="34" charset="0"/>
                <a:ea typeface="黑体" pitchFamily="2" charset="-122"/>
              </a:rPr>
              <a:t>A</a:t>
            </a:r>
          </a:p>
        </p:txBody>
      </p:sp>
      <p:sp>
        <p:nvSpPr>
          <p:cNvPr id="9" name="Rectangle 8">
            <a:extLst>
              <a:ext uri="{FF2B5EF4-FFF2-40B4-BE49-F238E27FC236}">
                <a16:creationId xmlns:a16="http://schemas.microsoft.com/office/drawing/2014/main" id="{D2073596-644F-E593-0B64-7342EC0E3AAE}"/>
              </a:ext>
            </a:extLst>
          </p:cNvPr>
          <p:cNvSpPr>
            <a:spLocks noChangeArrowheads="1"/>
          </p:cNvSpPr>
          <p:nvPr/>
        </p:nvSpPr>
        <p:spPr bwMode="auto">
          <a:xfrm>
            <a:off x="10609951" y="194248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Arial" panose="020B0604020202090204" pitchFamily="34" charset="0"/>
                <a:ea typeface="黑体" pitchFamily="2" charset="-122"/>
              </a:rPr>
              <a:t>B</a:t>
            </a:r>
          </a:p>
        </p:txBody>
      </p:sp>
      <p:grpSp>
        <p:nvGrpSpPr>
          <p:cNvPr id="10" name="Group 16">
            <a:extLst>
              <a:ext uri="{FF2B5EF4-FFF2-40B4-BE49-F238E27FC236}">
                <a16:creationId xmlns:a16="http://schemas.microsoft.com/office/drawing/2014/main" id="{C709F8CB-FAD8-D36D-E567-F0C717569F4D}"/>
              </a:ext>
            </a:extLst>
          </p:cNvPr>
          <p:cNvGrpSpPr/>
          <p:nvPr/>
        </p:nvGrpSpPr>
        <p:grpSpPr bwMode="auto">
          <a:xfrm>
            <a:off x="8941488" y="2526681"/>
            <a:ext cx="1835150" cy="777875"/>
            <a:chOff x="3439" y="3564"/>
            <a:chExt cx="1156" cy="490"/>
          </a:xfrm>
        </p:grpSpPr>
        <p:sp>
          <p:nvSpPr>
            <p:cNvPr id="11" name="Freeform 17">
              <a:extLst>
                <a:ext uri="{FF2B5EF4-FFF2-40B4-BE49-F238E27FC236}">
                  <a16:creationId xmlns:a16="http://schemas.microsoft.com/office/drawing/2014/main" id="{30337320-705E-CE10-1834-E9651C969FB6}"/>
                </a:ext>
              </a:extLst>
            </p:cNvPr>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solidFill>
                  <a:srgbClr val="0000FF"/>
                </a:solidFill>
              </a:endParaRPr>
            </a:p>
          </p:txBody>
        </p:sp>
        <p:sp>
          <p:nvSpPr>
            <p:cNvPr id="12" name="AutoShape 18">
              <a:extLst>
                <a:ext uri="{FF2B5EF4-FFF2-40B4-BE49-F238E27FC236}">
                  <a16:creationId xmlns:a16="http://schemas.microsoft.com/office/drawing/2014/main" id="{6293FAE0-93BD-55F0-4CDF-2B463EA2FB47}"/>
                </a:ext>
              </a:extLst>
            </p:cNvPr>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solidFill>
                  <a:srgbClr val="0000FF"/>
                </a:solidFill>
              </a:endParaRPr>
            </a:p>
          </p:txBody>
        </p:sp>
        <p:sp>
          <p:nvSpPr>
            <p:cNvPr id="13" name="Rectangle 19">
              <a:extLst>
                <a:ext uri="{FF2B5EF4-FFF2-40B4-BE49-F238E27FC236}">
                  <a16:creationId xmlns:a16="http://schemas.microsoft.com/office/drawing/2014/main" id="{28A06A3A-FF83-88E1-89E4-715ACC6E73CD}"/>
                </a:ext>
              </a:extLst>
            </p:cNvPr>
            <p:cNvSpPr>
              <a:spLocks noChangeArrowheads="1"/>
            </p:cNvSpPr>
            <p:nvPr/>
          </p:nvSpPr>
          <p:spPr bwMode="auto">
            <a:xfrm rot="540000">
              <a:off x="3616" y="3633"/>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M1</a:t>
              </a:r>
            </a:p>
          </p:txBody>
        </p:sp>
      </p:grpSp>
      <p:grpSp>
        <p:nvGrpSpPr>
          <p:cNvPr id="14" name="Group 25">
            <a:extLst>
              <a:ext uri="{FF2B5EF4-FFF2-40B4-BE49-F238E27FC236}">
                <a16:creationId xmlns:a16="http://schemas.microsoft.com/office/drawing/2014/main" id="{1E8002F6-0DB9-DBA0-7475-635714CB6A1C}"/>
              </a:ext>
            </a:extLst>
          </p:cNvPr>
          <p:cNvGrpSpPr/>
          <p:nvPr/>
        </p:nvGrpSpPr>
        <p:grpSpPr bwMode="auto">
          <a:xfrm>
            <a:off x="8925613" y="3229951"/>
            <a:ext cx="1868488" cy="517526"/>
            <a:chOff x="2012" y="2290"/>
            <a:chExt cx="1177" cy="326"/>
          </a:xfrm>
        </p:grpSpPr>
        <p:sp>
          <p:nvSpPr>
            <p:cNvPr id="15" name="Line 26">
              <a:extLst>
                <a:ext uri="{FF2B5EF4-FFF2-40B4-BE49-F238E27FC236}">
                  <a16:creationId xmlns:a16="http://schemas.microsoft.com/office/drawing/2014/main" id="{5915C0D4-192D-B8A9-9CBD-5937C0451EC7}"/>
                </a:ext>
              </a:extLst>
            </p:cNvPr>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 name="Text Box 27">
              <a:extLst>
                <a:ext uri="{FF2B5EF4-FFF2-40B4-BE49-F238E27FC236}">
                  <a16:creationId xmlns:a16="http://schemas.microsoft.com/office/drawing/2014/main" id="{D88F800F-01F7-9248-2323-B74E87F83378}"/>
                </a:ext>
              </a:extLst>
            </p:cNvPr>
            <p:cNvSpPr txBox="1">
              <a:spLocks noChangeArrowheads="1"/>
            </p:cNvSpPr>
            <p:nvPr/>
          </p:nvSpPr>
          <p:spPr bwMode="auto">
            <a:xfrm rot="21169770">
              <a:off x="2101" y="2290"/>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Arial" panose="020B0604020202090204" pitchFamily="34" charset="0"/>
                </a:rPr>
                <a:t>ACK 1</a:t>
              </a:r>
            </a:p>
          </p:txBody>
        </p:sp>
      </p:grpSp>
      <p:grpSp>
        <p:nvGrpSpPr>
          <p:cNvPr id="17" name="组合 9">
            <a:extLst>
              <a:ext uri="{FF2B5EF4-FFF2-40B4-BE49-F238E27FC236}">
                <a16:creationId xmlns:a16="http://schemas.microsoft.com/office/drawing/2014/main" id="{1EE7CFD0-ADBE-7DCA-EE26-F0D79590FF6D}"/>
              </a:ext>
            </a:extLst>
          </p:cNvPr>
          <p:cNvGrpSpPr/>
          <p:nvPr/>
        </p:nvGrpSpPr>
        <p:grpSpPr>
          <a:xfrm>
            <a:off x="8602447" y="2393331"/>
            <a:ext cx="2527198" cy="3051493"/>
            <a:chOff x="3714343" y="2912516"/>
            <a:chExt cx="2527198" cy="3051493"/>
          </a:xfrm>
        </p:grpSpPr>
        <p:sp>
          <p:nvSpPr>
            <p:cNvPr id="18" name="Line 4">
              <a:extLst>
                <a:ext uri="{FF2B5EF4-FFF2-40B4-BE49-F238E27FC236}">
                  <a16:creationId xmlns:a16="http://schemas.microsoft.com/office/drawing/2014/main" id="{2D572504-D66B-B87C-E0F2-9AC521A0DE7B}"/>
                </a:ext>
              </a:extLst>
            </p:cNvPr>
            <p:cNvSpPr>
              <a:spLocks noChangeShapeType="1"/>
            </p:cNvSpPr>
            <p:nvPr/>
          </p:nvSpPr>
          <p:spPr bwMode="auto">
            <a:xfrm>
              <a:off x="4031208" y="2912516"/>
              <a:ext cx="6350" cy="2526665"/>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 name="Line 5">
              <a:extLst>
                <a:ext uri="{FF2B5EF4-FFF2-40B4-BE49-F238E27FC236}">
                  <a16:creationId xmlns:a16="http://schemas.microsoft.com/office/drawing/2014/main" id="{29918373-4BE4-AD05-7843-949228397D13}"/>
                </a:ext>
              </a:extLst>
            </p:cNvPr>
            <p:cNvSpPr>
              <a:spLocks noChangeShapeType="1"/>
            </p:cNvSpPr>
            <p:nvPr/>
          </p:nvSpPr>
          <p:spPr bwMode="auto">
            <a:xfrm flipH="1">
              <a:off x="5906363" y="2912516"/>
              <a:ext cx="2540" cy="2526665"/>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 name="TextBox 2">
              <a:extLst>
                <a:ext uri="{FF2B5EF4-FFF2-40B4-BE49-F238E27FC236}">
                  <a16:creationId xmlns:a16="http://schemas.microsoft.com/office/drawing/2014/main" id="{08FB1FB8-D5C4-2879-EE34-D19E450BAB09}"/>
                </a:ext>
              </a:extLst>
            </p:cNvPr>
            <p:cNvSpPr txBox="1"/>
            <p:nvPr/>
          </p:nvSpPr>
          <p:spPr>
            <a:xfrm>
              <a:off x="5601461" y="5595709"/>
              <a:ext cx="640080" cy="368300"/>
            </a:xfrm>
            <a:prstGeom prst="rect">
              <a:avLst/>
            </a:prstGeom>
            <a:noFill/>
          </p:spPr>
          <p:txBody>
            <a:bodyPr wrap="none" rtlCol="0">
              <a:spAutoFit/>
            </a:bodyPr>
            <a:lstStyle/>
            <a:p>
              <a:r>
                <a:rPr lang="zh-CN" altLang="en-US" dirty="0">
                  <a:latin typeface="+mn-lt"/>
                  <a:ea typeface="黑体" pitchFamily="2" charset="-122"/>
                </a:rPr>
                <a:t>时间</a:t>
              </a:r>
            </a:p>
          </p:txBody>
        </p:sp>
        <p:sp>
          <p:nvSpPr>
            <p:cNvPr id="21" name="TextBox 37">
              <a:extLst>
                <a:ext uri="{FF2B5EF4-FFF2-40B4-BE49-F238E27FC236}">
                  <a16:creationId xmlns:a16="http://schemas.microsoft.com/office/drawing/2014/main" id="{5A44694E-2AB3-DBBD-60D2-B5A227BA719B}"/>
                </a:ext>
              </a:extLst>
            </p:cNvPr>
            <p:cNvSpPr txBox="1"/>
            <p:nvPr/>
          </p:nvSpPr>
          <p:spPr>
            <a:xfrm>
              <a:off x="3714343" y="5595709"/>
              <a:ext cx="640080" cy="368300"/>
            </a:xfrm>
            <a:prstGeom prst="rect">
              <a:avLst/>
            </a:prstGeom>
            <a:noFill/>
          </p:spPr>
          <p:txBody>
            <a:bodyPr wrap="none" rtlCol="0">
              <a:spAutoFit/>
            </a:bodyPr>
            <a:lstStyle/>
            <a:p>
              <a:r>
                <a:rPr lang="zh-CN" altLang="en-US" dirty="0">
                  <a:latin typeface="+mn-lt"/>
                  <a:ea typeface="黑体" pitchFamily="2" charset="-122"/>
                </a:rPr>
                <a:t>时间</a:t>
              </a:r>
            </a:p>
          </p:txBody>
        </p:sp>
      </p:grpSp>
    </p:spTree>
    <p:extLst>
      <p:ext uri="{BB962C8B-B14F-4D97-AF65-F5344CB8AC3E}">
        <p14:creationId xmlns:p14="http://schemas.microsoft.com/office/powerpoint/2010/main" val="332306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right)">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a:t>这个过程会出现哪些差错？</a:t>
            </a:r>
          </a:p>
        </p:txBody>
      </p:sp>
    </p:spTree>
    <p:extLst>
      <p:ext uri="{BB962C8B-B14F-4D97-AF65-F5344CB8AC3E}">
        <p14:creationId xmlns:p14="http://schemas.microsoft.com/office/powerpoint/2010/main" val="660843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出现差错</a:t>
            </a:r>
          </a:p>
        </p:txBody>
      </p:sp>
      <p:sp>
        <p:nvSpPr>
          <p:cNvPr id="3" name="Content Placeholder 2"/>
          <p:cNvSpPr>
            <a:spLocks noGrp="1"/>
          </p:cNvSpPr>
          <p:nvPr>
            <p:ph idx="1"/>
          </p:nvPr>
        </p:nvSpPr>
        <p:spPr/>
        <p:txBody>
          <a:bodyPr/>
          <a:lstStyle/>
          <a:p>
            <a:r>
              <a:rPr lang="en-US"/>
              <a:t>M1在传输过程中丢失了，B什么都不知道，也什么都不做</a:t>
            </a:r>
          </a:p>
          <a:p>
            <a:r>
              <a:rPr lang="en-US">
                <a:sym typeface="+mn-ea"/>
              </a:rPr>
              <a:t>B接收M1时检测出了差错</a:t>
            </a:r>
          </a:p>
          <a:p>
            <a:r>
              <a:rPr lang="zh-CN" altLang="en-US"/>
              <a:t>确认丢失</a:t>
            </a:r>
          </a:p>
          <a:p>
            <a:r>
              <a:rPr lang="zh-CN" altLang="en-US"/>
              <a:t>确认出错</a:t>
            </a:r>
          </a:p>
        </p:txBody>
      </p:sp>
      <p:sp>
        <p:nvSpPr>
          <p:cNvPr id="4" name="Text Placeholder 3"/>
          <p:cNvSpPr>
            <a:spLocks noGrp="1"/>
          </p:cNvSpPr>
          <p:nvPr>
            <p:ph type="body" idx="13"/>
          </p:nvPr>
        </p:nvSpPr>
        <p:spPr/>
        <p:txBody>
          <a:bodyPr/>
          <a:lstStyle/>
          <a:p>
            <a:endParaRPr lang="zh-CN" alt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13</a:t>
            </a:fld>
            <a:endParaRPr lang="zh-CN" altLang="en-US"/>
          </a:p>
        </p:txBody>
      </p:sp>
      <p:sp>
        <p:nvSpPr>
          <p:cNvPr id="8" name="Rectangle 7"/>
          <p:cNvSpPr>
            <a:spLocks noChangeArrowheads="1"/>
          </p:cNvSpPr>
          <p:nvPr/>
        </p:nvSpPr>
        <p:spPr bwMode="auto">
          <a:xfrm>
            <a:off x="7863384" y="273027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latin typeface="Arial" panose="020B0604020202090204" pitchFamily="34" charset="0"/>
                <a:ea typeface="黑体" pitchFamily="2" charset="-122"/>
              </a:rPr>
              <a:t>A</a:t>
            </a:r>
          </a:p>
        </p:txBody>
      </p:sp>
      <p:sp>
        <p:nvSpPr>
          <p:cNvPr id="9" name="Rectangle 8"/>
          <p:cNvSpPr>
            <a:spLocks noChangeArrowheads="1"/>
          </p:cNvSpPr>
          <p:nvPr/>
        </p:nvSpPr>
        <p:spPr bwMode="auto">
          <a:xfrm>
            <a:off x="9728697" y="273027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Arial" panose="020B0604020202090204" pitchFamily="34" charset="0"/>
                <a:ea typeface="黑体" pitchFamily="2" charset="-122"/>
              </a:rPr>
              <a:t>B</a:t>
            </a:r>
          </a:p>
        </p:txBody>
      </p:sp>
      <p:grpSp>
        <p:nvGrpSpPr>
          <p:cNvPr id="17" name="Group 16"/>
          <p:cNvGrpSpPr/>
          <p:nvPr/>
        </p:nvGrpSpPr>
        <p:grpSpPr bwMode="auto">
          <a:xfrm>
            <a:off x="8060234" y="3314471"/>
            <a:ext cx="1835150" cy="777875"/>
            <a:chOff x="3439" y="3564"/>
            <a:chExt cx="1156" cy="490"/>
          </a:xfrm>
        </p:grpSpPr>
        <p:sp>
          <p:nvSpPr>
            <p:cNvPr id="18" name="Freeform 1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solidFill>
                  <a:srgbClr val="0000FF"/>
                </a:solidFill>
              </a:endParaRPr>
            </a:p>
          </p:txBody>
        </p:sp>
        <p:sp>
          <p:nvSpPr>
            <p:cNvPr id="19" name="AutoShape 1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solidFill>
                  <a:srgbClr val="0000FF"/>
                </a:solidFill>
              </a:endParaRPr>
            </a:p>
          </p:txBody>
        </p:sp>
        <p:sp>
          <p:nvSpPr>
            <p:cNvPr id="20" name="Rectangle 19"/>
            <p:cNvSpPr>
              <a:spLocks noChangeArrowheads="1"/>
            </p:cNvSpPr>
            <p:nvPr/>
          </p:nvSpPr>
          <p:spPr bwMode="auto">
            <a:xfrm rot="540000">
              <a:off x="3616" y="3633"/>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M1</a:t>
              </a:r>
            </a:p>
          </p:txBody>
        </p:sp>
      </p:grpSp>
      <p:grpSp>
        <p:nvGrpSpPr>
          <p:cNvPr id="25" name="Group 25"/>
          <p:cNvGrpSpPr/>
          <p:nvPr/>
        </p:nvGrpSpPr>
        <p:grpSpPr bwMode="auto">
          <a:xfrm>
            <a:off x="8044359" y="4017741"/>
            <a:ext cx="1868488" cy="517526"/>
            <a:chOff x="2012" y="2290"/>
            <a:chExt cx="1177" cy="326"/>
          </a:xfrm>
        </p:grpSpPr>
        <p:sp>
          <p:nvSpPr>
            <p:cNvPr id="26" name="Line 26"/>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 name="Text Box 27"/>
            <p:cNvSpPr txBox="1">
              <a:spLocks noChangeArrowheads="1"/>
            </p:cNvSpPr>
            <p:nvPr/>
          </p:nvSpPr>
          <p:spPr bwMode="auto">
            <a:xfrm rot="21169770">
              <a:off x="2101" y="2290"/>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Arial" panose="020B0604020202090204" pitchFamily="34" charset="0"/>
                </a:rPr>
                <a:t>ACK 1</a:t>
              </a:r>
            </a:p>
          </p:txBody>
        </p:sp>
      </p:grpSp>
      <p:grpSp>
        <p:nvGrpSpPr>
          <p:cNvPr id="11" name="组合 9"/>
          <p:cNvGrpSpPr/>
          <p:nvPr/>
        </p:nvGrpSpPr>
        <p:grpSpPr>
          <a:xfrm>
            <a:off x="7721193" y="3181121"/>
            <a:ext cx="2527198" cy="3051493"/>
            <a:chOff x="3714343" y="2912516"/>
            <a:chExt cx="2527198" cy="3051493"/>
          </a:xfrm>
        </p:grpSpPr>
        <p:sp>
          <p:nvSpPr>
            <p:cNvPr id="12" name="Line 4"/>
            <p:cNvSpPr>
              <a:spLocks noChangeShapeType="1"/>
            </p:cNvSpPr>
            <p:nvPr/>
          </p:nvSpPr>
          <p:spPr bwMode="auto">
            <a:xfrm>
              <a:off x="4031208" y="2912516"/>
              <a:ext cx="6350" cy="2526665"/>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 name="Line 5"/>
            <p:cNvSpPr>
              <a:spLocks noChangeShapeType="1"/>
            </p:cNvSpPr>
            <p:nvPr/>
          </p:nvSpPr>
          <p:spPr bwMode="auto">
            <a:xfrm flipH="1">
              <a:off x="5906363" y="2912516"/>
              <a:ext cx="2540" cy="2526665"/>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 name="TextBox 2"/>
            <p:cNvSpPr txBox="1"/>
            <p:nvPr/>
          </p:nvSpPr>
          <p:spPr>
            <a:xfrm>
              <a:off x="5601461" y="5595709"/>
              <a:ext cx="640080" cy="368300"/>
            </a:xfrm>
            <a:prstGeom prst="rect">
              <a:avLst/>
            </a:prstGeom>
            <a:noFill/>
          </p:spPr>
          <p:txBody>
            <a:bodyPr wrap="none" rtlCol="0">
              <a:spAutoFit/>
            </a:bodyPr>
            <a:lstStyle/>
            <a:p>
              <a:r>
                <a:rPr lang="zh-CN" altLang="en-US" dirty="0">
                  <a:latin typeface="+mn-lt"/>
                  <a:ea typeface="黑体" pitchFamily="2" charset="-122"/>
                </a:rPr>
                <a:t>时间</a:t>
              </a:r>
            </a:p>
          </p:txBody>
        </p:sp>
        <p:sp>
          <p:nvSpPr>
            <p:cNvPr id="38" name="TextBox 37"/>
            <p:cNvSpPr txBox="1"/>
            <p:nvPr/>
          </p:nvSpPr>
          <p:spPr>
            <a:xfrm>
              <a:off x="3714343" y="5595709"/>
              <a:ext cx="640080" cy="368300"/>
            </a:xfrm>
            <a:prstGeom prst="rect">
              <a:avLst/>
            </a:prstGeom>
            <a:noFill/>
          </p:spPr>
          <p:txBody>
            <a:bodyPr wrap="none" rtlCol="0">
              <a:spAutoFit/>
            </a:bodyPr>
            <a:lstStyle/>
            <a:p>
              <a:r>
                <a:rPr lang="zh-CN" altLang="en-US" dirty="0">
                  <a:latin typeface="+mn-lt"/>
                  <a:ea typeface="黑体" pitchFamily="2" charset="-122"/>
                </a:rPr>
                <a:t>时间</a:t>
              </a:r>
            </a:p>
          </p:txBody>
        </p:sp>
      </p:grpSp>
    </p:spTree>
    <p:extLst>
      <p:ext uri="{BB962C8B-B14F-4D97-AF65-F5344CB8AC3E}">
        <p14:creationId xmlns:p14="http://schemas.microsoft.com/office/powerpoint/2010/main" val="402532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right)">
                                      <p:cBhvr>
                                        <p:cTn id="1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超时重传</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a:xfrm>
            <a:off x="5043805" y="6407785"/>
            <a:ext cx="3159760" cy="365125"/>
          </a:xfrm>
        </p:spPr>
        <p:txBody>
          <a:bodyPr/>
          <a:lstStyle/>
          <a:p>
            <a:r>
              <a:rPr lang="zh-CN" altLang="en-US" dirty="0"/>
              <a:t>计算机网络</a:t>
            </a:r>
          </a:p>
        </p:txBody>
      </p:sp>
      <p:sp>
        <p:nvSpPr>
          <p:cNvPr id="7" name="Slide Number Placeholder 6"/>
          <p:cNvSpPr>
            <a:spLocks noGrp="1"/>
          </p:cNvSpPr>
          <p:nvPr>
            <p:ph type="sldNum" sz="quarter" idx="12"/>
          </p:nvPr>
        </p:nvSpPr>
        <p:spPr>
          <a:xfrm>
            <a:off x="11069320" y="6407785"/>
            <a:ext cx="751205" cy="365125"/>
          </a:xfrm>
        </p:spPr>
        <p:txBody>
          <a:bodyPr/>
          <a:lstStyle/>
          <a:p>
            <a:fld id="{4F8BEFBF-5B5F-4BD2-A74A-61A97BF1200E}" type="slidenum">
              <a:rPr lang="zh-CN" altLang="en-US" smtClean="0"/>
              <a:t>14</a:t>
            </a:fld>
            <a:endParaRPr lang="zh-CN" altLang="en-US"/>
          </a:p>
        </p:txBody>
      </p:sp>
      <p:sp>
        <p:nvSpPr>
          <p:cNvPr id="61" name="Text Box 28"/>
          <p:cNvSpPr txBox="1">
            <a:spLocks noChangeArrowheads="1"/>
          </p:cNvSpPr>
          <p:nvPr/>
        </p:nvSpPr>
        <p:spPr bwMode="auto">
          <a:xfrm>
            <a:off x="1943570" y="5417968"/>
            <a:ext cx="209613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latin typeface="+mn-lt"/>
                <a:ea typeface="黑体" pitchFamily="2" charset="-122"/>
              </a:rPr>
              <a:t>分组错误</a:t>
            </a:r>
            <a:r>
              <a:rPr kumimoji="0" lang="en-US" altLang="zh-CN" dirty="0">
                <a:latin typeface="+mn-lt"/>
                <a:ea typeface="黑体" pitchFamily="2" charset="-122"/>
              </a:rPr>
              <a:t>/</a:t>
            </a:r>
            <a:r>
              <a:rPr kumimoji="0" lang="zh-CN" altLang="en-US" dirty="0">
                <a:latin typeface="+mn-lt"/>
                <a:ea typeface="黑体" pitchFamily="2" charset="-122"/>
              </a:rPr>
              <a:t>丢失</a:t>
            </a:r>
          </a:p>
        </p:txBody>
      </p:sp>
      <p:grpSp>
        <p:nvGrpSpPr>
          <p:cNvPr id="10" name="组合 2"/>
          <p:cNvGrpSpPr/>
          <p:nvPr/>
        </p:nvGrpSpPr>
        <p:grpSpPr>
          <a:xfrm>
            <a:off x="2036786" y="1809541"/>
            <a:ext cx="1878013" cy="3593852"/>
            <a:chOff x="1949810" y="1662782"/>
            <a:chExt cx="1878013" cy="3179762"/>
          </a:xfrm>
        </p:grpSpPr>
        <p:sp>
          <p:nvSpPr>
            <p:cNvPr id="69" name="Line 36"/>
            <p:cNvSpPr>
              <a:spLocks noChangeShapeType="1"/>
            </p:cNvSpPr>
            <p:nvPr/>
          </p:nvSpPr>
          <p:spPr bwMode="auto">
            <a:xfrm>
              <a:off x="1949810" y="1662782"/>
              <a:ext cx="0" cy="3179762"/>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 name="Line 37"/>
            <p:cNvSpPr>
              <a:spLocks noChangeShapeType="1"/>
            </p:cNvSpPr>
            <p:nvPr/>
          </p:nvSpPr>
          <p:spPr bwMode="auto">
            <a:xfrm>
              <a:off x="3827823" y="1662782"/>
              <a:ext cx="0" cy="3160712"/>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71" name="Rectangle 38"/>
          <p:cNvSpPr>
            <a:spLocks noChangeArrowheads="1"/>
          </p:cNvSpPr>
          <p:nvPr/>
        </p:nvSpPr>
        <p:spPr bwMode="auto">
          <a:xfrm>
            <a:off x="1862161" y="135869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Arial" panose="020B0604020202090204" pitchFamily="34" charset="0"/>
                <a:ea typeface="黑体" pitchFamily="2" charset="-122"/>
              </a:rPr>
              <a:t>A</a:t>
            </a:r>
          </a:p>
        </p:txBody>
      </p:sp>
      <p:sp>
        <p:nvSpPr>
          <p:cNvPr id="72" name="Rectangle 39"/>
          <p:cNvSpPr>
            <a:spLocks noChangeArrowheads="1"/>
          </p:cNvSpPr>
          <p:nvPr/>
        </p:nvSpPr>
        <p:spPr bwMode="auto">
          <a:xfrm>
            <a:off x="3727474" y="135869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Arial" panose="020B0604020202090204" pitchFamily="34" charset="0"/>
                <a:ea typeface="黑体" pitchFamily="2" charset="-122"/>
              </a:rPr>
              <a:t>B</a:t>
            </a:r>
          </a:p>
        </p:txBody>
      </p:sp>
      <p:grpSp>
        <p:nvGrpSpPr>
          <p:cNvPr id="73" name="Group 40"/>
          <p:cNvGrpSpPr/>
          <p:nvPr/>
        </p:nvGrpSpPr>
        <p:grpSpPr bwMode="auto">
          <a:xfrm>
            <a:off x="2059011" y="1942891"/>
            <a:ext cx="1835150" cy="777875"/>
            <a:chOff x="3439" y="3564"/>
            <a:chExt cx="1156" cy="490"/>
          </a:xfrm>
        </p:grpSpPr>
        <p:sp>
          <p:nvSpPr>
            <p:cNvPr id="74" name="Freeform 41"/>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5" name="AutoShape 42"/>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6" name="Rectangle 43"/>
            <p:cNvSpPr>
              <a:spLocks noChangeArrowheads="1"/>
            </p:cNvSpPr>
            <p:nvPr/>
          </p:nvSpPr>
          <p:spPr bwMode="auto">
            <a:xfrm rot="540000">
              <a:off x="3668" y="3641"/>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M1</a:t>
              </a:r>
            </a:p>
          </p:txBody>
        </p:sp>
      </p:grpSp>
      <p:grpSp>
        <p:nvGrpSpPr>
          <p:cNvPr id="77" name="Group 44"/>
          <p:cNvGrpSpPr/>
          <p:nvPr/>
        </p:nvGrpSpPr>
        <p:grpSpPr bwMode="auto">
          <a:xfrm>
            <a:off x="2057424" y="3504643"/>
            <a:ext cx="1835150" cy="777875"/>
            <a:chOff x="3439" y="3564"/>
            <a:chExt cx="1156" cy="490"/>
          </a:xfrm>
        </p:grpSpPr>
        <p:sp>
          <p:nvSpPr>
            <p:cNvPr id="78" name="Freeform 45"/>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9" name="AutoShape 46"/>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0" name="Rectangle 47"/>
            <p:cNvSpPr>
              <a:spLocks noChangeArrowheads="1"/>
            </p:cNvSpPr>
            <p:nvPr/>
          </p:nvSpPr>
          <p:spPr bwMode="auto">
            <a:xfrm rot="540000">
              <a:off x="3668" y="3641"/>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M1</a:t>
              </a:r>
            </a:p>
          </p:txBody>
        </p:sp>
      </p:grpSp>
      <p:grpSp>
        <p:nvGrpSpPr>
          <p:cNvPr id="84" name="Group 51"/>
          <p:cNvGrpSpPr/>
          <p:nvPr/>
        </p:nvGrpSpPr>
        <p:grpSpPr bwMode="auto">
          <a:xfrm>
            <a:off x="2030436" y="4271412"/>
            <a:ext cx="1868488" cy="520701"/>
            <a:chOff x="2012" y="2288"/>
            <a:chExt cx="1177" cy="328"/>
          </a:xfrm>
        </p:grpSpPr>
        <p:sp>
          <p:nvSpPr>
            <p:cNvPr id="85" name="Line 52"/>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6" name="Text Box 53"/>
            <p:cNvSpPr txBox="1">
              <a:spLocks noChangeArrowheads="1"/>
            </p:cNvSpPr>
            <p:nvPr/>
          </p:nvSpPr>
          <p:spPr bwMode="auto">
            <a:xfrm rot="21169770">
              <a:off x="2122" y="2288"/>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Arial" panose="020B0604020202090204" pitchFamily="34" charset="0"/>
                </a:rPr>
                <a:t>ACK 1</a:t>
              </a:r>
            </a:p>
          </p:txBody>
        </p:sp>
      </p:grpSp>
      <p:sp>
        <p:nvSpPr>
          <p:cNvPr id="93" name="AutoShape 60"/>
          <p:cNvSpPr>
            <a:spLocks noChangeArrowheads="1"/>
          </p:cNvSpPr>
          <p:nvPr/>
        </p:nvSpPr>
        <p:spPr bwMode="auto">
          <a:xfrm>
            <a:off x="3944961" y="2219116"/>
            <a:ext cx="688975" cy="660400"/>
          </a:xfrm>
          <a:prstGeom prst="irregularSeal1">
            <a:avLst/>
          </a:prstGeom>
          <a:solidFill>
            <a:srgbClr val="FF5050"/>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4" name="Text Box 24"/>
          <p:cNvSpPr txBox="1">
            <a:spLocks noChangeArrowheads="1"/>
          </p:cNvSpPr>
          <p:nvPr/>
        </p:nvSpPr>
        <p:spPr bwMode="auto">
          <a:xfrm>
            <a:off x="647488" y="3551499"/>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solidFill>
                  <a:srgbClr val="FF0000"/>
                </a:solidFill>
                <a:latin typeface="黑体" pitchFamily="2" charset="-122"/>
                <a:ea typeface="黑体" pitchFamily="2" charset="-122"/>
              </a:rPr>
              <a:t>超时重发</a:t>
            </a:r>
          </a:p>
        </p:txBody>
      </p:sp>
      <p:grpSp>
        <p:nvGrpSpPr>
          <p:cNvPr id="95" name="Group 25"/>
          <p:cNvGrpSpPr/>
          <p:nvPr/>
        </p:nvGrpSpPr>
        <p:grpSpPr bwMode="auto">
          <a:xfrm>
            <a:off x="1149138" y="2489909"/>
            <a:ext cx="798513" cy="927100"/>
            <a:chOff x="3153" y="2204"/>
            <a:chExt cx="503" cy="584"/>
          </a:xfrm>
        </p:grpSpPr>
        <p:sp>
          <p:nvSpPr>
            <p:cNvPr id="96" name="AutoShape 26"/>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7" name="Text Box 27"/>
            <p:cNvSpPr txBox="1">
              <a:spLocks noChangeArrowheads="1"/>
            </p:cNvSpPr>
            <p:nvPr/>
          </p:nvSpPr>
          <p:spPr bwMode="auto">
            <a:xfrm>
              <a:off x="3153" y="2311"/>
              <a:ext cx="399"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sz="2800" dirty="0"/>
                <a:t>t</a:t>
              </a:r>
              <a:r>
                <a:rPr kumimoji="0" lang="en-US" altLang="zh-CN" sz="2800" baseline="-25000" dirty="0"/>
                <a:t>out</a:t>
              </a:r>
            </a:p>
          </p:txBody>
        </p:sp>
      </p:grpSp>
      <p:grpSp>
        <p:nvGrpSpPr>
          <p:cNvPr id="48" name="组合 4"/>
          <p:cNvGrpSpPr/>
          <p:nvPr/>
        </p:nvGrpSpPr>
        <p:grpSpPr>
          <a:xfrm>
            <a:off x="7658690" y="1667571"/>
            <a:ext cx="1899246" cy="3559642"/>
            <a:chOff x="1943654" y="1647602"/>
            <a:chExt cx="1899246" cy="3179763"/>
          </a:xfrm>
        </p:grpSpPr>
        <p:sp>
          <p:nvSpPr>
            <p:cNvPr id="49" name="Line 28"/>
            <p:cNvSpPr>
              <a:spLocks noChangeShapeType="1"/>
            </p:cNvSpPr>
            <p:nvPr/>
          </p:nvSpPr>
          <p:spPr bwMode="auto">
            <a:xfrm>
              <a:off x="1943654" y="1647602"/>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itchFamily="2" charset="-122"/>
              </a:endParaRPr>
            </a:p>
          </p:txBody>
        </p:sp>
        <p:sp>
          <p:nvSpPr>
            <p:cNvPr id="50" name="Line 29"/>
            <p:cNvSpPr>
              <a:spLocks noChangeShapeType="1"/>
            </p:cNvSpPr>
            <p:nvPr/>
          </p:nvSpPr>
          <p:spPr bwMode="auto">
            <a:xfrm>
              <a:off x="3842900" y="1647602"/>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itchFamily="2" charset="-122"/>
              </a:endParaRPr>
            </a:p>
          </p:txBody>
        </p:sp>
      </p:grpSp>
      <p:sp>
        <p:nvSpPr>
          <p:cNvPr id="51" name="Rectangle 30"/>
          <p:cNvSpPr>
            <a:spLocks noChangeArrowheads="1"/>
          </p:cNvSpPr>
          <p:nvPr/>
        </p:nvSpPr>
        <p:spPr bwMode="auto">
          <a:xfrm>
            <a:off x="7486240" y="121672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mn-lt"/>
                <a:ea typeface="黑体" pitchFamily="2" charset="-122"/>
              </a:rPr>
              <a:t>A</a:t>
            </a:r>
          </a:p>
        </p:txBody>
      </p:sp>
      <p:sp>
        <p:nvSpPr>
          <p:cNvPr id="52" name="Rectangle 31"/>
          <p:cNvSpPr>
            <a:spLocks noChangeArrowheads="1"/>
          </p:cNvSpPr>
          <p:nvPr/>
        </p:nvSpPr>
        <p:spPr bwMode="auto">
          <a:xfrm>
            <a:off x="9351552" y="121672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mn-lt"/>
                <a:ea typeface="黑体" pitchFamily="2" charset="-122"/>
              </a:rPr>
              <a:t>B</a:t>
            </a:r>
          </a:p>
        </p:txBody>
      </p:sp>
      <p:grpSp>
        <p:nvGrpSpPr>
          <p:cNvPr id="53" name="Group 32"/>
          <p:cNvGrpSpPr/>
          <p:nvPr/>
        </p:nvGrpSpPr>
        <p:grpSpPr bwMode="auto">
          <a:xfrm>
            <a:off x="7683090" y="1800921"/>
            <a:ext cx="1857375" cy="777875"/>
            <a:chOff x="3769" y="1868"/>
            <a:chExt cx="1072" cy="490"/>
          </a:xfrm>
        </p:grpSpPr>
        <p:sp>
          <p:nvSpPr>
            <p:cNvPr id="54" name="Freeform 33"/>
            <p:cNvSpPr/>
            <p:nvPr/>
          </p:nvSpPr>
          <p:spPr bwMode="auto">
            <a:xfrm>
              <a:off x="3769" y="1868"/>
              <a:ext cx="1072" cy="490"/>
            </a:xfrm>
            <a:custGeom>
              <a:avLst/>
              <a:gdLst>
                <a:gd name="T0" fmla="*/ 0 w 1033"/>
                <a:gd name="T1" fmla="*/ 0 h 457"/>
                <a:gd name="T2" fmla="*/ 1071 w 1033"/>
                <a:gd name="T3" fmla="*/ 152 h 457"/>
                <a:gd name="T4" fmla="*/ 1071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55" name="AutoShape 34"/>
            <p:cNvSpPr>
              <a:spLocks noChangeArrowheads="1"/>
            </p:cNvSpPr>
            <p:nvPr/>
          </p:nvSpPr>
          <p:spPr bwMode="auto">
            <a:xfrm rot="480000">
              <a:off x="4521" y="2114"/>
              <a:ext cx="291" cy="100"/>
            </a:xfrm>
            <a:prstGeom prst="rightArrow">
              <a:avLst>
                <a:gd name="adj1" fmla="val 50000"/>
                <a:gd name="adj2" fmla="val 145513"/>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56" name="Rectangle 35"/>
            <p:cNvSpPr>
              <a:spLocks noChangeArrowheads="1"/>
            </p:cNvSpPr>
            <p:nvPr/>
          </p:nvSpPr>
          <p:spPr bwMode="auto">
            <a:xfrm rot="540000">
              <a:off x="3980" y="1943"/>
              <a:ext cx="349"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mn-lt"/>
                  <a:ea typeface="黑体" pitchFamily="2" charset="-122"/>
                </a:rPr>
                <a:t>M1</a:t>
              </a:r>
            </a:p>
          </p:txBody>
        </p:sp>
      </p:grpSp>
      <p:grpSp>
        <p:nvGrpSpPr>
          <p:cNvPr id="57" name="Group 36"/>
          <p:cNvGrpSpPr/>
          <p:nvPr/>
        </p:nvGrpSpPr>
        <p:grpSpPr bwMode="auto">
          <a:xfrm>
            <a:off x="7681502" y="3277296"/>
            <a:ext cx="1835150" cy="777875"/>
            <a:chOff x="3439" y="3564"/>
            <a:chExt cx="1156" cy="490"/>
          </a:xfrm>
        </p:grpSpPr>
        <p:sp>
          <p:nvSpPr>
            <p:cNvPr id="58" name="Freeform 3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59" name="AutoShape 3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60" name="Rectangle 39"/>
            <p:cNvSpPr>
              <a:spLocks noChangeArrowheads="1"/>
            </p:cNvSpPr>
            <p:nvPr/>
          </p:nvSpPr>
          <p:spPr bwMode="auto">
            <a:xfrm rot="540000">
              <a:off x="3669" y="3641"/>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mn-lt"/>
                  <a:ea typeface="黑体" pitchFamily="2" charset="-122"/>
                </a:rPr>
                <a:t>M1</a:t>
              </a:r>
            </a:p>
          </p:txBody>
        </p:sp>
      </p:grpSp>
      <p:sp>
        <p:nvSpPr>
          <p:cNvPr id="62" name="Text Box 40"/>
          <p:cNvSpPr txBox="1">
            <a:spLocks noChangeArrowheads="1"/>
          </p:cNvSpPr>
          <p:nvPr/>
        </p:nvSpPr>
        <p:spPr bwMode="auto">
          <a:xfrm>
            <a:off x="7538667" y="5410940"/>
            <a:ext cx="209613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latin typeface="+mn-lt"/>
                <a:ea typeface="黑体" pitchFamily="2" charset="-122"/>
              </a:rPr>
              <a:t>确认出错</a:t>
            </a:r>
            <a:r>
              <a:rPr kumimoji="0" lang="en-US" altLang="zh-CN" dirty="0">
                <a:latin typeface="+mn-lt"/>
                <a:ea typeface="黑体" pitchFamily="2" charset="-122"/>
              </a:rPr>
              <a:t>/</a:t>
            </a:r>
            <a:r>
              <a:rPr kumimoji="0" lang="zh-CN" altLang="en-US" dirty="0">
                <a:latin typeface="+mn-lt"/>
                <a:ea typeface="黑体" pitchFamily="2" charset="-122"/>
              </a:rPr>
              <a:t>丢失</a:t>
            </a:r>
          </a:p>
        </p:txBody>
      </p:sp>
      <p:grpSp>
        <p:nvGrpSpPr>
          <p:cNvPr id="63" name="Group 41"/>
          <p:cNvGrpSpPr/>
          <p:nvPr/>
        </p:nvGrpSpPr>
        <p:grpSpPr bwMode="auto">
          <a:xfrm>
            <a:off x="7654515" y="4039299"/>
            <a:ext cx="1868487" cy="525463"/>
            <a:chOff x="2012" y="2285"/>
            <a:chExt cx="1177" cy="331"/>
          </a:xfrm>
        </p:grpSpPr>
        <p:sp>
          <p:nvSpPr>
            <p:cNvPr id="64" name="Line 42"/>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65" name="Text Box 43"/>
            <p:cNvSpPr txBox="1">
              <a:spLocks noChangeArrowheads="1"/>
            </p:cNvSpPr>
            <p:nvPr/>
          </p:nvSpPr>
          <p:spPr bwMode="auto">
            <a:xfrm rot="21169770">
              <a:off x="2131" y="2285"/>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mn-lt"/>
                  <a:ea typeface="黑体" pitchFamily="2" charset="-122"/>
                </a:rPr>
                <a:t>ACK 1</a:t>
              </a:r>
            </a:p>
          </p:txBody>
        </p:sp>
      </p:grpSp>
      <p:sp>
        <p:nvSpPr>
          <p:cNvPr id="66" name="Text Box 47"/>
          <p:cNvSpPr txBox="1">
            <a:spLocks noChangeArrowheads="1"/>
          </p:cNvSpPr>
          <p:nvPr/>
        </p:nvSpPr>
        <p:spPr bwMode="auto">
          <a:xfrm>
            <a:off x="6378549" y="3367111"/>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solidFill>
                  <a:srgbClr val="FF0000"/>
                </a:solidFill>
                <a:latin typeface="+mn-lt"/>
                <a:ea typeface="黑体" pitchFamily="2" charset="-122"/>
              </a:rPr>
              <a:t>超时重发</a:t>
            </a:r>
          </a:p>
        </p:txBody>
      </p:sp>
      <p:grpSp>
        <p:nvGrpSpPr>
          <p:cNvPr id="67" name="Group 48"/>
          <p:cNvGrpSpPr/>
          <p:nvPr/>
        </p:nvGrpSpPr>
        <p:grpSpPr bwMode="auto">
          <a:xfrm>
            <a:off x="6705190" y="2347021"/>
            <a:ext cx="798512" cy="927100"/>
            <a:chOff x="3153" y="2204"/>
            <a:chExt cx="503" cy="584"/>
          </a:xfrm>
        </p:grpSpPr>
        <p:sp>
          <p:nvSpPr>
            <p:cNvPr id="68" name="AutoShape 49"/>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1" name="Text Box 50"/>
            <p:cNvSpPr txBox="1">
              <a:spLocks noChangeArrowheads="1"/>
            </p:cNvSpPr>
            <p:nvPr/>
          </p:nvSpPr>
          <p:spPr bwMode="auto">
            <a:xfrm>
              <a:off x="3153" y="2311"/>
              <a:ext cx="380"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sz="2800">
                  <a:latin typeface="+mn-lt"/>
                  <a:ea typeface="黑体" pitchFamily="2" charset="-122"/>
                </a:rPr>
                <a:t>t</a:t>
              </a:r>
              <a:r>
                <a:rPr kumimoji="0" lang="en-US" altLang="zh-CN" sz="2800" baseline="-25000">
                  <a:latin typeface="+mn-lt"/>
                  <a:ea typeface="黑体" pitchFamily="2" charset="-122"/>
                </a:rPr>
                <a:t>out</a:t>
              </a:r>
            </a:p>
          </p:txBody>
        </p:sp>
      </p:grpSp>
      <p:grpSp>
        <p:nvGrpSpPr>
          <p:cNvPr id="82" name="Group 51"/>
          <p:cNvGrpSpPr/>
          <p:nvPr/>
        </p:nvGrpSpPr>
        <p:grpSpPr bwMode="auto">
          <a:xfrm>
            <a:off x="7960902" y="2524824"/>
            <a:ext cx="1589088" cy="563563"/>
            <a:chOff x="4012" y="2401"/>
            <a:chExt cx="1001" cy="355"/>
          </a:xfrm>
        </p:grpSpPr>
        <p:sp>
          <p:nvSpPr>
            <p:cNvPr id="83" name="Line 52"/>
            <p:cNvSpPr>
              <a:spLocks noChangeShapeType="1"/>
            </p:cNvSpPr>
            <p:nvPr/>
          </p:nvSpPr>
          <p:spPr bwMode="auto">
            <a:xfrm flipH="1">
              <a:off x="4012" y="2555"/>
              <a:ext cx="1001"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87" name="Text Box 53"/>
            <p:cNvSpPr txBox="1">
              <a:spLocks noChangeArrowheads="1"/>
            </p:cNvSpPr>
            <p:nvPr/>
          </p:nvSpPr>
          <p:spPr bwMode="auto">
            <a:xfrm rot="21169770">
              <a:off x="4145" y="2401"/>
              <a:ext cx="715"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mn-lt"/>
                  <a:ea typeface="黑体" pitchFamily="2" charset="-122"/>
                </a:rPr>
                <a:t>ACK 1</a:t>
              </a:r>
            </a:p>
          </p:txBody>
        </p:sp>
      </p:grpSp>
      <p:sp>
        <p:nvSpPr>
          <p:cNvPr id="88" name="AutoShape 57"/>
          <p:cNvSpPr>
            <a:spLocks noChangeArrowheads="1"/>
          </p:cNvSpPr>
          <p:nvPr/>
        </p:nvSpPr>
        <p:spPr bwMode="auto">
          <a:xfrm>
            <a:off x="7583077" y="2696271"/>
            <a:ext cx="703263" cy="577850"/>
          </a:xfrm>
          <a:prstGeom prst="irregularSeal1">
            <a:avLst/>
          </a:prstGeom>
          <a:solidFill>
            <a:srgbClr val="FF5050"/>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Tree>
    <p:extLst>
      <p:ext uri="{BB962C8B-B14F-4D97-AF65-F5344CB8AC3E}">
        <p14:creationId xmlns:p14="http://schemas.microsoft.com/office/powerpoint/2010/main" val="475285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确认丢失，收到两次分组</a:t>
            </a:r>
          </a:p>
        </p:txBody>
      </p:sp>
      <p:sp>
        <p:nvSpPr>
          <p:cNvPr id="3" name="Content Placeholder 2"/>
          <p:cNvSpPr>
            <a:spLocks noGrp="1"/>
          </p:cNvSpPr>
          <p:nvPr>
            <p:ph idx="1"/>
          </p:nvPr>
        </p:nvSpPr>
        <p:spPr>
          <a:xfrm>
            <a:off x="216535" y="1217295"/>
            <a:ext cx="7766685" cy="4959985"/>
          </a:xfrm>
        </p:spPr>
        <p:txBody>
          <a:bodyPr/>
          <a:lstStyle/>
          <a:p>
            <a:r>
              <a:rPr lang="en-US"/>
              <a:t>假定B又收到了重传的分组 M1</a:t>
            </a:r>
            <a:r>
              <a:rPr lang="zh-CN" altLang="en-US"/>
              <a:t>，</a:t>
            </a:r>
            <a:r>
              <a:rPr lang="en-US"/>
              <a:t>B 应采取两个行动：</a:t>
            </a:r>
          </a:p>
          <a:p>
            <a:pPr lvl="1"/>
            <a:r>
              <a:rPr lang="en-US"/>
              <a:t>丢弃这个重复的分组 M1，不向上层交付</a:t>
            </a:r>
          </a:p>
          <a:p>
            <a:pPr lvl="1"/>
            <a:r>
              <a:rPr lang="en-US"/>
              <a:t>向 A 发送确认。不能认为已经发送过确认就不再发送，因为 A 之所以重传 M1 就表示 A 没有收到对 M1 的确认</a:t>
            </a:r>
          </a:p>
          <a:p>
            <a:endParaRPr lang="en-US"/>
          </a:p>
        </p:txBody>
      </p:sp>
      <p:sp>
        <p:nvSpPr>
          <p:cNvPr id="8" name="Text Placeholder 7"/>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15</a:t>
            </a:fld>
            <a:endParaRPr lang="zh-CN" altLang="en-US"/>
          </a:p>
        </p:txBody>
      </p:sp>
      <p:grpSp>
        <p:nvGrpSpPr>
          <p:cNvPr id="30" name="组合 4"/>
          <p:cNvGrpSpPr/>
          <p:nvPr/>
        </p:nvGrpSpPr>
        <p:grpSpPr>
          <a:xfrm>
            <a:off x="9563748" y="1941202"/>
            <a:ext cx="1899246" cy="3559642"/>
            <a:chOff x="1943654" y="1647602"/>
            <a:chExt cx="1899246" cy="3179763"/>
          </a:xfrm>
        </p:grpSpPr>
        <p:sp>
          <p:nvSpPr>
            <p:cNvPr id="31" name="Line 28"/>
            <p:cNvSpPr>
              <a:spLocks noChangeShapeType="1"/>
            </p:cNvSpPr>
            <p:nvPr/>
          </p:nvSpPr>
          <p:spPr bwMode="auto">
            <a:xfrm>
              <a:off x="1943654" y="1647602"/>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itchFamily="2" charset="-122"/>
              </a:endParaRPr>
            </a:p>
          </p:txBody>
        </p:sp>
        <p:sp>
          <p:nvSpPr>
            <p:cNvPr id="32" name="Line 29"/>
            <p:cNvSpPr>
              <a:spLocks noChangeShapeType="1"/>
            </p:cNvSpPr>
            <p:nvPr/>
          </p:nvSpPr>
          <p:spPr bwMode="auto">
            <a:xfrm>
              <a:off x="3842900" y="1647602"/>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itchFamily="2" charset="-122"/>
              </a:endParaRPr>
            </a:p>
          </p:txBody>
        </p:sp>
      </p:grpSp>
      <p:sp>
        <p:nvSpPr>
          <p:cNvPr id="33" name="Rectangle 30"/>
          <p:cNvSpPr>
            <a:spLocks noChangeArrowheads="1"/>
          </p:cNvSpPr>
          <p:nvPr/>
        </p:nvSpPr>
        <p:spPr bwMode="auto">
          <a:xfrm>
            <a:off x="9391298" y="1490352"/>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mn-lt"/>
                <a:ea typeface="黑体" pitchFamily="2" charset="-122"/>
              </a:rPr>
              <a:t>A</a:t>
            </a:r>
          </a:p>
        </p:txBody>
      </p:sp>
      <p:sp>
        <p:nvSpPr>
          <p:cNvPr id="34" name="Rectangle 31"/>
          <p:cNvSpPr>
            <a:spLocks noChangeArrowheads="1"/>
          </p:cNvSpPr>
          <p:nvPr/>
        </p:nvSpPr>
        <p:spPr bwMode="auto">
          <a:xfrm>
            <a:off x="11256610" y="1490352"/>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mn-lt"/>
                <a:ea typeface="黑体" pitchFamily="2" charset="-122"/>
              </a:rPr>
              <a:t>B</a:t>
            </a:r>
          </a:p>
        </p:txBody>
      </p:sp>
      <p:grpSp>
        <p:nvGrpSpPr>
          <p:cNvPr id="35" name="Group 32"/>
          <p:cNvGrpSpPr/>
          <p:nvPr/>
        </p:nvGrpSpPr>
        <p:grpSpPr bwMode="auto">
          <a:xfrm>
            <a:off x="9588148" y="2074552"/>
            <a:ext cx="1857375" cy="777875"/>
            <a:chOff x="3769" y="1868"/>
            <a:chExt cx="1072" cy="490"/>
          </a:xfrm>
        </p:grpSpPr>
        <p:sp>
          <p:nvSpPr>
            <p:cNvPr id="36" name="Freeform 33"/>
            <p:cNvSpPr/>
            <p:nvPr/>
          </p:nvSpPr>
          <p:spPr bwMode="auto">
            <a:xfrm>
              <a:off x="3769" y="1868"/>
              <a:ext cx="1072" cy="490"/>
            </a:xfrm>
            <a:custGeom>
              <a:avLst/>
              <a:gdLst>
                <a:gd name="T0" fmla="*/ 0 w 1033"/>
                <a:gd name="T1" fmla="*/ 0 h 457"/>
                <a:gd name="T2" fmla="*/ 1071 w 1033"/>
                <a:gd name="T3" fmla="*/ 152 h 457"/>
                <a:gd name="T4" fmla="*/ 1071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37" name="AutoShape 34"/>
            <p:cNvSpPr>
              <a:spLocks noChangeArrowheads="1"/>
            </p:cNvSpPr>
            <p:nvPr/>
          </p:nvSpPr>
          <p:spPr bwMode="auto">
            <a:xfrm rot="480000">
              <a:off x="4521" y="2114"/>
              <a:ext cx="291" cy="100"/>
            </a:xfrm>
            <a:prstGeom prst="rightArrow">
              <a:avLst>
                <a:gd name="adj1" fmla="val 50000"/>
                <a:gd name="adj2" fmla="val 145513"/>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38" name="Rectangle 35"/>
            <p:cNvSpPr>
              <a:spLocks noChangeArrowheads="1"/>
            </p:cNvSpPr>
            <p:nvPr/>
          </p:nvSpPr>
          <p:spPr bwMode="auto">
            <a:xfrm rot="540000">
              <a:off x="3980" y="1943"/>
              <a:ext cx="349"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mn-lt"/>
                  <a:ea typeface="黑体" pitchFamily="2" charset="-122"/>
                </a:rPr>
                <a:t>M1</a:t>
              </a:r>
            </a:p>
          </p:txBody>
        </p:sp>
      </p:grpSp>
      <p:grpSp>
        <p:nvGrpSpPr>
          <p:cNvPr id="39" name="Group 36"/>
          <p:cNvGrpSpPr/>
          <p:nvPr/>
        </p:nvGrpSpPr>
        <p:grpSpPr bwMode="auto">
          <a:xfrm>
            <a:off x="9586560" y="3550927"/>
            <a:ext cx="1835150" cy="777875"/>
            <a:chOff x="3439" y="3564"/>
            <a:chExt cx="1156" cy="490"/>
          </a:xfrm>
        </p:grpSpPr>
        <p:sp>
          <p:nvSpPr>
            <p:cNvPr id="40" name="Freeform 3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41" name="AutoShape 3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42" name="Rectangle 39"/>
            <p:cNvSpPr>
              <a:spLocks noChangeArrowheads="1"/>
            </p:cNvSpPr>
            <p:nvPr/>
          </p:nvSpPr>
          <p:spPr bwMode="auto">
            <a:xfrm rot="540000">
              <a:off x="3669" y="3641"/>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mn-lt"/>
                  <a:ea typeface="黑体" pitchFamily="2" charset="-122"/>
                </a:rPr>
                <a:t>M1</a:t>
              </a:r>
            </a:p>
          </p:txBody>
        </p:sp>
      </p:grpSp>
      <p:sp>
        <p:nvSpPr>
          <p:cNvPr id="43" name="Text Box 40"/>
          <p:cNvSpPr txBox="1">
            <a:spLocks noChangeArrowheads="1"/>
          </p:cNvSpPr>
          <p:nvPr/>
        </p:nvSpPr>
        <p:spPr bwMode="auto">
          <a:xfrm>
            <a:off x="9836790" y="5565191"/>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latin typeface="+mn-lt"/>
                <a:ea typeface="黑体" pitchFamily="2" charset="-122"/>
              </a:rPr>
              <a:t>确认丢失</a:t>
            </a:r>
          </a:p>
        </p:txBody>
      </p:sp>
      <p:grpSp>
        <p:nvGrpSpPr>
          <p:cNvPr id="44" name="Group 41"/>
          <p:cNvGrpSpPr/>
          <p:nvPr/>
        </p:nvGrpSpPr>
        <p:grpSpPr bwMode="auto">
          <a:xfrm>
            <a:off x="9559573" y="4312930"/>
            <a:ext cx="1868487" cy="525463"/>
            <a:chOff x="2012" y="2285"/>
            <a:chExt cx="1177" cy="331"/>
          </a:xfrm>
        </p:grpSpPr>
        <p:sp>
          <p:nvSpPr>
            <p:cNvPr id="45" name="Line 42"/>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46" name="Text Box 43"/>
            <p:cNvSpPr txBox="1">
              <a:spLocks noChangeArrowheads="1"/>
            </p:cNvSpPr>
            <p:nvPr/>
          </p:nvSpPr>
          <p:spPr bwMode="auto">
            <a:xfrm rot="21169770">
              <a:off x="2131" y="2285"/>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mn-lt"/>
                  <a:ea typeface="黑体" pitchFamily="2" charset="-122"/>
                </a:rPr>
                <a:t>ACK 1</a:t>
              </a:r>
            </a:p>
          </p:txBody>
        </p:sp>
      </p:grpSp>
      <p:sp>
        <p:nvSpPr>
          <p:cNvPr id="47" name="Text Box 47"/>
          <p:cNvSpPr txBox="1">
            <a:spLocks noChangeArrowheads="1"/>
          </p:cNvSpPr>
          <p:nvPr/>
        </p:nvSpPr>
        <p:spPr bwMode="auto">
          <a:xfrm>
            <a:off x="8108598" y="3584265"/>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solidFill>
                  <a:srgbClr val="FF0000"/>
                </a:solidFill>
                <a:latin typeface="+mn-lt"/>
                <a:ea typeface="黑体" pitchFamily="2" charset="-122"/>
              </a:rPr>
              <a:t>超时重发</a:t>
            </a:r>
          </a:p>
        </p:txBody>
      </p:sp>
      <p:grpSp>
        <p:nvGrpSpPr>
          <p:cNvPr id="48" name="Group 48"/>
          <p:cNvGrpSpPr/>
          <p:nvPr/>
        </p:nvGrpSpPr>
        <p:grpSpPr bwMode="auto">
          <a:xfrm>
            <a:off x="8610248" y="2620652"/>
            <a:ext cx="798512" cy="927100"/>
            <a:chOff x="3153" y="2204"/>
            <a:chExt cx="503" cy="584"/>
          </a:xfrm>
        </p:grpSpPr>
        <p:sp>
          <p:nvSpPr>
            <p:cNvPr id="49" name="AutoShape 49"/>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50" name="Text Box 50"/>
            <p:cNvSpPr txBox="1">
              <a:spLocks noChangeArrowheads="1"/>
            </p:cNvSpPr>
            <p:nvPr/>
          </p:nvSpPr>
          <p:spPr bwMode="auto">
            <a:xfrm>
              <a:off x="3153" y="2311"/>
              <a:ext cx="380"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sz="2800">
                  <a:latin typeface="+mn-lt"/>
                  <a:ea typeface="黑体" pitchFamily="2" charset="-122"/>
                </a:rPr>
                <a:t>t</a:t>
              </a:r>
              <a:r>
                <a:rPr kumimoji="0" lang="en-US" altLang="zh-CN" sz="2800" baseline="-25000">
                  <a:latin typeface="+mn-lt"/>
                  <a:ea typeface="黑体" pitchFamily="2" charset="-122"/>
                </a:rPr>
                <a:t>out</a:t>
              </a:r>
            </a:p>
          </p:txBody>
        </p:sp>
      </p:grpSp>
      <p:grpSp>
        <p:nvGrpSpPr>
          <p:cNvPr id="51" name="Group 51"/>
          <p:cNvGrpSpPr/>
          <p:nvPr/>
        </p:nvGrpSpPr>
        <p:grpSpPr bwMode="auto">
          <a:xfrm>
            <a:off x="9865960" y="2798455"/>
            <a:ext cx="1589088" cy="563563"/>
            <a:chOff x="4012" y="2401"/>
            <a:chExt cx="1001" cy="355"/>
          </a:xfrm>
        </p:grpSpPr>
        <p:sp>
          <p:nvSpPr>
            <p:cNvPr id="52" name="Line 52"/>
            <p:cNvSpPr>
              <a:spLocks noChangeShapeType="1"/>
            </p:cNvSpPr>
            <p:nvPr/>
          </p:nvSpPr>
          <p:spPr bwMode="auto">
            <a:xfrm flipH="1">
              <a:off x="4012" y="2555"/>
              <a:ext cx="1001"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53" name="Text Box 53"/>
            <p:cNvSpPr txBox="1">
              <a:spLocks noChangeArrowheads="1"/>
            </p:cNvSpPr>
            <p:nvPr/>
          </p:nvSpPr>
          <p:spPr bwMode="auto">
            <a:xfrm rot="21169770">
              <a:off x="4145" y="2401"/>
              <a:ext cx="715"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mn-lt"/>
                  <a:ea typeface="黑体" pitchFamily="2" charset="-122"/>
                </a:rPr>
                <a:t>ACK 1</a:t>
              </a:r>
            </a:p>
          </p:txBody>
        </p:sp>
      </p:grpSp>
      <p:sp>
        <p:nvSpPr>
          <p:cNvPr id="54" name="AutoShape 57"/>
          <p:cNvSpPr>
            <a:spLocks noChangeArrowheads="1"/>
          </p:cNvSpPr>
          <p:nvPr/>
        </p:nvSpPr>
        <p:spPr bwMode="auto">
          <a:xfrm>
            <a:off x="9488135" y="2969902"/>
            <a:ext cx="703263" cy="577850"/>
          </a:xfrm>
          <a:prstGeom prst="irregularSeal1">
            <a:avLst/>
          </a:prstGeom>
          <a:solidFill>
            <a:srgbClr val="FF5050"/>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Tree>
    <p:extLst>
      <p:ext uri="{BB962C8B-B14F-4D97-AF65-F5344CB8AC3E}">
        <p14:creationId xmlns:p14="http://schemas.microsoft.com/office/powerpoint/2010/main" val="337421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确认迟到</a:t>
            </a:r>
          </a:p>
        </p:txBody>
      </p:sp>
      <p:sp>
        <p:nvSpPr>
          <p:cNvPr id="3" name="Content Placeholder 2"/>
          <p:cNvSpPr>
            <a:spLocks noGrp="1"/>
          </p:cNvSpPr>
          <p:nvPr>
            <p:ph idx="1"/>
          </p:nvPr>
        </p:nvSpPr>
        <p:spPr>
          <a:xfrm>
            <a:off x="215900" y="1217295"/>
            <a:ext cx="8401685" cy="4959985"/>
          </a:xfrm>
        </p:spPr>
        <p:txBody>
          <a:bodyPr/>
          <a:lstStyle/>
          <a:p>
            <a:r>
              <a:rPr lang="zh-CN" altLang="zh-CN" sz="2800">
                <a:sym typeface="+mn-ea"/>
              </a:rPr>
              <a:t>传输</a:t>
            </a:r>
            <a:r>
              <a:rPr lang="zh-CN" altLang="zh-CN" sz="2800" dirty="0">
                <a:sym typeface="+mn-ea"/>
              </a:rPr>
              <a:t>过程中没有出现差错，但</a:t>
            </a:r>
            <a:r>
              <a:rPr lang="en-US" altLang="zh-CN" sz="2800" dirty="0">
                <a:sym typeface="+mn-ea"/>
              </a:rPr>
              <a:t> B</a:t>
            </a:r>
            <a:r>
              <a:rPr lang="zh-CN" altLang="zh-CN" sz="2800" dirty="0">
                <a:sym typeface="+mn-ea"/>
              </a:rPr>
              <a:t>对分组</a:t>
            </a:r>
            <a:r>
              <a:rPr lang="en-US" altLang="zh-CN" sz="2800" dirty="0">
                <a:sym typeface="+mn-ea"/>
              </a:rPr>
              <a:t> M1</a:t>
            </a:r>
            <a:r>
              <a:rPr lang="zh-CN" altLang="zh-CN" sz="2800" dirty="0">
                <a:sym typeface="+mn-ea"/>
              </a:rPr>
              <a:t>的确认迟到了</a:t>
            </a:r>
            <a:endParaRPr lang="en-US" altLang="zh-CN" sz="2800" dirty="0"/>
          </a:p>
          <a:p>
            <a:pPr lvl="1"/>
            <a:r>
              <a:rPr lang="en-US" altLang="zh-CN" sz="2800" dirty="0">
                <a:sym typeface="+mn-ea"/>
              </a:rPr>
              <a:t>A</a:t>
            </a:r>
            <a:r>
              <a:rPr lang="zh-CN" altLang="zh-CN" sz="2800" dirty="0">
                <a:sym typeface="+mn-ea"/>
              </a:rPr>
              <a:t>会收到重复的确认。对重复的确认的处理很简单：收下后就丢弃。</a:t>
            </a:r>
            <a:endParaRPr lang="en-US" altLang="zh-CN" sz="2800" dirty="0"/>
          </a:p>
          <a:p>
            <a:pPr lvl="1"/>
            <a:r>
              <a:rPr lang="en-US" altLang="zh-CN" sz="2800" dirty="0">
                <a:sym typeface="+mn-ea"/>
              </a:rPr>
              <a:t>B</a:t>
            </a:r>
            <a:r>
              <a:rPr lang="zh-CN" altLang="zh-CN" sz="2800" dirty="0">
                <a:sym typeface="+mn-ea"/>
              </a:rPr>
              <a:t>仍然会收到重复的</a:t>
            </a:r>
            <a:r>
              <a:rPr lang="en-US" altLang="zh-CN" sz="2800" dirty="0">
                <a:sym typeface="+mn-ea"/>
              </a:rPr>
              <a:t> M1</a:t>
            </a:r>
            <a:r>
              <a:rPr lang="zh-CN" altLang="zh-CN" sz="2800" dirty="0">
                <a:sym typeface="+mn-ea"/>
              </a:rPr>
              <a:t>，并且同样要丢弃重复的</a:t>
            </a:r>
            <a:r>
              <a:rPr lang="en-US" altLang="zh-CN" sz="2800" dirty="0">
                <a:sym typeface="+mn-ea"/>
              </a:rPr>
              <a:t> M1</a:t>
            </a:r>
            <a:r>
              <a:rPr lang="zh-CN" altLang="zh-CN" sz="2800" dirty="0">
                <a:sym typeface="+mn-ea"/>
              </a:rPr>
              <a:t>，并重传确认分组。</a:t>
            </a:r>
            <a:endParaRPr 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16</a:t>
            </a:fld>
            <a:endParaRPr lang="zh-CN" altLang="en-US"/>
          </a:p>
        </p:txBody>
      </p:sp>
      <p:grpSp>
        <p:nvGrpSpPr>
          <p:cNvPr id="8" name="组合 2"/>
          <p:cNvGrpSpPr/>
          <p:nvPr/>
        </p:nvGrpSpPr>
        <p:grpSpPr>
          <a:xfrm>
            <a:off x="9992552" y="1588547"/>
            <a:ext cx="1899246" cy="4564558"/>
            <a:chOff x="6870178" y="1647602"/>
            <a:chExt cx="1899246" cy="3179763"/>
          </a:xfrm>
        </p:grpSpPr>
        <p:sp>
          <p:nvSpPr>
            <p:cNvPr id="9" name="Line 28"/>
            <p:cNvSpPr>
              <a:spLocks noChangeShapeType="1"/>
            </p:cNvSpPr>
            <p:nvPr/>
          </p:nvSpPr>
          <p:spPr bwMode="auto">
            <a:xfrm>
              <a:off x="6870178" y="1647602"/>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itchFamily="2" charset="-122"/>
              </a:endParaRPr>
            </a:p>
          </p:txBody>
        </p:sp>
        <p:sp>
          <p:nvSpPr>
            <p:cNvPr id="10" name="Line 29"/>
            <p:cNvSpPr>
              <a:spLocks noChangeShapeType="1"/>
            </p:cNvSpPr>
            <p:nvPr/>
          </p:nvSpPr>
          <p:spPr bwMode="auto">
            <a:xfrm>
              <a:off x="8769424" y="1647602"/>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itchFamily="2" charset="-122"/>
              </a:endParaRPr>
            </a:p>
          </p:txBody>
        </p:sp>
      </p:grpSp>
      <p:sp>
        <p:nvSpPr>
          <p:cNvPr id="11" name="Rectangle 30"/>
          <p:cNvSpPr>
            <a:spLocks noChangeArrowheads="1"/>
          </p:cNvSpPr>
          <p:nvPr/>
        </p:nvSpPr>
        <p:spPr bwMode="auto">
          <a:xfrm>
            <a:off x="9820102" y="1137697"/>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mn-lt"/>
                <a:ea typeface="黑体" pitchFamily="2" charset="-122"/>
              </a:rPr>
              <a:t>A</a:t>
            </a:r>
          </a:p>
        </p:txBody>
      </p:sp>
      <p:sp>
        <p:nvSpPr>
          <p:cNvPr id="12" name="Rectangle 31"/>
          <p:cNvSpPr>
            <a:spLocks noChangeArrowheads="1"/>
          </p:cNvSpPr>
          <p:nvPr/>
        </p:nvSpPr>
        <p:spPr bwMode="auto">
          <a:xfrm>
            <a:off x="11685414" y="1137697"/>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mn-lt"/>
                <a:ea typeface="黑体" pitchFamily="2" charset="-122"/>
              </a:rPr>
              <a:t>B</a:t>
            </a:r>
          </a:p>
        </p:txBody>
      </p:sp>
      <p:grpSp>
        <p:nvGrpSpPr>
          <p:cNvPr id="13" name="Group 32"/>
          <p:cNvGrpSpPr/>
          <p:nvPr/>
        </p:nvGrpSpPr>
        <p:grpSpPr bwMode="auto">
          <a:xfrm>
            <a:off x="10016952" y="1721897"/>
            <a:ext cx="1857375" cy="777875"/>
            <a:chOff x="3769" y="1868"/>
            <a:chExt cx="1072" cy="490"/>
          </a:xfrm>
        </p:grpSpPr>
        <p:sp>
          <p:nvSpPr>
            <p:cNvPr id="14" name="Freeform 33"/>
            <p:cNvSpPr/>
            <p:nvPr/>
          </p:nvSpPr>
          <p:spPr bwMode="auto">
            <a:xfrm>
              <a:off x="3769" y="1868"/>
              <a:ext cx="1072" cy="490"/>
            </a:xfrm>
            <a:custGeom>
              <a:avLst/>
              <a:gdLst>
                <a:gd name="T0" fmla="*/ 0 w 1033"/>
                <a:gd name="T1" fmla="*/ 0 h 457"/>
                <a:gd name="T2" fmla="*/ 1071 w 1033"/>
                <a:gd name="T3" fmla="*/ 152 h 457"/>
                <a:gd name="T4" fmla="*/ 1071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15" name="AutoShape 34"/>
            <p:cNvSpPr>
              <a:spLocks noChangeArrowheads="1"/>
            </p:cNvSpPr>
            <p:nvPr/>
          </p:nvSpPr>
          <p:spPr bwMode="auto">
            <a:xfrm rot="480000">
              <a:off x="4521" y="2114"/>
              <a:ext cx="291" cy="100"/>
            </a:xfrm>
            <a:prstGeom prst="rightArrow">
              <a:avLst>
                <a:gd name="adj1" fmla="val 50000"/>
                <a:gd name="adj2" fmla="val 145513"/>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16" name="Rectangle 35"/>
            <p:cNvSpPr>
              <a:spLocks noChangeArrowheads="1"/>
            </p:cNvSpPr>
            <p:nvPr/>
          </p:nvSpPr>
          <p:spPr bwMode="auto">
            <a:xfrm rot="540000">
              <a:off x="3980" y="1943"/>
              <a:ext cx="349"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mn-lt"/>
                  <a:ea typeface="黑体" pitchFamily="2" charset="-122"/>
                </a:rPr>
                <a:t>M1</a:t>
              </a:r>
            </a:p>
          </p:txBody>
        </p:sp>
      </p:grpSp>
      <p:grpSp>
        <p:nvGrpSpPr>
          <p:cNvPr id="17" name="Group 36"/>
          <p:cNvGrpSpPr/>
          <p:nvPr/>
        </p:nvGrpSpPr>
        <p:grpSpPr bwMode="auto">
          <a:xfrm>
            <a:off x="10015364" y="3198272"/>
            <a:ext cx="1835150" cy="777875"/>
            <a:chOff x="3439" y="3564"/>
            <a:chExt cx="1156" cy="490"/>
          </a:xfrm>
        </p:grpSpPr>
        <p:sp>
          <p:nvSpPr>
            <p:cNvPr id="18" name="Freeform 3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19" name="AutoShape 3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20" name="Rectangle 39"/>
            <p:cNvSpPr>
              <a:spLocks noChangeArrowheads="1"/>
            </p:cNvSpPr>
            <p:nvPr/>
          </p:nvSpPr>
          <p:spPr bwMode="auto">
            <a:xfrm rot="540000">
              <a:off x="3669" y="3641"/>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mn-lt"/>
                  <a:ea typeface="黑体" pitchFamily="2" charset="-122"/>
                </a:rPr>
                <a:t>M1</a:t>
              </a:r>
            </a:p>
          </p:txBody>
        </p:sp>
      </p:grpSp>
      <p:grpSp>
        <p:nvGrpSpPr>
          <p:cNvPr id="22" name="Group 41"/>
          <p:cNvGrpSpPr/>
          <p:nvPr/>
        </p:nvGrpSpPr>
        <p:grpSpPr bwMode="auto">
          <a:xfrm>
            <a:off x="9988377" y="3960275"/>
            <a:ext cx="1868487" cy="525463"/>
            <a:chOff x="2012" y="2285"/>
            <a:chExt cx="1177" cy="331"/>
          </a:xfrm>
        </p:grpSpPr>
        <p:sp>
          <p:nvSpPr>
            <p:cNvPr id="23" name="Line 42"/>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24" name="Text Box 43"/>
            <p:cNvSpPr txBox="1">
              <a:spLocks noChangeArrowheads="1"/>
            </p:cNvSpPr>
            <p:nvPr/>
          </p:nvSpPr>
          <p:spPr bwMode="auto">
            <a:xfrm rot="21169770">
              <a:off x="2131" y="2285"/>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mn-lt"/>
                  <a:ea typeface="黑体" pitchFamily="2" charset="-122"/>
                </a:rPr>
                <a:t>ACK 1</a:t>
              </a:r>
            </a:p>
          </p:txBody>
        </p:sp>
      </p:grpSp>
      <p:sp>
        <p:nvSpPr>
          <p:cNvPr id="25" name="Text Box 47"/>
          <p:cNvSpPr txBox="1">
            <a:spLocks noChangeArrowheads="1"/>
          </p:cNvSpPr>
          <p:nvPr/>
        </p:nvSpPr>
        <p:spPr bwMode="auto">
          <a:xfrm>
            <a:off x="8537402" y="3231610"/>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solidFill>
                  <a:srgbClr val="FF0000"/>
                </a:solidFill>
                <a:latin typeface="+mn-lt"/>
                <a:ea typeface="黑体" pitchFamily="2" charset="-122"/>
              </a:rPr>
              <a:t>超时重发</a:t>
            </a:r>
          </a:p>
        </p:txBody>
      </p:sp>
      <p:grpSp>
        <p:nvGrpSpPr>
          <p:cNvPr id="26" name="Group 48"/>
          <p:cNvGrpSpPr/>
          <p:nvPr/>
        </p:nvGrpSpPr>
        <p:grpSpPr bwMode="auto">
          <a:xfrm>
            <a:off x="9039052" y="2267997"/>
            <a:ext cx="798512" cy="927100"/>
            <a:chOff x="3153" y="2204"/>
            <a:chExt cx="503" cy="584"/>
          </a:xfrm>
        </p:grpSpPr>
        <p:sp>
          <p:nvSpPr>
            <p:cNvPr id="27" name="AutoShape 49"/>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28" name="Text Box 50"/>
            <p:cNvSpPr txBox="1">
              <a:spLocks noChangeArrowheads="1"/>
            </p:cNvSpPr>
            <p:nvPr/>
          </p:nvSpPr>
          <p:spPr bwMode="auto">
            <a:xfrm>
              <a:off x="3153" y="2311"/>
              <a:ext cx="380"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sz="2800" dirty="0">
                  <a:latin typeface="+mn-lt"/>
                  <a:ea typeface="黑体" pitchFamily="2" charset="-122"/>
                </a:rPr>
                <a:t>t</a:t>
              </a:r>
              <a:r>
                <a:rPr kumimoji="0" lang="en-US" altLang="zh-CN" sz="2800" baseline="-25000" dirty="0">
                  <a:latin typeface="+mn-lt"/>
                  <a:ea typeface="黑体" pitchFamily="2" charset="-122"/>
                </a:rPr>
                <a:t>out</a:t>
              </a:r>
            </a:p>
          </p:txBody>
        </p:sp>
      </p:grpSp>
      <p:grpSp>
        <p:nvGrpSpPr>
          <p:cNvPr id="29" name="Group 36"/>
          <p:cNvGrpSpPr/>
          <p:nvPr/>
        </p:nvGrpSpPr>
        <p:grpSpPr bwMode="auto">
          <a:xfrm>
            <a:off x="10015364" y="4577809"/>
            <a:ext cx="1835150" cy="777875"/>
            <a:chOff x="3439" y="3564"/>
            <a:chExt cx="1156" cy="490"/>
          </a:xfrm>
        </p:grpSpPr>
        <p:sp>
          <p:nvSpPr>
            <p:cNvPr id="30" name="Freeform 3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31" name="AutoShape 3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32" name="Rectangle 39"/>
            <p:cNvSpPr>
              <a:spLocks noChangeArrowheads="1"/>
            </p:cNvSpPr>
            <p:nvPr/>
          </p:nvSpPr>
          <p:spPr bwMode="auto">
            <a:xfrm rot="540000">
              <a:off x="3598" y="3641"/>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mn-lt"/>
                  <a:ea typeface="黑体" pitchFamily="2" charset="-122"/>
                </a:rPr>
                <a:t>M2</a:t>
              </a:r>
            </a:p>
          </p:txBody>
        </p:sp>
      </p:grpSp>
      <p:sp>
        <p:nvSpPr>
          <p:cNvPr id="33" name="矩形 6"/>
          <p:cNvSpPr/>
          <p:nvPr/>
        </p:nvSpPr>
        <p:spPr>
          <a:xfrm>
            <a:off x="8664376" y="4833912"/>
            <a:ext cx="1499230" cy="1198880"/>
          </a:xfrm>
          <a:prstGeom prst="rect">
            <a:avLst/>
          </a:prstGeom>
        </p:spPr>
        <p:txBody>
          <a:bodyPr wrap="square">
            <a:spAutoFit/>
          </a:bodyPr>
          <a:lstStyle/>
          <a:p>
            <a:r>
              <a:rPr lang="zh-CN" altLang="en-US" sz="2400" dirty="0">
                <a:solidFill>
                  <a:srgbClr val="0000FF"/>
                </a:solidFill>
                <a:ea typeface="黑体" pitchFamily="2" charset="-122"/>
              </a:rPr>
              <a:t>收下，</a:t>
            </a:r>
            <a:endParaRPr lang="en-US" altLang="zh-CN" sz="2400" dirty="0">
              <a:solidFill>
                <a:srgbClr val="0000FF"/>
              </a:solidFill>
              <a:ea typeface="黑体" pitchFamily="2" charset="-122"/>
            </a:endParaRPr>
          </a:p>
          <a:p>
            <a:r>
              <a:rPr lang="zh-CN" altLang="en-US" sz="2400" dirty="0">
                <a:solidFill>
                  <a:srgbClr val="0000FF"/>
                </a:solidFill>
                <a:ea typeface="黑体" pitchFamily="2" charset="-122"/>
              </a:rPr>
              <a:t>重复的，</a:t>
            </a:r>
            <a:endParaRPr lang="en-US" altLang="zh-CN" sz="2400" dirty="0">
              <a:solidFill>
                <a:srgbClr val="0000FF"/>
              </a:solidFill>
              <a:ea typeface="黑体" pitchFamily="2" charset="-122"/>
            </a:endParaRPr>
          </a:p>
          <a:p>
            <a:r>
              <a:rPr lang="zh-CN" altLang="en-US" sz="2400" dirty="0">
                <a:solidFill>
                  <a:srgbClr val="0000FF"/>
                </a:solidFill>
                <a:ea typeface="黑体" pitchFamily="2" charset="-122"/>
              </a:rPr>
              <a:t>丢弃</a:t>
            </a:r>
            <a:endParaRPr lang="zh-CN" altLang="en-US" sz="2400" dirty="0">
              <a:solidFill>
                <a:srgbClr val="0000FF"/>
              </a:solidFill>
            </a:endParaRPr>
          </a:p>
        </p:txBody>
      </p:sp>
      <p:grpSp>
        <p:nvGrpSpPr>
          <p:cNvPr id="34" name="组合 8"/>
          <p:cNvGrpSpPr/>
          <p:nvPr/>
        </p:nvGrpSpPr>
        <p:grpSpPr>
          <a:xfrm>
            <a:off x="10022883" y="2584676"/>
            <a:ext cx="1827632" cy="2839271"/>
            <a:chOff x="6900509" y="2643731"/>
            <a:chExt cx="1827632" cy="2839271"/>
          </a:xfrm>
        </p:grpSpPr>
        <p:sp>
          <p:nvSpPr>
            <p:cNvPr id="35" name="Freeform 48"/>
            <p:cNvSpPr/>
            <p:nvPr/>
          </p:nvSpPr>
          <p:spPr bwMode="auto">
            <a:xfrm>
              <a:off x="6900509" y="2726308"/>
              <a:ext cx="1827632" cy="2756694"/>
            </a:xfrm>
            <a:custGeom>
              <a:avLst/>
              <a:gdLst>
                <a:gd name="T0" fmla="*/ 798 w 798"/>
                <a:gd name="T1" fmla="*/ 0 h 1134"/>
                <a:gd name="T2" fmla="*/ 589 w 798"/>
                <a:gd name="T3" fmla="*/ 70 h 1134"/>
                <a:gd name="T4" fmla="*/ 466 w 798"/>
                <a:gd name="T5" fmla="*/ 217 h 1134"/>
                <a:gd name="T6" fmla="*/ 418 w 798"/>
                <a:gd name="T7" fmla="*/ 376 h 1134"/>
                <a:gd name="T8" fmla="*/ 385 w 798"/>
                <a:gd name="T9" fmla="*/ 661 h 1134"/>
                <a:gd name="T10" fmla="*/ 310 w 798"/>
                <a:gd name="T11" fmla="*/ 1018 h 1134"/>
                <a:gd name="T12" fmla="*/ 0 w 798"/>
                <a:gd name="T13" fmla="*/ 1134 h 1134"/>
              </a:gdLst>
              <a:ahLst/>
              <a:cxnLst>
                <a:cxn ang="0">
                  <a:pos x="T0" y="T1"/>
                </a:cxn>
                <a:cxn ang="0">
                  <a:pos x="T2" y="T3"/>
                </a:cxn>
                <a:cxn ang="0">
                  <a:pos x="T4" y="T5"/>
                </a:cxn>
                <a:cxn ang="0">
                  <a:pos x="T6" y="T7"/>
                </a:cxn>
                <a:cxn ang="0">
                  <a:pos x="T8" y="T9"/>
                </a:cxn>
                <a:cxn ang="0">
                  <a:pos x="T10" y="T11"/>
                </a:cxn>
                <a:cxn ang="0">
                  <a:pos x="T12" y="T13"/>
                </a:cxn>
              </a:cxnLst>
              <a:rect l="0" t="0" r="r" b="b"/>
              <a:pathLst>
                <a:path w="798" h="1134">
                  <a:moveTo>
                    <a:pt x="798" y="0"/>
                  </a:moveTo>
                  <a:cubicBezTo>
                    <a:pt x="763" y="12"/>
                    <a:pt x="644" y="34"/>
                    <a:pt x="589" y="70"/>
                  </a:cubicBezTo>
                  <a:cubicBezTo>
                    <a:pt x="534" y="106"/>
                    <a:pt x="494" y="166"/>
                    <a:pt x="466" y="217"/>
                  </a:cubicBezTo>
                  <a:cubicBezTo>
                    <a:pt x="438" y="268"/>
                    <a:pt x="431" y="302"/>
                    <a:pt x="418" y="376"/>
                  </a:cubicBezTo>
                  <a:cubicBezTo>
                    <a:pt x="405" y="450"/>
                    <a:pt x="403" y="554"/>
                    <a:pt x="385" y="661"/>
                  </a:cubicBezTo>
                  <a:cubicBezTo>
                    <a:pt x="367" y="768"/>
                    <a:pt x="374" y="939"/>
                    <a:pt x="310" y="1018"/>
                  </a:cubicBezTo>
                  <a:cubicBezTo>
                    <a:pt x="246" y="1097"/>
                    <a:pt x="65" y="1110"/>
                    <a:pt x="0" y="1134"/>
                  </a:cubicBezTo>
                </a:path>
              </a:pathLst>
            </a:custGeom>
            <a:noFill/>
            <a:ln w="38100" cap="flat" cmpd="sng">
              <a:solidFill>
                <a:srgbClr val="0000FF"/>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6" name="矩形 7"/>
            <p:cNvSpPr/>
            <p:nvPr/>
          </p:nvSpPr>
          <p:spPr>
            <a:xfrm rot="20115699">
              <a:off x="7480880" y="2643731"/>
              <a:ext cx="1063625" cy="460375"/>
            </a:xfrm>
            <a:prstGeom prst="rect">
              <a:avLst/>
            </a:prstGeom>
          </p:spPr>
          <p:txBody>
            <a:bodyPr wrap="none">
              <a:spAutoFit/>
            </a:bodyPr>
            <a:lstStyle/>
            <a:p>
              <a:r>
                <a:rPr lang="en-US" altLang="zh-CN" sz="2400" dirty="0">
                  <a:latin typeface="+mn-lt"/>
                  <a:ea typeface="黑体" pitchFamily="2" charset="-122"/>
                </a:rPr>
                <a:t>ACK 1</a:t>
              </a:r>
            </a:p>
          </p:txBody>
        </p:sp>
      </p:grpSp>
    </p:spTree>
    <p:extLst>
      <p:ext uri="{BB962C8B-B14F-4D97-AF65-F5344CB8AC3E}">
        <p14:creationId xmlns:p14="http://schemas.microsoft.com/office/powerpoint/2010/main" val="1079833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自动重传请求ARQ</a:t>
            </a:r>
          </a:p>
        </p:txBody>
      </p:sp>
      <p:sp>
        <p:nvSpPr>
          <p:cNvPr id="3" name="Content Placeholder 2"/>
          <p:cNvSpPr>
            <a:spLocks noGrp="1"/>
          </p:cNvSpPr>
          <p:nvPr>
            <p:ph idx="1"/>
          </p:nvPr>
        </p:nvSpPr>
        <p:spPr/>
        <p:txBody>
          <a:bodyPr/>
          <a:lstStyle/>
          <a:p>
            <a:r>
              <a:rPr lang="zh-CN" altLang="en-US"/>
              <a:t>上述</a:t>
            </a:r>
            <a:r>
              <a:rPr lang="en-US"/>
              <a:t>确认和重传机制，可以在不可靠的传输网络上实现可靠的通信</a:t>
            </a:r>
          </a:p>
          <a:p>
            <a:endParaRPr lang="en-US"/>
          </a:p>
          <a:p>
            <a:r>
              <a:rPr lang="en-US"/>
              <a:t>像上述的这种可靠传输协议常称为</a:t>
            </a:r>
            <a:r>
              <a:rPr lang="en-US" b="1"/>
              <a:t>自动重传请求ARQ </a:t>
            </a:r>
            <a:r>
              <a:rPr lang="en-US"/>
              <a:t>(Automatic Repeat reQuest)</a:t>
            </a:r>
          </a:p>
          <a:p>
            <a:pPr lvl="1"/>
            <a:r>
              <a:rPr lang="en-US"/>
              <a:t>重传的请求是自动进行的，接收方不需要请求发送方重传某个出错的分组</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17</a:t>
            </a:fld>
            <a:endParaRPr lang="zh-CN" altLang="en-US"/>
          </a:p>
        </p:txBody>
      </p:sp>
    </p:spTree>
    <p:extLst>
      <p:ext uri="{BB962C8B-B14F-4D97-AF65-F5344CB8AC3E}">
        <p14:creationId xmlns:p14="http://schemas.microsoft.com/office/powerpoint/2010/main" val="2750851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还有</a:t>
            </a:r>
          </a:p>
        </p:txBody>
      </p:sp>
      <p:sp>
        <p:nvSpPr>
          <p:cNvPr id="3" name="Content Placeholder 2"/>
          <p:cNvSpPr>
            <a:spLocks noGrp="1"/>
          </p:cNvSpPr>
          <p:nvPr>
            <p:ph idx="1"/>
          </p:nvPr>
        </p:nvSpPr>
        <p:spPr/>
        <p:txBody>
          <a:bodyPr/>
          <a:lstStyle/>
          <a:p>
            <a:r>
              <a:rPr lang="en-US"/>
              <a:t>在发送完一个分组后，必须暂时保留已发送的分组的副本，以备重发</a:t>
            </a:r>
          </a:p>
          <a:p>
            <a:endParaRPr lang="en-US"/>
          </a:p>
          <a:p>
            <a:r>
              <a:rPr lang="en-US" sz="2800">
                <a:sym typeface="+mn-ea"/>
              </a:rPr>
              <a:t>通常A最终总是可以收到对所有发出的分组的确认</a:t>
            </a:r>
          </a:p>
          <a:p>
            <a:pPr lvl="1"/>
            <a:r>
              <a:rPr lang="en-US">
                <a:sym typeface="+mn-ea"/>
              </a:rPr>
              <a:t>如果A不断重传分组但总是收不到确认，就说明通信线路太差，不能进行通信</a:t>
            </a:r>
            <a:endParaRPr lang="en-US" sz="2400">
              <a:sym typeface="+mn-ea"/>
            </a:endParaRPr>
          </a:p>
          <a:p>
            <a:pPr lvl="1"/>
            <a:endParaRPr lang="en-US" sz="2795"/>
          </a:p>
          <a:p>
            <a:r>
              <a:rPr lang="en-US"/>
              <a:t>分组和确认分组都必须进行编号</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18</a:t>
            </a:fld>
            <a:endParaRPr lang="zh-CN" altLang="en-US"/>
          </a:p>
        </p:txBody>
      </p:sp>
    </p:spTree>
    <p:extLst>
      <p:ext uri="{BB962C8B-B14F-4D97-AF65-F5344CB8AC3E}">
        <p14:creationId xmlns:p14="http://schemas.microsoft.com/office/powerpoint/2010/main" val="145642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2.1</a:t>
            </a:r>
          </a:p>
        </p:txBody>
      </p:sp>
      <p:sp>
        <p:nvSpPr>
          <p:cNvPr id="9" name="Text Placeholder 8"/>
          <p:cNvSpPr>
            <a:spLocks noGrp="1"/>
          </p:cNvSpPr>
          <p:nvPr>
            <p:ph type="body" idx="1"/>
          </p:nvPr>
        </p:nvSpPr>
        <p:spPr/>
        <p:txBody>
          <a:bodyPr/>
          <a:lstStyle/>
          <a:p>
            <a:r>
              <a:rPr>
                <a:sym typeface="+mn-ea"/>
              </a:rPr>
              <a:t>停止等待协议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理想传输</a:t>
            </a:r>
          </a:p>
        </p:txBody>
      </p:sp>
      <p:sp>
        <p:nvSpPr>
          <p:cNvPr id="3" name="Content Placeholder 2"/>
          <p:cNvSpPr>
            <a:spLocks noGrp="1"/>
          </p:cNvSpPr>
          <p:nvPr>
            <p:ph idx="1"/>
          </p:nvPr>
        </p:nvSpPr>
        <p:spPr/>
        <p:txBody>
          <a:bodyPr/>
          <a:lstStyle/>
          <a:p>
            <a:r>
              <a:rPr lang="en-US"/>
              <a:t>理想的传输条件有以下两个特点：</a:t>
            </a:r>
          </a:p>
          <a:p>
            <a:pPr lvl="1"/>
            <a:r>
              <a:rPr lang="en-US"/>
              <a:t>传输信道不产生差错。</a:t>
            </a:r>
          </a:p>
          <a:p>
            <a:pPr lvl="1"/>
            <a:r>
              <a:rPr lang="en-US"/>
              <a:t>不管发送方以多快的速度发送数据，接收方总是来得及处理收到的数据</a:t>
            </a:r>
          </a:p>
          <a:p>
            <a:endParaRPr lang="en-US"/>
          </a:p>
          <a:p>
            <a:r>
              <a:rPr lang="en-US"/>
              <a:t>然而实际的网络都不具备以上两个理想条件。必须使用一些可靠传输协议，在不可靠的传输信道实现可靠传输</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2</a:t>
            </a:fld>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停止等待</a:t>
            </a:r>
            <a:r>
              <a:rPr lang="zh-CN" altLang="en-US">
                <a:sym typeface="+mn-ea"/>
              </a:rPr>
              <a:t>协议</a:t>
            </a:r>
          </a:p>
        </p:txBody>
      </p:sp>
      <p:sp>
        <p:nvSpPr>
          <p:cNvPr id="3" name="Content Placeholder 2"/>
          <p:cNvSpPr>
            <a:spLocks noGrp="1"/>
          </p:cNvSpPr>
          <p:nvPr>
            <p:ph idx="1"/>
          </p:nvPr>
        </p:nvSpPr>
        <p:spPr/>
        <p:txBody>
          <a:bodyPr/>
          <a:lstStyle/>
          <a:p>
            <a:r>
              <a:rPr lang="en-US"/>
              <a:t>“停止等待”就是每发送完一个分组就停止发送，等待对方的确认。在收到确认后再发送下一个分组</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20</a:t>
            </a:fld>
            <a:endParaRPr lang="zh-CN" altLang="en-US"/>
          </a:p>
        </p:txBody>
      </p:sp>
      <p:sp>
        <p:nvSpPr>
          <p:cNvPr id="8" name="Rectangle 7"/>
          <p:cNvSpPr>
            <a:spLocks noChangeArrowheads="1"/>
          </p:cNvSpPr>
          <p:nvPr/>
        </p:nvSpPr>
        <p:spPr bwMode="auto">
          <a:xfrm>
            <a:off x="7730034" y="222989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latin typeface="Arial" panose="020B0604020202090204" pitchFamily="34" charset="0"/>
                <a:ea typeface="黑体" pitchFamily="2" charset="-122"/>
              </a:rPr>
              <a:t>A</a:t>
            </a:r>
          </a:p>
        </p:txBody>
      </p:sp>
      <p:sp>
        <p:nvSpPr>
          <p:cNvPr id="9" name="Rectangle 8"/>
          <p:cNvSpPr>
            <a:spLocks noChangeArrowheads="1"/>
          </p:cNvSpPr>
          <p:nvPr/>
        </p:nvSpPr>
        <p:spPr bwMode="auto">
          <a:xfrm>
            <a:off x="9595347" y="222989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Arial" panose="020B0604020202090204" pitchFamily="34" charset="0"/>
                <a:ea typeface="黑体" pitchFamily="2" charset="-122"/>
              </a:rPr>
              <a:t>B</a:t>
            </a:r>
          </a:p>
        </p:txBody>
      </p:sp>
      <p:grpSp>
        <p:nvGrpSpPr>
          <p:cNvPr id="17" name="Group 16"/>
          <p:cNvGrpSpPr/>
          <p:nvPr/>
        </p:nvGrpSpPr>
        <p:grpSpPr bwMode="auto">
          <a:xfrm>
            <a:off x="7926884" y="2814091"/>
            <a:ext cx="1835150" cy="777875"/>
            <a:chOff x="3439" y="3564"/>
            <a:chExt cx="1156" cy="490"/>
          </a:xfrm>
        </p:grpSpPr>
        <p:sp>
          <p:nvSpPr>
            <p:cNvPr id="18" name="Freeform 1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solidFill>
                  <a:srgbClr val="0000FF"/>
                </a:solidFill>
              </a:endParaRPr>
            </a:p>
          </p:txBody>
        </p:sp>
        <p:sp>
          <p:nvSpPr>
            <p:cNvPr id="19" name="AutoShape 1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solidFill>
                  <a:srgbClr val="0000FF"/>
                </a:solidFill>
              </a:endParaRPr>
            </a:p>
          </p:txBody>
        </p:sp>
        <p:sp>
          <p:nvSpPr>
            <p:cNvPr id="20" name="Rectangle 19"/>
            <p:cNvSpPr>
              <a:spLocks noChangeArrowheads="1"/>
            </p:cNvSpPr>
            <p:nvPr/>
          </p:nvSpPr>
          <p:spPr bwMode="auto">
            <a:xfrm rot="540000">
              <a:off x="3616" y="3633"/>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M1</a:t>
              </a:r>
            </a:p>
          </p:txBody>
        </p:sp>
      </p:grpSp>
      <p:grpSp>
        <p:nvGrpSpPr>
          <p:cNvPr id="21" name="Group 20"/>
          <p:cNvGrpSpPr/>
          <p:nvPr/>
        </p:nvGrpSpPr>
        <p:grpSpPr bwMode="auto">
          <a:xfrm>
            <a:off x="7925297" y="4138066"/>
            <a:ext cx="1835150" cy="777875"/>
            <a:chOff x="3439" y="3564"/>
            <a:chExt cx="1156" cy="490"/>
          </a:xfrm>
        </p:grpSpPr>
        <p:sp>
          <p:nvSpPr>
            <p:cNvPr id="22" name="Freeform 21"/>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solidFill>
                  <a:srgbClr val="0000FF"/>
                </a:solidFill>
              </a:endParaRPr>
            </a:p>
          </p:txBody>
        </p:sp>
        <p:sp>
          <p:nvSpPr>
            <p:cNvPr id="23" name="AutoShape 22"/>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solidFill>
                  <a:srgbClr val="0000FF"/>
                </a:solidFill>
              </a:endParaRPr>
            </a:p>
          </p:txBody>
        </p:sp>
        <p:sp>
          <p:nvSpPr>
            <p:cNvPr id="24" name="Rectangle 23"/>
            <p:cNvSpPr>
              <a:spLocks noChangeArrowheads="1"/>
            </p:cNvSpPr>
            <p:nvPr/>
          </p:nvSpPr>
          <p:spPr bwMode="auto">
            <a:xfrm rot="540000">
              <a:off x="3616" y="3633"/>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M2</a:t>
              </a:r>
            </a:p>
          </p:txBody>
        </p:sp>
      </p:grpSp>
      <p:grpSp>
        <p:nvGrpSpPr>
          <p:cNvPr id="25" name="Group 25"/>
          <p:cNvGrpSpPr/>
          <p:nvPr/>
        </p:nvGrpSpPr>
        <p:grpSpPr bwMode="auto">
          <a:xfrm>
            <a:off x="7911009" y="3517361"/>
            <a:ext cx="1868488" cy="517526"/>
            <a:chOff x="2012" y="2290"/>
            <a:chExt cx="1177" cy="326"/>
          </a:xfrm>
        </p:grpSpPr>
        <p:sp>
          <p:nvSpPr>
            <p:cNvPr id="26" name="Line 26"/>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 name="Text Box 27"/>
            <p:cNvSpPr txBox="1">
              <a:spLocks noChangeArrowheads="1"/>
            </p:cNvSpPr>
            <p:nvPr/>
          </p:nvSpPr>
          <p:spPr bwMode="auto">
            <a:xfrm rot="21169770">
              <a:off x="2101" y="2290"/>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Arial" panose="020B0604020202090204" pitchFamily="34" charset="0"/>
                </a:rPr>
                <a:t>ACK 1</a:t>
              </a:r>
            </a:p>
          </p:txBody>
        </p:sp>
      </p:grpSp>
      <p:grpSp>
        <p:nvGrpSpPr>
          <p:cNvPr id="28" name="Group 28"/>
          <p:cNvGrpSpPr/>
          <p:nvPr/>
        </p:nvGrpSpPr>
        <p:grpSpPr bwMode="auto">
          <a:xfrm>
            <a:off x="7898309" y="4900069"/>
            <a:ext cx="1868488" cy="525463"/>
            <a:chOff x="2012" y="2285"/>
            <a:chExt cx="1177" cy="331"/>
          </a:xfrm>
        </p:grpSpPr>
        <p:sp>
          <p:nvSpPr>
            <p:cNvPr id="29" name="Line 29"/>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 name="Text Box 30"/>
            <p:cNvSpPr txBox="1">
              <a:spLocks noChangeArrowheads="1"/>
            </p:cNvSpPr>
            <p:nvPr/>
          </p:nvSpPr>
          <p:spPr bwMode="auto">
            <a:xfrm rot="21169770">
              <a:off x="2109" y="2285"/>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Arial" panose="020B0604020202090204" pitchFamily="34" charset="0"/>
                </a:rPr>
                <a:t>ACK 2</a:t>
              </a:r>
            </a:p>
          </p:txBody>
        </p:sp>
      </p:grpSp>
      <p:grpSp>
        <p:nvGrpSpPr>
          <p:cNvPr id="31" name="Group 33"/>
          <p:cNvGrpSpPr/>
          <p:nvPr/>
        </p:nvGrpSpPr>
        <p:grpSpPr bwMode="auto">
          <a:xfrm>
            <a:off x="5082084" y="2915693"/>
            <a:ext cx="2682875" cy="830263"/>
            <a:chOff x="230" y="1632"/>
            <a:chExt cx="1690" cy="523"/>
          </a:xfrm>
        </p:grpSpPr>
        <p:sp>
          <p:nvSpPr>
            <p:cNvPr id="32" name="Text Box 31"/>
            <p:cNvSpPr txBox="1">
              <a:spLocks noChangeArrowheads="1"/>
            </p:cNvSpPr>
            <p:nvPr/>
          </p:nvSpPr>
          <p:spPr bwMode="auto">
            <a:xfrm>
              <a:off x="230" y="1632"/>
              <a:ext cx="1162"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pPr eaLnBrk="1" hangingPunct="1"/>
              <a:r>
                <a:rPr lang="zh-CN" altLang="en-US" dirty="0">
                  <a:solidFill>
                    <a:srgbClr val="FF0000"/>
                  </a:solidFill>
                  <a:latin typeface="+mn-lt"/>
                  <a:ea typeface="黑体" pitchFamily="2" charset="-122"/>
                </a:rPr>
                <a:t>停止发送，等待 </a:t>
              </a:r>
              <a:r>
                <a:rPr lang="en-US" altLang="zh-CN" dirty="0">
                  <a:solidFill>
                    <a:srgbClr val="FF0000"/>
                  </a:solidFill>
                  <a:latin typeface="+mn-lt"/>
                  <a:ea typeface="黑体" pitchFamily="2" charset="-122"/>
                </a:rPr>
                <a:t>ACK</a:t>
              </a:r>
            </a:p>
          </p:txBody>
        </p:sp>
        <p:sp>
          <p:nvSpPr>
            <p:cNvPr id="33" name="Line 32"/>
            <p:cNvSpPr>
              <a:spLocks noChangeShapeType="1"/>
            </p:cNvSpPr>
            <p:nvPr/>
          </p:nvSpPr>
          <p:spPr bwMode="auto">
            <a:xfrm>
              <a:off x="1296" y="1920"/>
              <a:ext cx="624" cy="0"/>
            </a:xfrm>
            <a:prstGeom prst="line">
              <a:avLst/>
            </a:prstGeom>
            <a:noFill/>
            <a:ln w="28575">
              <a:solidFill>
                <a:srgbClr val="FF0000"/>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n-lt"/>
                <a:ea typeface="黑体" pitchFamily="2" charset="-122"/>
              </a:endParaRPr>
            </a:p>
          </p:txBody>
        </p:sp>
      </p:grpSp>
      <p:grpSp>
        <p:nvGrpSpPr>
          <p:cNvPr id="34" name="Group 37"/>
          <p:cNvGrpSpPr/>
          <p:nvPr/>
        </p:nvGrpSpPr>
        <p:grpSpPr bwMode="auto">
          <a:xfrm>
            <a:off x="5082084" y="3677693"/>
            <a:ext cx="2682875" cy="1198563"/>
            <a:chOff x="230" y="2160"/>
            <a:chExt cx="1690" cy="755"/>
          </a:xfrm>
        </p:grpSpPr>
        <p:sp>
          <p:nvSpPr>
            <p:cNvPr id="35" name="Text Box 35"/>
            <p:cNvSpPr txBox="1">
              <a:spLocks noChangeArrowheads="1"/>
            </p:cNvSpPr>
            <p:nvPr/>
          </p:nvSpPr>
          <p:spPr bwMode="auto">
            <a:xfrm>
              <a:off x="230" y="2160"/>
              <a:ext cx="1114" cy="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pPr eaLnBrk="1" hangingPunct="1"/>
              <a:r>
                <a:rPr lang="zh-CN" altLang="en-US" dirty="0">
                  <a:solidFill>
                    <a:srgbClr val="0000CC"/>
                  </a:solidFill>
                  <a:latin typeface="+mn-lt"/>
                  <a:ea typeface="黑体" pitchFamily="2" charset="-122"/>
                </a:rPr>
                <a:t>收到 </a:t>
              </a:r>
              <a:r>
                <a:rPr lang="en-US" altLang="zh-CN" dirty="0">
                  <a:solidFill>
                    <a:srgbClr val="0000CC"/>
                  </a:solidFill>
                  <a:latin typeface="+mn-lt"/>
                  <a:ea typeface="黑体" pitchFamily="2" charset="-122"/>
                </a:rPr>
                <a:t>ACK</a:t>
              </a:r>
              <a:r>
                <a:rPr lang="zh-CN" altLang="en-US" dirty="0">
                  <a:solidFill>
                    <a:srgbClr val="0000CC"/>
                  </a:solidFill>
                  <a:latin typeface="+mn-lt"/>
                  <a:ea typeface="黑体" pitchFamily="2" charset="-122"/>
                </a:rPr>
                <a:t>，继续发送</a:t>
              </a:r>
            </a:p>
          </p:txBody>
        </p:sp>
        <p:sp>
          <p:nvSpPr>
            <p:cNvPr id="36" name="Line 36"/>
            <p:cNvSpPr>
              <a:spLocks noChangeShapeType="1"/>
            </p:cNvSpPr>
            <p:nvPr/>
          </p:nvSpPr>
          <p:spPr bwMode="auto">
            <a:xfrm>
              <a:off x="1296" y="2448"/>
              <a:ext cx="624" cy="0"/>
            </a:xfrm>
            <a:prstGeom prst="line">
              <a:avLst/>
            </a:prstGeom>
            <a:noFill/>
            <a:ln w="28575">
              <a:solidFill>
                <a:srgbClr val="0000CC"/>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n-lt"/>
                <a:ea typeface="黑体" pitchFamily="2" charset="-122"/>
              </a:endParaRPr>
            </a:p>
          </p:txBody>
        </p:sp>
      </p:grpSp>
      <p:sp>
        <p:nvSpPr>
          <p:cNvPr id="10" name="TextBox 8"/>
          <p:cNvSpPr txBox="1"/>
          <p:nvPr/>
        </p:nvSpPr>
        <p:spPr>
          <a:xfrm>
            <a:off x="9834612" y="3475965"/>
            <a:ext cx="1300480" cy="460375"/>
          </a:xfrm>
          <a:prstGeom prst="rect">
            <a:avLst/>
          </a:prstGeom>
          <a:noFill/>
        </p:spPr>
        <p:txBody>
          <a:bodyPr wrap="none" rtlCol="0">
            <a:spAutoFit/>
          </a:bodyPr>
          <a:lstStyle/>
          <a:p>
            <a:r>
              <a:rPr lang="zh-CN" altLang="en-US" sz="2400" dirty="0">
                <a:solidFill>
                  <a:srgbClr val="0000FF"/>
                </a:solidFill>
                <a:latin typeface="+mn-lt"/>
                <a:ea typeface="黑体" pitchFamily="2" charset="-122"/>
              </a:rPr>
              <a:t>确认 </a:t>
            </a:r>
            <a:r>
              <a:rPr lang="en-US" altLang="zh-CN" sz="2400" dirty="0">
                <a:solidFill>
                  <a:srgbClr val="0000FF"/>
                </a:solidFill>
                <a:latin typeface="+mn-lt"/>
                <a:ea typeface="黑体" pitchFamily="2" charset="-122"/>
              </a:rPr>
              <a:t>M1</a:t>
            </a:r>
            <a:endParaRPr lang="zh-CN" altLang="en-US" sz="2400" dirty="0">
              <a:solidFill>
                <a:srgbClr val="0000FF"/>
              </a:solidFill>
              <a:latin typeface="+mn-lt"/>
              <a:ea typeface="黑体" pitchFamily="2" charset="-122"/>
            </a:endParaRPr>
          </a:p>
        </p:txBody>
      </p:sp>
      <p:sp>
        <p:nvSpPr>
          <p:cNvPr id="37" name="TextBox 36"/>
          <p:cNvSpPr txBox="1"/>
          <p:nvPr/>
        </p:nvSpPr>
        <p:spPr>
          <a:xfrm>
            <a:off x="9834612" y="4804324"/>
            <a:ext cx="1300480" cy="460375"/>
          </a:xfrm>
          <a:prstGeom prst="rect">
            <a:avLst/>
          </a:prstGeom>
          <a:noFill/>
        </p:spPr>
        <p:txBody>
          <a:bodyPr wrap="none" rtlCol="0">
            <a:spAutoFit/>
          </a:bodyPr>
          <a:lstStyle/>
          <a:p>
            <a:r>
              <a:rPr lang="zh-CN" altLang="en-US" sz="2400" dirty="0">
                <a:solidFill>
                  <a:srgbClr val="0000FF"/>
                </a:solidFill>
                <a:latin typeface="+mn-lt"/>
                <a:ea typeface="黑体" pitchFamily="2" charset="-122"/>
              </a:rPr>
              <a:t>确认 </a:t>
            </a:r>
            <a:r>
              <a:rPr lang="en-US" altLang="zh-CN" sz="2400" dirty="0">
                <a:solidFill>
                  <a:srgbClr val="0000FF"/>
                </a:solidFill>
                <a:latin typeface="+mn-lt"/>
                <a:ea typeface="黑体" pitchFamily="2" charset="-122"/>
              </a:rPr>
              <a:t>M2</a:t>
            </a:r>
            <a:endParaRPr lang="zh-CN" altLang="en-US" sz="2400" dirty="0">
              <a:solidFill>
                <a:srgbClr val="0000FF"/>
              </a:solidFill>
              <a:latin typeface="+mn-lt"/>
              <a:ea typeface="黑体" pitchFamily="2" charset="-122"/>
            </a:endParaRPr>
          </a:p>
        </p:txBody>
      </p:sp>
      <p:grpSp>
        <p:nvGrpSpPr>
          <p:cNvPr id="11" name="组合 9"/>
          <p:cNvGrpSpPr/>
          <p:nvPr/>
        </p:nvGrpSpPr>
        <p:grpSpPr>
          <a:xfrm>
            <a:off x="7587843" y="2680741"/>
            <a:ext cx="2527198" cy="3548063"/>
            <a:chOff x="3714343" y="2912516"/>
            <a:chExt cx="2527198" cy="3548063"/>
          </a:xfrm>
        </p:grpSpPr>
        <p:sp>
          <p:nvSpPr>
            <p:cNvPr id="12" name="Line 4"/>
            <p:cNvSpPr>
              <a:spLocks noChangeShapeType="1"/>
            </p:cNvSpPr>
            <p:nvPr/>
          </p:nvSpPr>
          <p:spPr bwMode="auto">
            <a:xfrm>
              <a:off x="4031159" y="2912516"/>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 name="Line 5"/>
            <p:cNvSpPr>
              <a:spLocks noChangeShapeType="1"/>
            </p:cNvSpPr>
            <p:nvPr/>
          </p:nvSpPr>
          <p:spPr bwMode="auto">
            <a:xfrm>
              <a:off x="5909172" y="2912516"/>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 name="TextBox 2"/>
            <p:cNvSpPr txBox="1"/>
            <p:nvPr/>
          </p:nvSpPr>
          <p:spPr>
            <a:xfrm>
              <a:off x="5601461" y="6092279"/>
              <a:ext cx="640080" cy="368300"/>
            </a:xfrm>
            <a:prstGeom prst="rect">
              <a:avLst/>
            </a:prstGeom>
            <a:noFill/>
          </p:spPr>
          <p:txBody>
            <a:bodyPr wrap="none" rtlCol="0">
              <a:spAutoFit/>
            </a:bodyPr>
            <a:lstStyle/>
            <a:p>
              <a:r>
                <a:rPr lang="zh-CN" altLang="en-US" dirty="0">
                  <a:latin typeface="+mn-lt"/>
                  <a:ea typeface="黑体" pitchFamily="2" charset="-122"/>
                </a:rPr>
                <a:t>时间</a:t>
              </a:r>
            </a:p>
          </p:txBody>
        </p:sp>
        <p:sp>
          <p:nvSpPr>
            <p:cNvPr id="38" name="TextBox 37"/>
            <p:cNvSpPr txBox="1"/>
            <p:nvPr/>
          </p:nvSpPr>
          <p:spPr>
            <a:xfrm>
              <a:off x="3714343" y="6092279"/>
              <a:ext cx="640080" cy="368300"/>
            </a:xfrm>
            <a:prstGeom prst="rect">
              <a:avLst/>
            </a:prstGeom>
            <a:noFill/>
          </p:spPr>
          <p:txBody>
            <a:bodyPr wrap="none" rtlCol="0">
              <a:spAutoFit/>
            </a:bodyPr>
            <a:lstStyle/>
            <a:p>
              <a:r>
                <a:rPr lang="zh-CN" altLang="en-US" dirty="0">
                  <a:latin typeface="+mn-lt"/>
                  <a:ea typeface="黑体" pitchFamily="2" charset="-122"/>
                </a:rPr>
                <a:t>时间</a:t>
              </a: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a:t>停止等待协议有什么缺点？</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2.2</a:t>
            </a:r>
          </a:p>
        </p:txBody>
      </p:sp>
      <p:sp>
        <p:nvSpPr>
          <p:cNvPr id="9" name="Text Placeholder 8"/>
          <p:cNvSpPr>
            <a:spLocks noGrp="1"/>
          </p:cNvSpPr>
          <p:nvPr>
            <p:ph type="body" idx="1"/>
          </p:nvPr>
        </p:nvSpPr>
        <p:spPr/>
        <p:txBody>
          <a:bodyPr/>
          <a:lstStyle/>
          <a:p>
            <a:r>
              <a:rPr>
                <a:sym typeface="+mn-ea"/>
              </a:rPr>
              <a:t>停止等待协议</a:t>
            </a:r>
            <a:r>
              <a:rPr lang="zh-CN" altLang="en-US">
                <a:sym typeface="+mn-ea"/>
              </a:rPr>
              <a:t>缺点</a:t>
            </a:r>
            <a:r>
              <a:rPr>
                <a:sym typeface="+mn-ea"/>
              </a:rPr>
              <a:t> </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停止等待</a:t>
            </a:r>
            <a:r>
              <a:rPr lang="zh-CN" altLang="en-US">
                <a:sym typeface="+mn-ea"/>
              </a:rPr>
              <a:t>协议</a:t>
            </a:r>
          </a:p>
        </p:txBody>
      </p:sp>
      <p:sp>
        <p:nvSpPr>
          <p:cNvPr id="3" name="Content Placeholder 2"/>
          <p:cNvSpPr>
            <a:spLocks noGrp="1"/>
          </p:cNvSpPr>
          <p:nvPr>
            <p:ph idx="1"/>
          </p:nvPr>
        </p:nvSpPr>
        <p:spPr/>
        <p:txBody>
          <a:bodyPr/>
          <a:lstStyle/>
          <a:p>
            <a:r>
              <a:rPr lang="en-US"/>
              <a:t>“停止等待”就是每发送完一个分组就停止发送，等待对方的确认。在收到确认后再发送下一个分组</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23</a:t>
            </a:fld>
            <a:endParaRPr lang="zh-CN" altLang="en-US"/>
          </a:p>
        </p:txBody>
      </p:sp>
      <p:sp>
        <p:nvSpPr>
          <p:cNvPr id="8" name="Rectangle 7"/>
          <p:cNvSpPr>
            <a:spLocks noChangeArrowheads="1"/>
          </p:cNvSpPr>
          <p:nvPr/>
        </p:nvSpPr>
        <p:spPr bwMode="auto">
          <a:xfrm>
            <a:off x="7730034" y="222989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latin typeface="Arial" panose="020B0604020202090204" pitchFamily="34" charset="0"/>
                <a:ea typeface="黑体" pitchFamily="2" charset="-122"/>
              </a:rPr>
              <a:t>A</a:t>
            </a:r>
          </a:p>
        </p:txBody>
      </p:sp>
      <p:sp>
        <p:nvSpPr>
          <p:cNvPr id="9" name="Rectangle 8"/>
          <p:cNvSpPr>
            <a:spLocks noChangeArrowheads="1"/>
          </p:cNvSpPr>
          <p:nvPr/>
        </p:nvSpPr>
        <p:spPr bwMode="auto">
          <a:xfrm>
            <a:off x="9595347" y="222989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Arial" panose="020B0604020202090204" pitchFamily="34" charset="0"/>
                <a:ea typeface="黑体" pitchFamily="2" charset="-122"/>
              </a:rPr>
              <a:t>B</a:t>
            </a:r>
          </a:p>
        </p:txBody>
      </p:sp>
      <p:grpSp>
        <p:nvGrpSpPr>
          <p:cNvPr id="17" name="Group 16"/>
          <p:cNvGrpSpPr/>
          <p:nvPr/>
        </p:nvGrpSpPr>
        <p:grpSpPr bwMode="auto">
          <a:xfrm>
            <a:off x="7926884" y="2814091"/>
            <a:ext cx="1835150" cy="777875"/>
            <a:chOff x="3439" y="3564"/>
            <a:chExt cx="1156" cy="490"/>
          </a:xfrm>
        </p:grpSpPr>
        <p:sp>
          <p:nvSpPr>
            <p:cNvPr id="18" name="Freeform 1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solidFill>
                  <a:srgbClr val="0000FF"/>
                </a:solidFill>
              </a:endParaRPr>
            </a:p>
          </p:txBody>
        </p:sp>
        <p:sp>
          <p:nvSpPr>
            <p:cNvPr id="19" name="AutoShape 1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solidFill>
                  <a:srgbClr val="0000FF"/>
                </a:solidFill>
              </a:endParaRPr>
            </a:p>
          </p:txBody>
        </p:sp>
        <p:sp>
          <p:nvSpPr>
            <p:cNvPr id="20" name="Rectangle 19"/>
            <p:cNvSpPr>
              <a:spLocks noChangeArrowheads="1"/>
            </p:cNvSpPr>
            <p:nvPr/>
          </p:nvSpPr>
          <p:spPr bwMode="auto">
            <a:xfrm rot="540000">
              <a:off x="3616" y="3633"/>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M1</a:t>
              </a:r>
            </a:p>
          </p:txBody>
        </p:sp>
      </p:grpSp>
      <p:grpSp>
        <p:nvGrpSpPr>
          <p:cNvPr id="21" name="Group 20"/>
          <p:cNvGrpSpPr/>
          <p:nvPr/>
        </p:nvGrpSpPr>
        <p:grpSpPr bwMode="auto">
          <a:xfrm>
            <a:off x="7925297" y="4138066"/>
            <a:ext cx="1835150" cy="777875"/>
            <a:chOff x="3439" y="3564"/>
            <a:chExt cx="1156" cy="490"/>
          </a:xfrm>
        </p:grpSpPr>
        <p:sp>
          <p:nvSpPr>
            <p:cNvPr id="22" name="Freeform 21"/>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solidFill>
                  <a:srgbClr val="0000FF"/>
                </a:solidFill>
              </a:endParaRPr>
            </a:p>
          </p:txBody>
        </p:sp>
        <p:sp>
          <p:nvSpPr>
            <p:cNvPr id="23" name="AutoShape 22"/>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solidFill>
                  <a:srgbClr val="0000FF"/>
                </a:solidFill>
              </a:endParaRPr>
            </a:p>
          </p:txBody>
        </p:sp>
        <p:sp>
          <p:nvSpPr>
            <p:cNvPr id="24" name="Rectangle 23"/>
            <p:cNvSpPr>
              <a:spLocks noChangeArrowheads="1"/>
            </p:cNvSpPr>
            <p:nvPr/>
          </p:nvSpPr>
          <p:spPr bwMode="auto">
            <a:xfrm rot="540000">
              <a:off x="3616" y="3633"/>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M2</a:t>
              </a:r>
            </a:p>
          </p:txBody>
        </p:sp>
      </p:grpSp>
      <p:grpSp>
        <p:nvGrpSpPr>
          <p:cNvPr id="25" name="Group 25"/>
          <p:cNvGrpSpPr/>
          <p:nvPr/>
        </p:nvGrpSpPr>
        <p:grpSpPr bwMode="auto">
          <a:xfrm>
            <a:off x="7911009" y="3517361"/>
            <a:ext cx="1868488" cy="517526"/>
            <a:chOff x="2012" y="2290"/>
            <a:chExt cx="1177" cy="326"/>
          </a:xfrm>
        </p:grpSpPr>
        <p:sp>
          <p:nvSpPr>
            <p:cNvPr id="26" name="Line 26"/>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 name="Text Box 27"/>
            <p:cNvSpPr txBox="1">
              <a:spLocks noChangeArrowheads="1"/>
            </p:cNvSpPr>
            <p:nvPr/>
          </p:nvSpPr>
          <p:spPr bwMode="auto">
            <a:xfrm rot="21169770">
              <a:off x="2101" y="2290"/>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Arial" panose="020B0604020202090204" pitchFamily="34" charset="0"/>
                </a:rPr>
                <a:t>ACK 1</a:t>
              </a:r>
            </a:p>
          </p:txBody>
        </p:sp>
      </p:grpSp>
      <p:grpSp>
        <p:nvGrpSpPr>
          <p:cNvPr id="28" name="Group 28"/>
          <p:cNvGrpSpPr/>
          <p:nvPr/>
        </p:nvGrpSpPr>
        <p:grpSpPr bwMode="auto">
          <a:xfrm>
            <a:off x="7898309" y="4900069"/>
            <a:ext cx="1868488" cy="525463"/>
            <a:chOff x="2012" y="2285"/>
            <a:chExt cx="1177" cy="331"/>
          </a:xfrm>
        </p:grpSpPr>
        <p:sp>
          <p:nvSpPr>
            <p:cNvPr id="29" name="Line 29"/>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 name="Text Box 30"/>
            <p:cNvSpPr txBox="1">
              <a:spLocks noChangeArrowheads="1"/>
            </p:cNvSpPr>
            <p:nvPr/>
          </p:nvSpPr>
          <p:spPr bwMode="auto">
            <a:xfrm rot="21169770">
              <a:off x="2109" y="2285"/>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Arial" panose="020B0604020202090204" pitchFamily="34" charset="0"/>
                </a:rPr>
                <a:t>ACK 2</a:t>
              </a:r>
            </a:p>
          </p:txBody>
        </p:sp>
      </p:grpSp>
      <p:grpSp>
        <p:nvGrpSpPr>
          <p:cNvPr id="31" name="Group 33"/>
          <p:cNvGrpSpPr/>
          <p:nvPr/>
        </p:nvGrpSpPr>
        <p:grpSpPr bwMode="auto">
          <a:xfrm>
            <a:off x="5082084" y="2915693"/>
            <a:ext cx="2682875" cy="830263"/>
            <a:chOff x="230" y="1632"/>
            <a:chExt cx="1690" cy="523"/>
          </a:xfrm>
        </p:grpSpPr>
        <p:sp>
          <p:nvSpPr>
            <p:cNvPr id="32" name="Text Box 31"/>
            <p:cNvSpPr txBox="1">
              <a:spLocks noChangeArrowheads="1"/>
            </p:cNvSpPr>
            <p:nvPr/>
          </p:nvSpPr>
          <p:spPr bwMode="auto">
            <a:xfrm>
              <a:off x="230" y="1632"/>
              <a:ext cx="1162"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pPr eaLnBrk="1" hangingPunct="1"/>
              <a:r>
                <a:rPr lang="zh-CN" altLang="en-US" dirty="0">
                  <a:solidFill>
                    <a:srgbClr val="FF0000"/>
                  </a:solidFill>
                  <a:latin typeface="+mn-lt"/>
                  <a:ea typeface="黑体" pitchFamily="2" charset="-122"/>
                </a:rPr>
                <a:t>停止发送，等待 </a:t>
              </a:r>
              <a:r>
                <a:rPr lang="en-US" altLang="zh-CN" dirty="0">
                  <a:solidFill>
                    <a:srgbClr val="FF0000"/>
                  </a:solidFill>
                  <a:latin typeface="+mn-lt"/>
                  <a:ea typeface="黑体" pitchFamily="2" charset="-122"/>
                </a:rPr>
                <a:t>ACK</a:t>
              </a:r>
            </a:p>
          </p:txBody>
        </p:sp>
        <p:sp>
          <p:nvSpPr>
            <p:cNvPr id="33" name="Line 32"/>
            <p:cNvSpPr>
              <a:spLocks noChangeShapeType="1"/>
            </p:cNvSpPr>
            <p:nvPr/>
          </p:nvSpPr>
          <p:spPr bwMode="auto">
            <a:xfrm>
              <a:off x="1296" y="1920"/>
              <a:ext cx="624" cy="0"/>
            </a:xfrm>
            <a:prstGeom prst="line">
              <a:avLst/>
            </a:prstGeom>
            <a:noFill/>
            <a:ln w="28575">
              <a:solidFill>
                <a:srgbClr val="FF0000"/>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n-lt"/>
                <a:ea typeface="黑体" pitchFamily="2" charset="-122"/>
              </a:endParaRPr>
            </a:p>
          </p:txBody>
        </p:sp>
      </p:grpSp>
      <p:grpSp>
        <p:nvGrpSpPr>
          <p:cNvPr id="34" name="Group 37"/>
          <p:cNvGrpSpPr/>
          <p:nvPr/>
        </p:nvGrpSpPr>
        <p:grpSpPr bwMode="auto">
          <a:xfrm>
            <a:off x="5082084" y="3677693"/>
            <a:ext cx="2682875" cy="1198563"/>
            <a:chOff x="230" y="2160"/>
            <a:chExt cx="1690" cy="755"/>
          </a:xfrm>
        </p:grpSpPr>
        <p:sp>
          <p:nvSpPr>
            <p:cNvPr id="35" name="Text Box 35"/>
            <p:cNvSpPr txBox="1">
              <a:spLocks noChangeArrowheads="1"/>
            </p:cNvSpPr>
            <p:nvPr/>
          </p:nvSpPr>
          <p:spPr bwMode="auto">
            <a:xfrm>
              <a:off x="230" y="2160"/>
              <a:ext cx="1114" cy="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pPr eaLnBrk="1" hangingPunct="1"/>
              <a:r>
                <a:rPr lang="zh-CN" altLang="en-US" dirty="0">
                  <a:solidFill>
                    <a:srgbClr val="0000CC"/>
                  </a:solidFill>
                  <a:latin typeface="+mn-lt"/>
                  <a:ea typeface="黑体" pitchFamily="2" charset="-122"/>
                </a:rPr>
                <a:t>收到 </a:t>
              </a:r>
              <a:r>
                <a:rPr lang="en-US" altLang="zh-CN" dirty="0">
                  <a:solidFill>
                    <a:srgbClr val="0000CC"/>
                  </a:solidFill>
                  <a:latin typeface="+mn-lt"/>
                  <a:ea typeface="黑体" pitchFamily="2" charset="-122"/>
                </a:rPr>
                <a:t>ACK</a:t>
              </a:r>
              <a:r>
                <a:rPr lang="zh-CN" altLang="en-US" dirty="0">
                  <a:solidFill>
                    <a:srgbClr val="0000CC"/>
                  </a:solidFill>
                  <a:latin typeface="+mn-lt"/>
                  <a:ea typeface="黑体" pitchFamily="2" charset="-122"/>
                </a:rPr>
                <a:t>，继续发送</a:t>
              </a:r>
            </a:p>
          </p:txBody>
        </p:sp>
        <p:sp>
          <p:nvSpPr>
            <p:cNvPr id="36" name="Line 36"/>
            <p:cNvSpPr>
              <a:spLocks noChangeShapeType="1"/>
            </p:cNvSpPr>
            <p:nvPr/>
          </p:nvSpPr>
          <p:spPr bwMode="auto">
            <a:xfrm>
              <a:off x="1296" y="2448"/>
              <a:ext cx="624" cy="0"/>
            </a:xfrm>
            <a:prstGeom prst="line">
              <a:avLst/>
            </a:prstGeom>
            <a:noFill/>
            <a:ln w="28575">
              <a:solidFill>
                <a:srgbClr val="0000CC"/>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n-lt"/>
                <a:ea typeface="黑体" pitchFamily="2" charset="-122"/>
              </a:endParaRPr>
            </a:p>
          </p:txBody>
        </p:sp>
      </p:grpSp>
      <p:sp>
        <p:nvSpPr>
          <p:cNvPr id="10" name="TextBox 8"/>
          <p:cNvSpPr txBox="1"/>
          <p:nvPr/>
        </p:nvSpPr>
        <p:spPr>
          <a:xfrm>
            <a:off x="9834612" y="3475965"/>
            <a:ext cx="1300480" cy="460375"/>
          </a:xfrm>
          <a:prstGeom prst="rect">
            <a:avLst/>
          </a:prstGeom>
          <a:noFill/>
        </p:spPr>
        <p:txBody>
          <a:bodyPr wrap="none" rtlCol="0">
            <a:spAutoFit/>
          </a:bodyPr>
          <a:lstStyle/>
          <a:p>
            <a:r>
              <a:rPr lang="zh-CN" altLang="en-US" sz="2400" dirty="0">
                <a:solidFill>
                  <a:srgbClr val="0000FF"/>
                </a:solidFill>
                <a:latin typeface="+mn-lt"/>
                <a:ea typeface="黑体" pitchFamily="2" charset="-122"/>
              </a:rPr>
              <a:t>确认 </a:t>
            </a:r>
            <a:r>
              <a:rPr lang="en-US" altLang="zh-CN" sz="2400" dirty="0">
                <a:solidFill>
                  <a:srgbClr val="0000FF"/>
                </a:solidFill>
                <a:latin typeface="+mn-lt"/>
                <a:ea typeface="黑体" pitchFamily="2" charset="-122"/>
              </a:rPr>
              <a:t>M1</a:t>
            </a:r>
            <a:endParaRPr lang="zh-CN" altLang="en-US" sz="2400" dirty="0">
              <a:solidFill>
                <a:srgbClr val="0000FF"/>
              </a:solidFill>
              <a:latin typeface="+mn-lt"/>
              <a:ea typeface="黑体" pitchFamily="2" charset="-122"/>
            </a:endParaRPr>
          </a:p>
        </p:txBody>
      </p:sp>
      <p:sp>
        <p:nvSpPr>
          <p:cNvPr id="37" name="TextBox 36"/>
          <p:cNvSpPr txBox="1"/>
          <p:nvPr/>
        </p:nvSpPr>
        <p:spPr>
          <a:xfrm>
            <a:off x="9834612" y="4804324"/>
            <a:ext cx="1300480" cy="460375"/>
          </a:xfrm>
          <a:prstGeom prst="rect">
            <a:avLst/>
          </a:prstGeom>
          <a:noFill/>
        </p:spPr>
        <p:txBody>
          <a:bodyPr wrap="none" rtlCol="0">
            <a:spAutoFit/>
          </a:bodyPr>
          <a:lstStyle/>
          <a:p>
            <a:r>
              <a:rPr lang="zh-CN" altLang="en-US" sz="2400" dirty="0">
                <a:solidFill>
                  <a:srgbClr val="0000FF"/>
                </a:solidFill>
                <a:latin typeface="+mn-lt"/>
                <a:ea typeface="黑体" pitchFamily="2" charset="-122"/>
              </a:rPr>
              <a:t>确认 </a:t>
            </a:r>
            <a:r>
              <a:rPr lang="en-US" altLang="zh-CN" sz="2400" dirty="0">
                <a:solidFill>
                  <a:srgbClr val="0000FF"/>
                </a:solidFill>
                <a:latin typeface="+mn-lt"/>
                <a:ea typeface="黑体" pitchFamily="2" charset="-122"/>
              </a:rPr>
              <a:t>M2</a:t>
            </a:r>
            <a:endParaRPr lang="zh-CN" altLang="en-US" sz="2400" dirty="0">
              <a:solidFill>
                <a:srgbClr val="0000FF"/>
              </a:solidFill>
              <a:latin typeface="+mn-lt"/>
              <a:ea typeface="黑体" pitchFamily="2" charset="-122"/>
            </a:endParaRPr>
          </a:p>
        </p:txBody>
      </p:sp>
      <p:grpSp>
        <p:nvGrpSpPr>
          <p:cNvPr id="11" name="组合 9"/>
          <p:cNvGrpSpPr/>
          <p:nvPr/>
        </p:nvGrpSpPr>
        <p:grpSpPr>
          <a:xfrm>
            <a:off x="7587843" y="2680741"/>
            <a:ext cx="2527198" cy="3548063"/>
            <a:chOff x="3714343" y="2912516"/>
            <a:chExt cx="2527198" cy="3548063"/>
          </a:xfrm>
        </p:grpSpPr>
        <p:sp>
          <p:nvSpPr>
            <p:cNvPr id="12" name="Line 4"/>
            <p:cNvSpPr>
              <a:spLocks noChangeShapeType="1"/>
            </p:cNvSpPr>
            <p:nvPr/>
          </p:nvSpPr>
          <p:spPr bwMode="auto">
            <a:xfrm>
              <a:off x="4031159" y="2912516"/>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 name="Line 5"/>
            <p:cNvSpPr>
              <a:spLocks noChangeShapeType="1"/>
            </p:cNvSpPr>
            <p:nvPr/>
          </p:nvSpPr>
          <p:spPr bwMode="auto">
            <a:xfrm>
              <a:off x="5909172" y="2912516"/>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 name="TextBox 2"/>
            <p:cNvSpPr txBox="1"/>
            <p:nvPr/>
          </p:nvSpPr>
          <p:spPr>
            <a:xfrm>
              <a:off x="5601461" y="6092279"/>
              <a:ext cx="640080" cy="368300"/>
            </a:xfrm>
            <a:prstGeom prst="rect">
              <a:avLst/>
            </a:prstGeom>
            <a:noFill/>
          </p:spPr>
          <p:txBody>
            <a:bodyPr wrap="none" rtlCol="0">
              <a:spAutoFit/>
            </a:bodyPr>
            <a:lstStyle/>
            <a:p>
              <a:r>
                <a:rPr lang="zh-CN" altLang="en-US" dirty="0">
                  <a:latin typeface="+mn-lt"/>
                  <a:ea typeface="黑体" pitchFamily="2" charset="-122"/>
                </a:rPr>
                <a:t>时间</a:t>
              </a:r>
            </a:p>
          </p:txBody>
        </p:sp>
        <p:sp>
          <p:nvSpPr>
            <p:cNvPr id="38" name="TextBox 37"/>
            <p:cNvSpPr txBox="1"/>
            <p:nvPr/>
          </p:nvSpPr>
          <p:spPr>
            <a:xfrm>
              <a:off x="3714343" y="6092279"/>
              <a:ext cx="640080" cy="368300"/>
            </a:xfrm>
            <a:prstGeom prst="rect">
              <a:avLst/>
            </a:prstGeom>
            <a:noFill/>
          </p:spPr>
          <p:txBody>
            <a:bodyPr wrap="none" rtlCol="0">
              <a:spAutoFit/>
            </a:bodyPr>
            <a:lstStyle/>
            <a:p>
              <a:r>
                <a:rPr lang="zh-CN" altLang="en-US" dirty="0">
                  <a:latin typeface="+mn-lt"/>
                  <a:ea typeface="黑体" pitchFamily="2" charset="-122"/>
                </a:rPr>
                <a:t>时间</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par>
                          <p:cTn id="15" fill="hold">
                            <p:stCondLst>
                              <p:cond delay="0"/>
                            </p:stCondLst>
                            <p:childTnLst>
                              <p:par>
                                <p:cTn id="16" presetID="35" presetClass="emph" presetSubtype="0" repeatCount="4000" fill="hold" grpId="1" nodeType="afterEffect">
                                  <p:stCondLst>
                                    <p:cond delay="0"/>
                                  </p:stCondLst>
                                  <p:childTnLst>
                                    <p:anim calcmode="discrete" valueType="str">
                                      <p:cBhvr>
                                        <p:cTn id="17" dur="1000" fill="hold"/>
                                        <p:tgtEl>
                                          <p:spTgt spid="10"/>
                                        </p:tgtEl>
                                        <p:attrNameLst>
                                          <p:attrName>style.visibility</p:attrName>
                                        </p:attrNameLst>
                                      </p:cBhvr>
                                      <p:tavLst>
                                        <p:tav tm="0">
                                          <p:val>
                                            <p:strVal val="hidden"/>
                                          </p:val>
                                        </p:tav>
                                        <p:tav tm="50000">
                                          <p:val>
                                            <p:strVal val="visible"/>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right)">
                                      <p:cBhvr>
                                        <p:cTn id="22" dur="500"/>
                                        <p:tgtEl>
                                          <p:spTgt spid="25"/>
                                        </p:tgtEl>
                                      </p:cBhvr>
                                    </p:animEffect>
                                  </p:childTnLst>
                                </p:cTn>
                              </p:par>
                            </p:childTnLst>
                          </p:cTn>
                        </p:par>
                        <p:par>
                          <p:cTn id="23" fill="hold">
                            <p:stCondLst>
                              <p:cond delay="500"/>
                            </p:stCondLst>
                            <p:childTnLst>
                              <p:par>
                                <p:cTn id="24" presetID="1" presetClass="entr" presetSubtype="0"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wipe(left)">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childTnLst>
                          </p:cTn>
                        </p:par>
                        <p:par>
                          <p:cTn id="35" fill="hold">
                            <p:stCondLst>
                              <p:cond delay="0"/>
                            </p:stCondLst>
                            <p:childTnLst>
                              <p:par>
                                <p:cTn id="36" presetID="35" presetClass="emph" presetSubtype="0" repeatCount="4000" fill="hold" grpId="1" nodeType="afterEffect">
                                  <p:stCondLst>
                                    <p:cond delay="0"/>
                                  </p:stCondLst>
                                  <p:childTnLst>
                                    <p:anim calcmode="discrete" valueType="str">
                                      <p:cBhvr>
                                        <p:cTn id="37" dur="1000" fill="hold"/>
                                        <p:tgtEl>
                                          <p:spTgt spid="37"/>
                                        </p:tgtEl>
                                        <p:attrNameLst>
                                          <p:attrName>style.visibility</p:attrName>
                                        </p:attrNameLst>
                                      </p:cBhvr>
                                      <p:tavLst>
                                        <p:tav tm="0">
                                          <p:val>
                                            <p:strVal val="hidden"/>
                                          </p:val>
                                        </p:tav>
                                        <p:tav tm="50000">
                                          <p:val>
                                            <p:strVal val="visible"/>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wipe(right)">
                                      <p:cBhvr>
                                        <p:cTn id="4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37" grpId="0"/>
      <p:bldP spid="37"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信道利用率</a:t>
            </a:r>
            <a:r>
              <a:rPr lang="zh-CN" altLang="en-US"/>
              <a:t>低</a:t>
            </a:r>
          </a:p>
        </p:txBody>
      </p:sp>
      <p:sp>
        <p:nvSpPr>
          <p:cNvPr id="3" name="Content Placeholder 2"/>
          <p:cNvSpPr>
            <a:spLocks noGrp="1"/>
          </p:cNvSpPr>
          <p:nvPr>
            <p:ph idx="1"/>
          </p:nvPr>
        </p:nvSpPr>
        <p:spPr/>
        <p:txBody>
          <a:bodyPr/>
          <a:lstStyle/>
          <a:p>
            <a:r>
              <a:rPr lang="en-US"/>
              <a:t>停止等待协议的优点是简单，缺点是信道利用率太低</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24</a:t>
            </a:fld>
            <a:endParaRPr lang="zh-CN" altLang="en-US"/>
          </a:p>
        </p:txBody>
      </p:sp>
      <p:sp>
        <p:nvSpPr>
          <p:cNvPr id="8" name="Text Box 4"/>
          <p:cNvSpPr txBox="1">
            <a:spLocks noChangeArrowheads="1"/>
          </p:cNvSpPr>
          <p:nvPr/>
        </p:nvSpPr>
        <p:spPr bwMode="auto">
          <a:xfrm>
            <a:off x="2116901" y="3520425"/>
            <a:ext cx="51969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a:solidFill>
                  <a:srgbClr val="000099"/>
                </a:solidFill>
                <a:latin typeface="+mn-lt"/>
                <a:ea typeface="黑体" pitchFamily="2" charset="-122"/>
              </a:rPr>
              <a:t>T</a:t>
            </a:r>
            <a:r>
              <a:rPr lang="en-US" altLang="zh-CN" sz="2400" b="1" i="1" baseline="-25000">
                <a:solidFill>
                  <a:srgbClr val="000099"/>
                </a:solidFill>
                <a:latin typeface="+mn-lt"/>
                <a:ea typeface="黑体" pitchFamily="2" charset="-122"/>
              </a:rPr>
              <a:t>D</a:t>
            </a:r>
          </a:p>
        </p:txBody>
      </p:sp>
      <p:sp>
        <p:nvSpPr>
          <p:cNvPr id="9" name="Line 5"/>
          <p:cNvSpPr>
            <a:spLocks noChangeShapeType="1"/>
          </p:cNvSpPr>
          <p:nvPr/>
        </p:nvSpPr>
        <p:spPr bwMode="auto">
          <a:xfrm flipV="1">
            <a:off x="2205801" y="3542650"/>
            <a:ext cx="0" cy="793750"/>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0" name="Line 6"/>
          <p:cNvSpPr>
            <a:spLocks noChangeShapeType="1"/>
          </p:cNvSpPr>
          <p:nvPr/>
        </p:nvSpPr>
        <p:spPr bwMode="auto">
          <a:xfrm>
            <a:off x="2578864" y="3604562"/>
            <a:ext cx="0" cy="3952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1" name="Line 7"/>
          <p:cNvSpPr>
            <a:spLocks noChangeShapeType="1"/>
          </p:cNvSpPr>
          <p:nvPr/>
        </p:nvSpPr>
        <p:spPr bwMode="auto">
          <a:xfrm>
            <a:off x="5849114" y="3604562"/>
            <a:ext cx="0" cy="3952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2" name="Line 8"/>
          <p:cNvSpPr>
            <a:spLocks noChangeShapeType="1"/>
          </p:cNvSpPr>
          <p:nvPr/>
        </p:nvSpPr>
        <p:spPr bwMode="auto">
          <a:xfrm>
            <a:off x="2577276" y="3799825"/>
            <a:ext cx="3270250"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3" name="Text Box 9"/>
          <p:cNvSpPr txBox="1">
            <a:spLocks noChangeArrowheads="1"/>
          </p:cNvSpPr>
          <p:nvPr/>
        </p:nvSpPr>
        <p:spPr bwMode="auto">
          <a:xfrm>
            <a:off x="3767901" y="3544237"/>
            <a:ext cx="782587"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itchFamily="2" charset="-122"/>
              </a:rPr>
              <a:t>RTT</a:t>
            </a:r>
          </a:p>
        </p:txBody>
      </p:sp>
      <p:sp>
        <p:nvSpPr>
          <p:cNvPr id="14" name="Line 10"/>
          <p:cNvSpPr>
            <a:spLocks noChangeShapeType="1"/>
          </p:cNvSpPr>
          <p:nvPr/>
        </p:nvSpPr>
        <p:spPr bwMode="auto">
          <a:xfrm rot="5400000" flipH="1" flipV="1">
            <a:off x="1981964" y="3577575"/>
            <a:ext cx="0" cy="44450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5" name="Text Box 11"/>
          <p:cNvSpPr txBox="1">
            <a:spLocks noChangeArrowheads="1"/>
          </p:cNvSpPr>
          <p:nvPr/>
        </p:nvSpPr>
        <p:spPr bwMode="auto">
          <a:xfrm>
            <a:off x="1492816" y="3263350"/>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itchFamily="2" charset="-122"/>
              </a:rPr>
              <a:t>A</a:t>
            </a:r>
          </a:p>
        </p:txBody>
      </p:sp>
      <p:sp>
        <p:nvSpPr>
          <p:cNvPr id="16" name="Line 12"/>
          <p:cNvSpPr>
            <a:spLocks noChangeShapeType="1"/>
          </p:cNvSpPr>
          <p:nvPr/>
        </p:nvSpPr>
        <p:spPr bwMode="auto">
          <a:xfrm flipV="1">
            <a:off x="5923726" y="3542650"/>
            <a:ext cx="0" cy="793750"/>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7" name="Line 13"/>
          <p:cNvSpPr>
            <a:spLocks noChangeShapeType="1"/>
          </p:cNvSpPr>
          <p:nvPr/>
        </p:nvSpPr>
        <p:spPr bwMode="auto">
          <a:xfrm>
            <a:off x="2205801" y="4198287"/>
            <a:ext cx="3717925"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8" name="Text Box 14"/>
          <p:cNvSpPr txBox="1">
            <a:spLocks noChangeArrowheads="1"/>
          </p:cNvSpPr>
          <p:nvPr/>
        </p:nvSpPr>
        <p:spPr bwMode="auto">
          <a:xfrm>
            <a:off x="2980501" y="3977625"/>
            <a:ext cx="21209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a:solidFill>
                  <a:srgbClr val="000099"/>
                </a:solidFill>
                <a:latin typeface="+mn-lt"/>
                <a:ea typeface="黑体" pitchFamily="2" charset="-122"/>
              </a:rPr>
              <a:t>T</a:t>
            </a:r>
            <a:r>
              <a:rPr lang="en-US" altLang="zh-CN" sz="2400" b="1" i="1" baseline="-25000">
                <a:solidFill>
                  <a:srgbClr val="000099"/>
                </a:solidFill>
                <a:latin typeface="+mn-lt"/>
                <a:ea typeface="黑体" pitchFamily="2" charset="-122"/>
              </a:rPr>
              <a:t>D</a:t>
            </a:r>
            <a:r>
              <a:rPr lang="en-US" altLang="zh-CN" sz="2400" b="1">
                <a:solidFill>
                  <a:srgbClr val="000099"/>
                </a:solidFill>
                <a:latin typeface="+mn-lt"/>
                <a:ea typeface="黑体" pitchFamily="2" charset="-122"/>
              </a:rPr>
              <a:t> + RTT + </a:t>
            </a:r>
            <a:r>
              <a:rPr lang="en-US" altLang="zh-CN" sz="2400" b="1" i="1">
                <a:solidFill>
                  <a:srgbClr val="000099"/>
                </a:solidFill>
                <a:latin typeface="+mn-lt"/>
                <a:ea typeface="黑体" pitchFamily="2" charset="-122"/>
              </a:rPr>
              <a:t>T</a:t>
            </a:r>
            <a:r>
              <a:rPr lang="en-US" altLang="zh-CN" sz="2400" b="1" i="1" baseline="-25000">
                <a:solidFill>
                  <a:srgbClr val="000099"/>
                </a:solidFill>
                <a:latin typeface="+mn-lt"/>
                <a:ea typeface="黑体" pitchFamily="2" charset="-122"/>
              </a:rPr>
              <a:t>A</a:t>
            </a:r>
          </a:p>
        </p:txBody>
      </p:sp>
      <p:sp>
        <p:nvSpPr>
          <p:cNvPr id="19" name="Freeform 16"/>
          <p:cNvSpPr/>
          <p:nvPr/>
        </p:nvSpPr>
        <p:spPr bwMode="auto">
          <a:xfrm>
            <a:off x="2205801" y="2093262"/>
            <a:ext cx="1998663" cy="1449388"/>
          </a:xfrm>
          <a:custGeom>
            <a:avLst/>
            <a:gdLst>
              <a:gd name="T0" fmla="*/ 0 w 1218"/>
              <a:gd name="T1" fmla="*/ 1091 h 1091"/>
              <a:gd name="T2" fmla="*/ 997 w 1218"/>
              <a:gd name="T3" fmla="*/ 3 h 1091"/>
              <a:gd name="T4" fmla="*/ 1218 w 1218"/>
              <a:gd name="T5" fmla="*/ 0 h 1091"/>
              <a:gd name="T6" fmla="*/ 225 w 1218"/>
              <a:gd name="T7" fmla="*/ 1086 h 1091"/>
              <a:gd name="T8" fmla="*/ 0 w 1218"/>
              <a:gd name="T9" fmla="*/ 1091 h 1091"/>
            </a:gdLst>
            <a:ahLst/>
            <a:cxnLst>
              <a:cxn ang="0">
                <a:pos x="T0" y="T1"/>
              </a:cxn>
              <a:cxn ang="0">
                <a:pos x="T2" y="T3"/>
              </a:cxn>
              <a:cxn ang="0">
                <a:pos x="T4" y="T5"/>
              </a:cxn>
              <a:cxn ang="0">
                <a:pos x="T6" y="T7"/>
              </a:cxn>
              <a:cxn ang="0">
                <a:pos x="T8" y="T9"/>
              </a:cxn>
            </a:cxnLst>
            <a:rect l="0" t="0" r="r" b="b"/>
            <a:pathLst>
              <a:path w="1218" h="1091">
                <a:moveTo>
                  <a:pt x="0" y="1091"/>
                </a:moveTo>
                <a:lnTo>
                  <a:pt x="997" y="3"/>
                </a:lnTo>
                <a:lnTo>
                  <a:pt x="1218" y="0"/>
                </a:lnTo>
                <a:lnTo>
                  <a:pt x="225" y="1086"/>
                </a:lnTo>
                <a:lnTo>
                  <a:pt x="0" y="1091"/>
                </a:lnTo>
                <a:close/>
              </a:path>
            </a:pathLst>
          </a:custGeom>
          <a:solidFill>
            <a:srgbClr val="FF00FF"/>
          </a:solidFill>
          <a:ln>
            <a:noFill/>
          </a:ln>
          <a:effectLst/>
        </p:spPr>
        <p:txBody>
          <a:bodyPr/>
          <a:lstStyle/>
          <a:p>
            <a:endParaRPr lang="zh-CN" altLang="en-US" b="1">
              <a:solidFill>
                <a:srgbClr val="000099"/>
              </a:solidFill>
              <a:latin typeface="+mn-lt"/>
              <a:ea typeface="黑体" pitchFamily="2" charset="-122"/>
            </a:endParaRPr>
          </a:p>
        </p:txBody>
      </p:sp>
      <p:sp>
        <p:nvSpPr>
          <p:cNvPr id="20" name="Text Box 17"/>
          <p:cNvSpPr txBox="1">
            <a:spLocks noChangeArrowheads="1"/>
          </p:cNvSpPr>
          <p:nvPr/>
        </p:nvSpPr>
        <p:spPr bwMode="auto">
          <a:xfrm>
            <a:off x="1507103" y="1842537"/>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itchFamily="2" charset="-122"/>
              </a:rPr>
              <a:t>B</a:t>
            </a:r>
          </a:p>
        </p:txBody>
      </p:sp>
      <p:sp>
        <p:nvSpPr>
          <p:cNvPr id="21" name="Line 18"/>
          <p:cNvSpPr>
            <a:spLocks noChangeShapeType="1"/>
          </p:cNvSpPr>
          <p:nvPr/>
        </p:nvSpPr>
        <p:spPr bwMode="auto">
          <a:xfrm flipV="1">
            <a:off x="2205801" y="2096437"/>
            <a:ext cx="1635125" cy="14462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2" name="Line 19"/>
          <p:cNvSpPr>
            <a:spLocks noChangeShapeType="1"/>
          </p:cNvSpPr>
          <p:nvPr/>
        </p:nvSpPr>
        <p:spPr bwMode="auto">
          <a:xfrm flipV="1">
            <a:off x="2577276" y="2096437"/>
            <a:ext cx="1633538" cy="14462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3" name="Text Box 22"/>
          <p:cNvSpPr txBox="1">
            <a:spLocks noChangeArrowheads="1"/>
          </p:cNvSpPr>
          <p:nvPr/>
        </p:nvSpPr>
        <p:spPr bwMode="auto">
          <a:xfrm rot="19131970">
            <a:off x="2183502" y="2653005"/>
            <a:ext cx="803425"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itchFamily="2" charset="-122"/>
              </a:rPr>
              <a:t>分组</a:t>
            </a:r>
          </a:p>
        </p:txBody>
      </p:sp>
      <p:sp>
        <p:nvSpPr>
          <p:cNvPr id="24" name="Text Box 23"/>
          <p:cNvSpPr txBox="1">
            <a:spLocks noChangeArrowheads="1"/>
          </p:cNvSpPr>
          <p:nvPr/>
        </p:nvSpPr>
        <p:spPr bwMode="auto">
          <a:xfrm rot="2307784">
            <a:off x="4667939" y="2267243"/>
            <a:ext cx="803425"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itchFamily="2" charset="-122"/>
              </a:rPr>
              <a:t>确认</a:t>
            </a:r>
          </a:p>
        </p:txBody>
      </p:sp>
      <p:sp>
        <p:nvSpPr>
          <p:cNvPr id="25" name="Text Box 24"/>
          <p:cNvSpPr txBox="1">
            <a:spLocks noChangeArrowheads="1"/>
          </p:cNvSpPr>
          <p:nvPr/>
        </p:nvSpPr>
        <p:spPr bwMode="auto">
          <a:xfrm>
            <a:off x="9865489" y="1842537"/>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a:solidFill>
                  <a:srgbClr val="000099"/>
                </a:solidFill>
                <a:latin typeface="+mn-lt"/>
                <a:ea typeface="黑体" pitchFamily="2" charset="-122"/>
              </a:rPr>
              <a:t>t</a:t>
            </a:r>
          </a:p>
        </p:txBody>
      </p:sp>
      <p:sp>
        <p:nvSpPr>
          <p:cNvPr id="26" name="Text Box 25"/>
          <p:cNvSpPr txBox="1">
            <a:spLocks noChangeArrowheads="1"/>
          </p:cNvSpPr>
          <p:nvPr/>
        </p:nvSpPr>
        <p:spPr bwMode="auto">
          <a:xfrm>
            <a:off x="9865489" y="3225150"/>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a:solidFill>
                  <a:srgbClr val="000099"/>
                </a:solidFill>
                <a:latin typeface="+mn-lt"/>
                <a:ea typeface="黑体" pitchFamily="2" charset="-122"/>
              </a:rPr>
              <a:t>t</a:t>
            </a:r>
          </a:p>
        </p:txBody>
      </p:sp>
      <p:sp>
        <p:nvSpPr>
          <p:cNvPr id="27" name="Line 26"/>
          <p:cNvSpPr>
            <a:spLocks noChangeShapeType="1"/>
          </p:cNvSpPr>
          <p:nvPr/>
        </p:nvSpPr>
        <p:spPr bwMode="auto">
          <a:xfrm>
            <a:off x="5328414" y="2820337"/>
            <a:ext cx="284162" cy="247650"/>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 name="Line 27"/>
          <p:cNvSpPr>
            <a:spLocks noChangeShapeType="1"/>
          </p:cNvSpPr>
          <p:nvPr/>
        </p:nvSpPr>
        <p:spPr bwMode="auto">
          <a:xfrm rot="15894661">
            <a:off x="2973358" y="2440131"/>
            <a:ext cx="230187" cy="307975"/>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9" name="Freeform 28"/>
          <p:cNvSpPr/>
          <p:nvPr/>
        </p:nvSpPr>
        <p:spPr bwMode="auto">
          <a:xfrm>
            <a:off x="7973536" y="2096437"/>
            <a:ext cx="1695450" cy="1450975"/>
          </a:xfrm>
          <a:custGeom>
            <a:avLst/>
            <a:gdLst>
              <a:gd name="T0" fmla="*/ 0 w 1035"/>
              <a:gd name="T1" fmla="*/ 3 h 1091"/>
              <a:gd name="T2" fmla="*/ 998 w 1035"/>
              <a:gd name="T3" fmla="*/ 1091 h 1091"/>
              <a:gd name="T4" fmla="*/ 1035 w 1035"/>
              <a:gd name="T5" fmla="*/ 1083 h 1091"/>
              <a:gd name="T6" fmla="*/ 45 w 1035"/>
              <a:gd name="T7" fmla="*/ 0 h 1091"/>
              <a:gd name="T8" fmla="*/ 0 w 1035"/>
              <a:gd name="T9" fmla="*/ 3 h 1091"/>
            </a:gdLst>
            <a:ahLst/>
            <a:cxnLst>
              <a:cxn ang="0">
                <a:pos x="T0" y="T1"/>
              </a:cxn>
              <a:cxn ang="0">
                <a:pos x="T2" y="T3"/>
              </a:cxn>
              <a:cxn ang="0">
                <a:pos x="T4" y="T5"/>
              </a:cxn>
              <a:cxn ang="0">
                <a:pos x="T6" y="T7"/>
              </a:cxn>
              <a:cxn ang="0">
                <a:pos x="T8" y="T9"/>
              </a:cxn>
            </a:cxnLst>
            <a:rect l="0" t="0" r="r" b="b"/>
            <a:pathLst>
              <a:path w="1035" h="1091">
                <a:moveTo>
                  <a:pt x="0" y="3"/>
                </a:moveTo>
                <a:lnTo>
                  <a:pt x="998" y="1091"/>
                </a:lnTo>
                <a:lnTo>
                  <a:pt x="1035" y="1083"/>
                </a:lnTo>
                <a:lnTo>
                  <a:pt x="45" y="0"/>
                </a:lnTo>
                <a:lnTo>
                  <a:pt x="0" y="3"/>
                </a:lnTo>
                <a:close/>
              </a:path>
            </a:pathLst>
          </a:custGeom>
          <a:solidFill>
            <a:srgbClr val="0000FF"/>
          </a:solidFill>
          <a:ln>
            <a:noFill/>
          </a:ln>
          <a:effectLst/>
        </p:spPr>
        <p:txBody>
          <a:bodyPr/>
          <a:lstStyle/>
          <a:p>
            <a:endParaRPr lang="zh-CN" altLang="en-US" b="1">
              <a:solidFill>
                <a:srgbClr val="000099"/>
              </a:solidFill>
              <a:latin typeface="+mn-lt"/>
              <a:ea typeface="黑体" pitchFamily="2" charset="-122"/>
            </a:endParaRPr>
          </a:p>
        </p:txBody>
      </p:sp>
      <p:sp>
        <p:nvSpPr>
          <p:cNvPr id="30" name="Freeform 29"/>
          <p:cNvSpPr/>
          <p:nvPr/>
        </p:nvSpPr>
        <p:spPr bwMode="auto">
          <a:xfrm>
            <a:off x="5953889" y="2096437"/>
            <a:ext cx="1998662" cy="1450975"/>
          </a:xfrm>
          <a:custGeom>
            <a:avLst/>
            <a:gdLst>
              <a:gd name="T0" fmla="*/ 0 w 1218"/>
              <a:gd name="T1" fmla="*/ 1091 h 1091"/>
              <a:gd name="T2" fmla="*/ 997 w 1218"/>
              <a:gd name="T3" fmla="*/ 3 h 1091"/>
              <a:gd name="T4" fmla="*/ 1218 w 1218"/>
              <a:gd name="T5" fmla="*/ 0 h 1091"/>
              <a:gd name="T6" fmla="*/ 225 w 1218"/>
              <a:gd name="T7" fmla="*/ 1086 h 1091"/>
              <a:gd name="T8" fmla="*/ 0 w 1218"/>
              <a:gd name="T9" fmla="*/ 1091 h 1091"/>
            </a:gdLst>
            <a:ahLst/>
            <a:cxnLst>
              <a:cxn ang="0">
                <a:pos x="T0" y="T1"/>
              </a:cxn>
              <a:cxn ang="0">
                <a:pos x="T2" y="T3"/>
              </a:cxn>
              <a:cxn ang="0">
                <a:pos x="T4" y="T5"/>
              </a:cxn>
              <a:cxn ang="0">
                <a:pos x="T6" y="T7"/>
              </a:cxn>
              <a:cxn ang="0">
                <a:pos x="T8" y="T9"/>
              </a:cxn>
            </a:cxnLst>
            <a:rect l="0" t="0" r="r" b="b"/>
            <a:pathLst>
              <a:path w="1218" h="1091">
                <a:moveTo>
                  <a:pt x="0" y="1091"/>
                </a:moveTo>
                <a:lnTo>
                  <a:pt x="997" y="3"/>
                </a:lnTo>
                <a:lnTo>
                  <a:pt x="1218" y="0"/>
                </a:lnTo>
                <a:lnTo>
                  <a:pt x="225" y="1086"/>
                </a:lnTo>
                <a:lnTo>
                  <a:pt x="0" y="1091"/>
                </a:lnTo>
                <a:close/>
              </a:path>
            </a:pathLst>
          </a:custGeom>
          <a:solidFill>
            <a:srgbClr val="FF00FF"/>
          </a:solidFill>
          <a:ln>
            <a:noFill/>
          </a:ln>
          <a:effectLst/>
        </p:spPr>
        <p:txBody>
          <a:bodyPr/>
          <a:lstStyle/>
          <a:p>
            <a:endParaRPr lang="zh-CN" altLang="en-US" b="1">
              <a:solidFill>
                <a:srgbClr val="000099"/>
              </a:solidFill>
              <a:latin typeface="+mn-lt"/>
              <a:ea typeface="黑体" pitchFamily="2" charset="-122"/>
            </a:endParaRPr>
          </a:p>
        </p:txBody>
      </p:sp>
      <p:sp>
        <p:nvSpPr>
          <p:cNvPr id="31" name="Line 30"/>
          <p:cNvSpPr>
            <a:spLocks noChangeShapeType="1"/>
          </p:cNvSpPr>
          <p:nvPr/>
        </p:nvSpPr>
        <p:spPr bwMode="auto">
          <a:xfrm flipV="1">
            <a:off x="5953889" y="2101200"/>
            <a:ext cx="1635125" cy="144621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2" name="Line 31"/>
          <p:cNvSpPr>
            <a:spLocks noChangeShapeType="1"/>
          </p:cNvSpPr>
          <p:nvPr/>
        </p:nvSpPr>
        <p:spPr bwMode="auto">
          <a:xfrm flipV="1">
            <a:off x="6325364" y="2101200"/>
            <a:ext cx="1633537" cy="144621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3" name="Line 32"/>
          <p:cNvSpPr>
            <a:spLocks noChangeShapeType="1"/>
          </p:cNvSpPr>
          <p:nvPr/>
        </p:nvSpPr>
        <p:spPr bwMode="auto">
          <a:xfrm flipH="1" flipV="1">
            <a:off x="8068190" y="2101200"/>
            <a:ext cx="1633538" cy="1446212"/>
          </a:xfrm>
          <a:prstGeom prst="line">
            <a:avLst/>
          </a:prstGeom>
          <a:noFill/>
          <a:ln w="9525">
            <a:solidFill>
              <a:srgbClr val="FF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4" name="Line 33"/>
          <p:cNvSpPr>
            <a:spLocks noChangeShapeType="1"/>
          </p:cNvSpPr>
          <p:nvPr/>
        </p:nvSpPr>
        <p:spPr bwMode="auto">
          <a:xfrm flipH="1" flipV="1">
            <a:off x="7994595" y="2101200"/>
            <a:ext cx="1635125" cy="1446212"/>
          </a:xfrm>
          <a:prstGeom prst="line">
            <a:avLst/>
          </a:prstGeom>
          <a:noFill/>
          <a:ln w="15875" cmpd="sng">
            <a:solidFill>
              <a:srgbClr val="FF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5" name="Text Box 34"/>
          <p:cNvSpPr txBox="1">
            <a:spLocks noChangeArrowheads="1"/>
          </p:cNvSpPr>
          <p:nvPr/>
        </p:nvSpPr>
        <p:spPr bwMode="auto">
          <a:xfrm rot="19044759">
            <a:off x="5857786" y="2726824"/>
            <a:ext cx="800219"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itchFamily="2" charset="-122"/>
              </a:rPr>
              <a:t>分组</a:t>
            </a:r>
          </a:p>
        </p:txBody>
      </p:sp>
      <p:sp>
        <p:nvSpPr>
          <p:cNvPr id="36" name="Line 35"/>
          <p:cNvSpPr>
            <a:spLocks noChangeShapeType="1"/>
          </p:cNvSpPr>
          <p:nvPr/>
        </p:nvSpPr>
        <p:spPr bwMode="auto">
          <a:xfrm rot="15894661">
            <a:off x="6674614" y="2474262"/>
            <a:ext cx="230188" cy="306387"/>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7" name="Text Box 36"/>
          <p:cNvSpPr txBox="1">
            <a:spLocks noChangeArrowheads="1"/>
          </p:cNvSpPr>
          <p:nvPr/>
        </p:nvSpPr>
        <p:spPr bwMode="auto">
          <a:xfrm rot="2510398">
            <a:off x="8501752" y="2341855"/>
            <a:ext cx="803425"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itchFamily="2" charset="-122"/>
              </a:rPr>
              <a:t>确认</a:t>
            </a:r>
          </a:p>
        </p:txBody>
      </p:sp>
      <p:sp>
        <p:nvSpPr>
          <p:cNvPr id="38" name="Line 37"/>
          <p:cNvSpPr>
            <a:spLocks noChangeShapeType="1"/>
          </p:cNvSpPr>
          <p:nvPr/>
        </p:nvSpPr>
        <p:spPr bwMode="auto">
          <a:xfrm>
            <a:off x="9127301" y="2860025"/>
            <a:ext cx="284163" cy="247650"/>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9" name="Line 38"/>
          <p:cNvSpPr>
            <a:spLocks noChangeShapeType="1"/>
          </p:cNvSpPr>
          <p:nvPr/>
        </p:nvSpPr>
        <p:spPr bwMode="auto">
          <a:xfrm>
            <a:off x="1980376" y="2096437"/>
            <a:ext cx="7913688"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0" name="Line 39"/>
          <p:cNvSpPr>
            <a:spLocks noChangeShapeType="1"/>
          </p:cNvSpPr>
          <p:nvPr/>
        </p:nvSpPr>
        <p:spPr bwMode="auto">
          <a:xfrm>
            <a:off x="1980376" y="3542650"/>
            <a:ext cx="7913688"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1" name="Freeform 28"/>
          <p:cNvSpPr/>
          <p:nvPr/>
        </p:nvSpPr>
        <p:spPr bwMode="auto">
          <a:xfrm>
            <a:off x="4199140" y="2096437"/>
            <a:ext cx="1695450" cy="1450975"/>
          </a:xfrm>
          <a:custGeom>
            <a:avLst/>
            <a:gdLst>
              <a:gd name="T0" fmla="*/ 0 w 1035"/>
              <a:gd name="T1" fmla="*/ 3 h 1091"/>
              <a:gd name="T2" fmla="*/ 998 w 1035"/>
              <a:gd name="T3" fmla="*/ 1091 h 1091"/>
              <a:gd name="T4" fmla="*/ 1035 w 1035"/>
              <a:gd name="T5" fmla="*/ 1083 h 1091"/>
              <a:gd name="T6" fmla="*/ 45 w 1035"/>
              <a:gd name="T7" fmla="*/ 0 h 1091"/>
              <a:gd name="T8" fmla="*/ 0 w 1035"/>
              <a:gd name="T9" fmla="*/ 3 h 1091"/>
            </a:gdLst>
            <a:ahLst/>
            <a:cxnLst>
              <a:cxn ang="0">
                <a:pos x="T0" y="T1"/>
              </a:cxn>
              <a:cxn ang="0">
                <a:pos x="T2" y="T3"/>
              </a:cxn>
              <a:cxn ang="0">
                <a:pos x="T4" y="T5"/>
              </a:cxn>
              <a:cxn ang="0">
                <a:pos x="T6" y="T7"/>
              </a:cxn>
              <a:cxn ang="0">
                <a:pos x="T8" y="T9"/>
              </a:cxn>
            </a:cxnLst>
            <a:rect l="0" t="0" r="r" b="b"/>
            <a:pathLst>
              <a:path w="1035" h="1091">
                <a:moveTo>
                  <a:pt x="0" y="3"/>
                </a:moveTo>
                <a:lnTo>
                  <a:pt x="998" y="1091"/>
                </a:lnTo>
                <a:lnTo>
                  <a:pt x="1035" y="1083"/>
                </a:lnTo>
                <a:lnTo>
                  <a:pt x="45" y="0"/>
                </a:lnTo>
                <a:lnTo>
                  <a:pt x="0" y="3"/>
                </a:lnTo>
                <a:close/>
              </a:path>
            </a:pathLst>
          </a:custGeom>
          <a:solidFill>
            <a:srgbClr val="0000FF"/>
          </a:solidFill>
          <a:ln>
            <a:noFill/>
          </a:ln>
          <a:effectLst/>
        </p:spPr>
        <p:txBody>
          <a:bodyPr/>
          <a:lstStyle/>
          <a:p>
            <a:endParaRPr lang="zh-CN" altLang="en-US" b="1">
              <a:solidFill>
                <a:srgbClr val="000099"/>
              </a:solidFill>
              <a:latin typeface="+mn-lt"/>
              <a:ea typeface="黑体" pitchFamily="2" charset="-122"/>
            </a:endParaRPr>
          </a:p>
        </p:txBody>
      </p:sp>
      <p:sp>
        <p:nvSpPr>
          <p:cNvPr id="42" name="Line 32"/>
          <p:cNvSpPr>
            <a:spLocks noChangeShapeType="1"/>
          </p:cNvSpPr>
          <p:nvPr/>
        </p:nvSpPr>
        <p:spPr bwMode="auto">
          <a:xfrm flipH="1" flipV="1">
            <a:off x="4293794" y="2101200"/>
            <a:ext cx="1633538" cy="1446212"/>
          </a:xfrm>
          <a:prstGeom prst="line">
            <a:avLst/>
          </a:prstGeom>
          <a:noFill/>
          <a:ln w="9525">
            <a:solidFill>
              <a:srgbClr val="FF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43" name="Line 33"/>
          <p:cNvSpPr>
            <a:spLocks noChangeShapeType="1"/>
          </p:cNvSpPr>
          <p:nvPr/>
        </p:nvSpPr>
        <p:spPr bwMode="auto">
          <a:xfrm flipH="1" flipV="1">
            <a:off x="4220199" y="2101200"/>
            <a:ext cx="1635125" cy="1446212"/>
          </a:xfrm>
          <a:prstGeom prst="line">
            <a:avLst/>
          </a:prstGeom>
          <a:noFill/>
          <a:ln w="15875" cmpd="sng">
            <a:solidFill>
              <a:srgbClr val="FF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47" name="组合 46"/>
          <p:cNvGrpSpPr/>
          <p:nvPr/>
        </p:nvGrpSpPr>
        <p:grpSpPr>
          <a:xfrm>
            <a:off x="2939599" y="4949418"/>
            <a:ext cx="6024245" cy="1151890"/>
            <a:chOff x="848544" y="5085184"/>
            <a:chExt cx="6024245" cy="1151890"/>
          </a:xfrm>
        </p:grpSpPr>
        <p:sp>
          <p:nvSpPr>
            <p:cNvPr id="45" name="矩形 44"/>
            <p:cNvSpPr/>
            <p:nvPr/>
          </p:nvSpPr>
          <p:spPr bwMode="auto">
            <a:xfrm>
              <a:off x="848544" y="5085184"/>
              <a:ext cx="6024245" cy="115189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dirty="0">
                <a:ln>
                  <a:noFill/>
                </a:ln>
                <a:solidFill>
                  <a:schemeClr val="tx1"/>
                </a:solidFill>
                <a:effectLst/>
                <a:latin typeface="Arial" panose="020B0604020202090204" pitchFamily="34" charset="0"/>
              </a:endParaRPr>
            </a:p>
          </p:txBody>
        </p:sp>
        <p:graphicFrame>
          <p:nvGraphicFramePr>
            <p:cNvPr id="44" name="Object 4"/>
            <p:cNvGraphicFramePr>
              <a:graphicFrameLocks noChangeAspect="1"/>
            </p:cNvGraphicFramePr>
            <p:nvPr/>
          </p:nvGraphicFramePr>
          <p:xfrm>
            <a:off x="3361843" y="5109096"/>
            <a:ext cx="3175333" cy="1104600"/>
          </p:xfrm>
          <a:graphic>
            <a:graphicData uri="http://schemas.openxmlformats.org/presentationml/2006/ole">
              <mc:AlternateContent xmlns:mc="http://schemas.openxmlformats.org/markup-compatibility/2006">
                <mc:Choice xmlns:v="urn:schemas-microsoft-com:vml" Requires="v">
                  <p:oleObj name="公式" r:id="rId2" imgW="1091565" imgH="381000" progId="Equation.3">
                    <p:embed/>
                  </p:oleObj>
                </mc:Choice>
                <mc:Fallback>
                  <p:oleObj name="公式" r:id="rId2" imgW="1091565" imgH="381000" progId="Equation.3">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843" y="5109096"/>
                          <a:ext cx="3175333" cy="1104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 name="TextBox 45"/>
            <p:cNvSpPr txBox="1"/>
            <p:nvPr/>
          </p:nvSpPr>
          <p:spPr>
            <a:xfrm>
              <a:off x="1050286" y="5301208"/>
              <a:ext cx="2244525" cy="58477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defRPr sz="3200" b="1">
                  <a:solidFill>
                    <a:srgbClr val="003399"/>
                  </a:solidFill>
                  <a:latin typeface="+mn-lt"/>
                  <a:ea typeface="黑体" pitchFamily="2" charset="-122"/>
                </a:defRPr>
              </a:lvl1pPr>
            </a:lstStyle>
            <a:p>
              <a:r>
                <a:rPr lang="zh-CN" altLang="en-US" dirty="0">
                  <a:solidFill>
                    <a:srgbClr val="000099"/>
                  </a:solidFill>
                </a:rPr>
                <a:t>信道利用率</a:t>
              </a: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练习：求信道利用率</a:t>
            </a:r>
          </a:p>
        </p:txBody>
      </p:sp>
      <p:sp>
        <p:nvSpPr>
          <p:cNvPr id="3" name="Content Placeholder 2"/>
          <p:cNvSpPr>
            <a:spLocks noGrp="1"/>
          </p:cNvSpPr>
          <p:nvPr>
            <p:ph idx="1"/>
          </p:nvPr>
        </p:nvSpPr>
        <p:spPr/>
        <p:txBody>
          <a:bodyPr/>
          <a:lstStyle/>
          <a:p>
            <a:r>
              <a:rPr lang="en-US" dirty="0" err="1"/>
              <a:t>假设信道利用率U定义如下（假设A处理确认分组时间忽略不计</a:t>
            </a:r>
            <a:r>
              <a:rPr lang="en-US" dirty="0"/>
              <a:t>）：</a:t>
            </a:r>
          </a:p>
          <a:p>
            <a:endParaRPr lang="en-US" dirty="0"/>
          </a:p>
          <a:p>
            <a:r>
              <a:rPr lang="zh-CN" altLang="en-US" dirty="0"/>
              <a:t>其中：</a:t>
            </a:r>
            <a:endParaRPr lang="en-US" dirty="0"/>
          </a:p>
          <a:p>
            <a:pPr lvl="1"/>
            <a:r>
              <a:rPr lang="en-US" dirty="0" err="1"/>
              <a:t>Td：A发送分组需要的时间</a:t>
            </a:r>
            <a:endParaRPr lang="en-US" dirty="0"/>
          </a:p>
          <a:p>
            <a:pPr lvl="1"/>
            <a:r>
              <a:rPr lang="en-US" dirty="0" err="1"/>
              <a:t>RTT：往返时间</a:t>
            </a:r>
            <a:endParaRPr lang="en-US" dirty="0"/>
          </a:p>
          <a:p>
            <a:pPr lvl="1"/>
            <a:r>
              <a:rPr lang="en-US" dirty="0" err="1"/>
              <a:t>Ta：B发送确认分组的时间</a:t>
            </a:r>
            <a:endParaRPr lang="en-US" dirty="0"/>
          </a:p>
          <a:p>
            <a:r>
              <a:rPr lang="en-US" sz="2200" dirty="0" err="1"/>
              <a:t>若RTT</a:t>
            </a:r>
            <a:r>
              <a:rPr lang="en-US" sz="2200" dirty="0"/>
              <a:t>=19 </a:t>
            </a:r>
            <a:r>
              <a:rPr lang="en-US" sz="2200" dirty="0" err="1"/>
              <a:t>ms</a:t>
            </a:r>
            <a:r>
              <a:rPr lang="en-US" sz="2200" dirty="0"/>
              <a:t>, Ta = 0, 分组长度为1000 bit, 发送速率是1Mbit/</a:t>
            </a:r>
            <a:r>
              <a:rPr lang="en-US" sz="2200" dirty="0" err="1"/>
              <a:t>s，那么信道利用率等于多少</a:t>
            </a:r>
            <a:r>
              <a:rPr lang="en-US" sz="2200" dirty="0"/>
              <a:t>？ </a:t>
            </a:r>
            <a:r>
              <a:rPr lang="zh-CN" altLang="en-US" sz="2200" dirty="0"/>
              <a:t>（</a:t>
            </a:r>
            <a:r>
              <a:rPr lang="en-US" altLang="zh-CN" sz="2200"/>
              <a:t>1M = 1000K, 1K=1000</a:t>
            </a:r>
            <a:r>
              <a:rPr lang="zh-CN" altLang="en-US" sz="2200"/>
              <a:t>）</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25</a:t>
            </a:fld>
            <a:endParaRPr lang="zh-CN" altLang="en-US"/>
          </a:p>
        </p:txBody>
      </p:sp>
      <p:grpSp>
        <p:nvGrpSpPr>
          <p:cNvPr id="47" name="组合 46"/>
          <p:cNvGrpSpPr/>
          <p:nvPr/>
        </p:nvGrpSpPr>
        <p:grpSpPr>
          <a:xfrm>
            <a:off x="3083744" y="1988413"/>
            <a:ext cx="6024245" cy="1151890"/>
            <a:chOff x="848544" y="5085184"/>
            <a:chExt cx="6024245" cy="1151890"/>
          </a:xfrm>
        </p:grpSpPr>
        <p:sp>
          <p:nvSpPr>
            <p:cNvPr id="45" name="矩形 44"/>
            <p:cNvSpPr/>
            <p:nvPr/>
          </p:nvSpPr>
          <p:spPr bwMode="auto">
            <a:xfrm>
              <a:off x="848544" y="5085184"/>
              <a:ext cx="6024245" cy="115189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dirty="0">
                <a:ln>
                  <a:noFill/>
                </a:ln>
                <a:solidFill>
                  <a:schemeClr val="tx1"/>
                </a:solidFill>
                <a:effectLst/>
                <a:latin typeface="Arial" panose="020B0604020202090204" pitchFamily="34" charset="0"/>
              </a:endParaRPr>
            </a:p>
          </p:txBody>
        </p:sp>
        <p:graphicFrame>
          <p:nvGraphicFramePr>
            <p:cNvPr id="44" name="Object 4"/>
            <p:cNvGraphicFramePr>
              <a:graphicFrameLocks noChangeAspect="1"/>
            </p:cNvGraphicFramePr>
            <p:nvPr/>
          </p:nvGraphicFramePr>
          <p:xfrm>
            <a:off x="3361843" y="5109096"/>
            <a:ext cx="3175333" cy="1104600"/>
          </p:xfrm>
          <a:graphic>
            <a:graphicData uri="http://schemas.openxmlformats.org/presentationml/2006/ole">
              <mc:AlternateContent xmlns:mc="http://schemas.openxmlformats.org/markup-compatibility/2006">
                <mc:Choice xmlns:v="urn:schemas-microsoft-com:vml" Requires="v">
                  <p:oleObj name="公式" r:id="rId2" imgW="1091565" imgH="381000" progId="Equation.3">
                    <p:embed/>
                  </p:oleObj>
                </mc:Choice>
                <mc:Fallback>
                  <p:oleObj name="公式" r:id="rId2" imgW="1091565" imgH="381000" progId="Equation.3">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843" y="5109096"/>
                          <a:ext cx="3175333" cy="1104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 name="TextBox 45"/>
            <p:cNvSpPr txBox="1"/>
            <p:nvPr/>
          </p:nvSpPr>
          <p:spPr>
            <a:xfrm>
              <a:off x="1050286" y="5301208"/>
              <a:ext cx="2244525" cy="58477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defRPr sz="3200" b="1">
                  <a:solidFill>
                    <a:srgbClr val="003399"/>
                  </a:solidFill>
                  <a:latin typeface="+mn-lt"/>
                  <a:ea typeface="黑体" pitchFamily="2" charset="-122"/>
                </a:defRPr>
              </a:lvl1pPr>
            </a:lstStyle>
            <a:p>
              <a:r>
                <a:rPr lang="zh-CN" altLang="en-US" dirty="0">
                  <a:solidFill>
                    <a:srgbClr val="000099"/>
                  </a:solidFill>
                </a:rPr>
                <a:t>信道利用率</a:t>
              </a: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重传，信道利用率会更低</a:t>
            </a:r>
            <a:br>
              <a:rPr lang="zh-CN" altLang="en-US"/>
            </a:br>
            <a:endParaRPr lang="zh-CN" altLang="en-US"/>
          </a:p>
        </p:txBody>
      </p:sp>
      <p:sp>
        <p:nvSpPr>
          <p:cNvPr id="3" name="Content Placeholder 2"/>
          <p:cNvSpPr>
            <a:spLocks noGrp="1"/>
          </p:cNvSpPr>
          <p:nvPr>
            <p:ph idx="1"/>
          </p:nvPr>
        </p:nvSpPr>
        <p:spPr/>
        <p:txBody>
          <a:bodyPr/>
          <a:lstStyle/>
          <a:p>
            <a:endParaRPr lang="en-US"/>
          </a:p>
          <a:p>
            <a:endParaRPr lang="en-US"/>
          </a:p>
          <a:p>
            <a:endParaRPr lang="en-US"/>
          </a:p>
          <a:p>
            <a:r>
              <a:rPr lang="en-US"/>
              <a:t>当往返时间RTT远大于分组发送时间T</a:t>
            </a:r>
            <a:r>
              <a:rPr lang="en-US" baseline="-25000"/>
              <a:t>D</a:t>
            </a:r>
            <a:r>
              <a:rPr lang="en-US"/>
              <a:t>时，信道的利用率就会非常低</a:t>
            </a:r>
          </a:p>
          <a:p>
            <a:r>
              <a:rPr lang="en-US"/>
              <a:t>若出现重传，则对传送有用的数据信息来说，信道的利用率就还要降低</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26</a:t>
            </a:fld>
            <a:endParaRPr lang="zh-CN" altLang="en-US"/>
          </a:p>
        </p:txBody>
      </p:sp>
      <p:grpSp>
        <p:nvGrpSpPr>
          <p:cNvPr id="47" name="组合 46"/>
          <p:cNvGrpSpPr/>
          <p:nvPr/>
        </p:nvGrpSpPr>
        <p:grpSpPr>
          <a:xfrm>
            <a:off x="3083744" y="1673453"/>
            <a:ext cx="6024245" cy="1151890"/>
            <a:chOff x="848544" y="5085184"/>
            <a:chExt cx="6024245" cy="1151890"/>
          </a:xfrm>
        </p:grpSpPr>
        <p:sp>
          <p:nvSpPr>
            <p:cNvPr id="45" name="矩形 44"/>
            <p:cNvSpPr/>
            <p:nvPr/>
          </p:nvSpPr>
          <p:spPr bwMode="auto">
            <a:xfrm>
              <a:off x="848544" y="5085184"/>
              <a:ext cx="6024245" cy="115189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dirty="0">
                <a:ln>
                  <a:noFill/>
                </a:ln>
                <a:solidFill>
                  <a:schemeClr val="tx1"/>
                </a:solidFill>
                <a:effectLst/>
                <a:latin typeface="Arial" panose="020B0604020202090204" pitchFamily="34" charset="0"/>
              </a:endParaRPr>
            </a:p>
          </p:txBody>
        </p:sp>
        <p:graphicFrame>
          <p:nvGraphicFramePr>
            <p:cNvPr id="44" name="Object 4"/>
            <p:cNvGraphicFramePr>
              <a:graphicFrameLocks noChangeAspect="1"/>
            </p:cNvGraphicFramePr>
            <p:nvPr/>
          </p:nvGraphicFramePr>
          <p:xfrm>
            <a:off x="3361843" y="5109096"/>
            <a:ext cx="3175333" cy="1104600"/>
          </p:xfrm>
          <a:graphic>
            <a:graphicData uri="http://schemas.openxmlformats.org/presentationml/2006/ole">
              <mc:AlternateContent xmlns:mc="http://schemas.openxmlformats.org/markup-compatibility/2006">
                <mc:Choice xmlns:v="urn:schemas-microsoft-com:vml" Requires="v">
                  <p:oleObj name="公式" r:id="rId2" imgW="1091565" imgH="381000" progId="Equation.3">
                    <p:embed/>
                  </p:oleObj>
                </mc:Choice>
                <mc:Fallback>
                  <p:oleObj name="公式" r:id="rId2" imgW="1091565" imgH="381000" progId="Equation.3">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843" y="5109096"/>
                          <a:ext cx="3175333" cy="1104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 name="TextBox 45"/>
            <p:cNvSpPr txBox="1"/>
            <p:nvPr/>
          </p:nvSpPr>
          <p:spPr>
            <a:xfrm>
              <a:off x="1050286" y="5301208"/>
              <a:ext cx="2244525" cy="58477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defRPr sz="3200" b="1">
                  <a:solidFill>
                    <a:srgbClr val="003399"/>
                  </a:solidFill>
                  <a:latin typeface="+mn-lt"/>
                  <a:ea typeface="黑体" pitchFamily="2" charset="-122"/>
                </a:defRPr>
              </a:lvl1pPr>
            </a:lstStyle>
            <a:p>
              <a:r>
                <a:rPr lang="zh-CN" altLang="en-US" dirty="0">
                  <a:solidFill>
                    <a:srgbClr val="000099"/>
                  </a:solidFill>
                </a:rPr>
                <a:t>信道利用率</a:t>
              </a: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a:t>如何提升信道利用率？</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2.3</a:t>
            </a:r>
          </a:p>
        </p:txBody>
      </p:sp>
      <p:sp>
        <p:nvSpPr>
          <p:cNvPr id="9" name="Text Placeholder 8"/>
          <p:cNvSpPr>
            <a:spLocks noGrp="1"/>
          </p:cNvSpPr>
          <p:nvPr>
            <p:ph type="body" idx="1"/>
          </p:nvPr>
        </p:nvSpPr>
        <p:spPr/>
        <p:txBody>
          <a:bodyPr/>
          <a:lstStyle/>
          <a:p>
            <a:r>
              <a:rPr lang="zh-CN" altLang="en-US" dirty="0"/>
              <a:t>流水线传输</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流水线传输</a:t>
            </a:r>
          </a:p>
        </p:txBody>
      </p:sp>
      <p:sp>
        <p:nvSpPr>
          <p:cNvPr id="3" name="Content Placeholder 2"/>
          <p:cNvSpPr>
            <a:spLocks noGrp="1"/>
          </p:cNvSpPr>
          <p:nvPr>
            <p:ph idx="1"/>
          </p:nvPr>
        </p:nvSpPr>
        <p:spPr/>
        <p:txBody>
          <a:bodyPr/>
          <a:lstStyle/>
          <a:p>
            <a:r>
              <a:rPr lang="en-US" dirty="0" err="1"/>
              <a:t>流水线传输就是发送方可连续发送多个分组，不必每发完一个分组就停顿下来等待对方的确认</a:t>
            </a:r>
            <a:endParaRPr lang="en-US" dirty="0"/>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29</a:t>
            </a:fld>
            <a:endParaRPr lang="zh-CN" altLang="en-US"/>
          </a:p>
        </p:txBody>
      </p:sp>
      <p:grpSp>
        <p:nvGrpSpPr>
          <p:cNvPr id="46" name="Group 45"/>
          <p:cNvGrpSpPr/>
          <p:nvPr/>
        </p:nvGrpSpPr>
        <p:grpSpPr>
          <a:xfrm>
            <a:off x="1901825" y="3864610"/>
            <a:ext cx="8858250" cy="2163445"/>
            <a:chOff x="3933" y="5082"/>
            <a:chExt cx="13950" cy="3407"/>
          </a:xfrm>
        </p:grpSpPr>
        <p:sp>
          <p:nvSpPr>
            <p:cNvPr id="8" name="Freeform 4"/>
            <p:cNvSpPr/>
            <p:nvPr/>
          </p:nvSpPr>
          <p:spPr bwMode="auto">
            <a:xfrm>
              <a:off x="4958" y="5560"/>
              <a:ext cx="11047" cy="2563"/>
            </a:xfrm>
            <a:custGeom>
              <a:avLst/>
              <a:gdLst>
                <a:gd name="T0" fmla="*/ 0 w 4131"/>
                <a:gd name="T1" fmla="*/ 1088 h 1088"/>
                <a:gd name="T2" fmla="*/ 987 w 4131"/>
                <a:gd name="T3" fmla="*/ 0 h 1088"/>
                <a:gd name="T4" fmla="*/ 4131 w 4131"/>
                <a:gd name="T5" fmla="*/ 6 h 1088"/>
                <a:gd name="T6" fmla="*/ 3165 w 4131"/>
                <a:gd name="T7" fmla="*/ 1080 h 1088"/>
                <a:gd name="T8" fmla="*/ 0 w 4131"/>
                <a:gd name="T9" fmla="*/ 1088 h 1088"/>
              </a:gdLst>
              <a:ahLst/>
              <a:cxnLst>
                <a:cxn ang="0">
                  <a:pos x="T0" y="T1"/>
                </a:cxn>
                <a:cxn ang="0">
                  <a:pos x="T2" y="T3"/>
                </a:cxn>
                <a:cxn ang="0">
                  <a:pos x="T4" y="T5"/>
                </a:cxn>
                <a:cxn ang="0">
                  <a:pos x="T6" y="T7"/>
                </a:cxn>
                <a:cxn ang="0">
                  <a:pos x="T8" y="T9"/>
                </a:cxn>
              </a:cxnLst>
              <a:rect l="0" t="0" r="r" b="b"/>
              <a:pathLst>
                <a:path w="4131" h="1088">
                  <a:moveTo>
                    <a:pt x="0" y="1088"/>
                  </a:moveTo>
                  <a:lnTo>
                    <a:pt x="987" y="0"/>
                  </a:lnTo>
                  <a:lnTo>
                    <a:pt x="4131" y="6"/>
                  </a:lnTo>
                  <a:lnTo>
                    <a:pt x="3165" y="1080"/>
                  </a:lnTo>
                  <a:lnTo>
                    <a:pt x="0" y="1088"/>
                  </a:lnTo>
                  <a:close/>
                </a:path>
              </a:pathLst>
            </a:custGeom>
            <a:solidFill>
              <a:srgbClr val="FF66FF"/>
            </a:solidFill>
            <a:ln>
              <a:noFill/>
            </a:ln>
            <a:effectLst/>
          </p:spPr>
          <p:txBody>
            <a:bodyPr/>
            <a:lstStyle/>
            <a:p>
              <a:endParaRPr lang="zh-CN" altLang="en-US" sz="2000" b="1">
                <a:solidFill>
                  <a:srgbClr val="000099"/>
                </a:solidFill>
                <a:latin typeface="+mn-lt"/>
                <a:ea typeface="黑体" pitchFamily="2" charset="-122"/>
              </a:endParaRPr>
            </a:p>
          </p:txBody>
        </p:sp>
        <p:sp>
          <p:nvSpPr>
            <p:cNvPr id="9" name="Line 5"/>
            <p:cNvSpPr>
              <a:spLocks noChangeShapeType="1"/>
            </p:cNvSpPr>
            <p:nvPr/>
          </p:nvSpPr>
          <p:spPr bwMode="auto">
            <a:xfrm>
              <a:off x="4525" y="8122"/>
              <a:ext cx="1291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0" name="Line 6"/>
            <p:cNvSpPr>
              <a:spLocks noChangeShapeType="1"/>
            </p:cNvSpPr>
            <p:nvPr/>
          </p:nvSpPr>
          <p:spPr bwMode="auto">
            <a:xfrm>
              <a:off x="4525" y="5560"/>
              <a:ext cx="1291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1" name="Text Box 7"/>
            <p:cNvSpPr txBox="1">
              <a:spLocks noChangeArrowheads="1"/>
            </p:cNvSpPr>
            <p:nvPr/>
          </p:nvSpPr>
          <p:spPr bwMode="auto">
            <a:xfrm>
              <a:off x="3955" y="5122"/>
              <a:ext cx="70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rgbClr val="000099"/>
                  </a:solidFill>
                  <a:latin typeface="+mn-lt"/>
                  <a:ea typeface="黑体" pitchFamily="2" charset="-122"/>
                </a:rPr>
                <a:t>B</a:t>
              </a:r>
            </a:p>
          </p:txBody>
        </p:sp>
        <p:sp>
          <p:nvSpPr>
            <p:cNvPr id="12" name="Line 8"/>
            <p:cNvSpPr>
              <a:spLocks noChangeShapeType="1"/>
            </p:cNvSpPr>
            <p:nvPr/>
          </p:nvSpPr>
          <p:spPr bwMode="auto">
            <a:xfrm flipV="1">
              <a:off x="4940" y="5560"/>
              <a:ext cx="2668"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3" name="Line 9"/>
            <p:cNvSpPr>
              <a:spLocks noChangeShapeType="1"/>
            </p:cNvSpPr>
            <p:nvPr/>
          </p:nvSpPr>
          <p:spPr bwMode="auto">
            <a:xfrm flipV="1">
              <a:off x="5550"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4" name="Text Box 10"/>
            <p:cNvSpPr txBox="1">
              <a:spLocks noChangeArrowheads="1"/>
            </p:cNvSpPr>
            <p:nvPr/>
          </p:nvSpPr>
          <p:spPr bwMode="auto">
            <a:xfrm rot="18918223">
              <a:off x="4817" y="6547"/>
              <a:ext cx="1427" cy="82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dirty="0">
                  <a:solidFill>
                    <a:srgbClr val="000099"/>
                  </a:solidFill>
                  <a:latin typeface="+mn-lt"/>
                  <a:ea typeface="黑体" pitchFamily="2" charset="-122"/>
                </a:rPr>
                <a:t>分组</a:t>
              </a:r>
            </a:p>
          </p:txBody>
        </p:sp>
        <p:sp>
          <p:nvSpPr>
            <p:cNvPr id="15" name="Text Box 11"/>
            <p:cNvSpPr txBox="1">
              <a:spLocks noChangeArrowheads="1"/>
            </p:cNvSpPr>
            <p:nvPr/>
          </p:nvSpPr>
          <p:spPr bwMode="auto">
            <a:xfrm>
              <a:off x="17403" y="5082"/>
              <a:ext cx="48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i="1">
                  <a:solidFill>
                    <a:srgbClr val="000099"/>
                  </a:solidFill>
                  <a:latin typeface="+mn-lt"/>
                  <a:ea typeface="黑体" pitchFamily="2" charset="-122"/>
                </a:rPr>
                <a:t>t</a:t>
              </a:r>
            </a:p>
          </p:txBody>
        </p:sp>
        <p:sp>
          <p:nvSpPr>
            <p:cNvPr id="16" name="Text Box 12"/>
            <p:cNvSpPr txBox="1">
              <a:spLocks noChangeArrowheads="1"/>
            </p:cNvSpPr>
            <p:nvPr/>
          </p:nvSpPr>
          <p:spPr bwMode="auto">
            <a:xfrm>
              <a:off x="17403" y="7580"/>
              <a:ext cx="48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i="1">
                  <a:solidFill>
                    <a:srgbClr val="000099"/>
                  </a:solidFill>
                  <a:latin typeface="+mn-lt"/>
                  <a:ea typeface="黑体" pitchFamily="2" charset="-122"/>
                </a:rPr>
                <a:t>t</a:t>
              </a:r>
            </a:p>
          </p:txBody>
        </p:sp>
        <p:sp>
          <p:nvSpPr>
            <p:cNvPr id="17" name="Text Box 13"/>
            <p:cNvSpPr txBox="1">
              <a:spLocks noChangeArrowheads="1"/>
            </p:cNvSpPr>
            <p:nvPr/>
          </p:nvSpPr>
          <p:spPr bwMode="auto">
            <a:xfrm>
              <a:off x="3933" y="7665"/>
              <a:ext cx="70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rgbClr val="000099"/>
                  </a:solidFill>
                  <a:latin typeface="+mn-lt"/>
                  <a:ea typeface="黑体" pitchFamily="2" charset="-122"/>
                </a:rPr>
                <a:t>A</a:t>
              </a:r>
            </a:p>
          </p:txBody>
        </p:sp>
        <p:sp>
          <p:nvSpPr>
            <p:cNvPr id="18" name="Line 14"/>
            <p:cNvSpPr>
              <a:spLocks noChangeShapeType="1"/>
            </p:cNvSpPr>
            <p:nvPr/>
          </p:nvSpPr>
          <p:spPr bwMode="auto">
            <a:xfrm rot="15894661">
              <a:off x="6085" y="5975"/>
              <a:ext cx="552" cy="727"/>
            </a:xfrm>
            <a:prstGeom prst="line">
              <a:avLst/>
            </a:prstGeom>
            <a:noFill/>
            <a:ln w="5715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9" name="Line 15"/>
            <p:cNvSpPr>
              <a:spLocks noChangeShapeType="1"/>
            </p:cNvSpPr>
            <p:nvPr/>
          </p:nvSpPr>
          <p:spPr bwMode="auto">
            <a:xfrm flipV="1">
              <a:off x="6153" y="5567"/>
              <a:ext cx="2667" cy="256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0" name="Line 16"/>
            <p:cNvSpPr>
              <a:spLocks noChangeShapeType="1"/>
            </p:cNvSpPr>
            <p:nvPr/>
          </p:nvSpPr>
          <p:spPr bwMode="auto">
            <a:xfrm flipV="1">
              <a:off x="11613" y="5567"/>
              <a:ext cx="2667" cy="256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1" name="Line 17"/>
            <p:cNvSpPr>
              <a:spLocks noChangeShapeType="1"/>
            </p:cNvSpPr>
            <p:nvPr/>
          </p:nvSpPr>
          <p:spPr bwMode="auto">
            <a:xfrm flipH="1" flipV="1">
              <a:off x="8218" y="5567"/>
              <a:ext cx="2667"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2" name="Text Box 18"/>
            <p:cNvSpPr txBox="1">
              <a:spLocks noChangeArrowheads="1"/>
            </p:cNvSpPr>
            <p:nvPr/>
          </p:nvSpPr>
          <p:spPr bwMode="auto">
            <a:xfrm rot="2268438">
              <a:off x="8100" y="6205"/>
              <a:ext cx="1518" cy="82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dirty="0">
                  <a:solidFill>
                    <a:srgbClr val="000099"/>
                  </a:solidFill>
                  <a:latin typeface="+mn-lt"/>
                  <a:ea typeface="黑体" pitchFamily="2" charset="-122"/>
                </a:rPr>
                <a:t>ACK</a:t>
              </a:r>
            </a:p>
          </p:txBody>
        </p:sp>
        <p:sp>
          <p:nvSpPr>
            <p:cNvPr id="23" name="Line 19"/>
            <p:cNvSpPr>
              <a:spLocks noChangeShapeType="1"/>
            </p:cNvSpPr>
            <p:nvPr/>
          </p:nvSpPr>
          <p:spPr bwMode="auto">
            <a:xfrm>
              <a:off x="9320" y="6972"/>
              <a:ext cx="460" cy="440"/>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4" name="Line 20"/>
            <p:cNvSpPr>
              <a:spLocks noChangeShapeType="1"/>
            </p:cNvSpPr>
            <p:nvPr/>
          </p:nvSpPr>
          <p:spPr bwMode="auto">
            <a:xfrm flipV="1">
              <a:off x="6758"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5" name="Line 21"/>
            <p:cNvSpPr>
              <a:spLocks noChangeShapeType="1"/>
            </p:cNvSpPr>
            <p:nvPr/>
          </p:nvSpPr>
          <p:spPr bwMode="auto">
            <a:xfrm flipV="1">
              <a:off x="7365" y="5560"/>
              <a:ext cx="2668"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6" name="Line 22"/>
            <p:cNvSpPr>
              <a:spLocks noChangeShapeType="1"/>
            </p:cNvSpPr>
            <p:nvPr/>
          </p:nvSpPr>
          <p:spPr bwMode="auto">
            <a:xfrm flipV="1">
              <a:off x="8000" y="559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7" name="Line 23"/>
            <p:cNvSpPr>
              <a:spLocks noChangeShapeType="1"/>
            </p:cNvSpPr>
            <p:nvPr/>
          </p:nvSpPr>
          <p:spPr bwMode="auto">
            <a:xfrm flipV="1">
              <a:off x="8583" y="5560"/>
              <a:ext cx="2670"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8" name="Line 24"/>
            <p:cNvSpPr>
              <a:spLocks noChangeShapeType="1"/>
            </p:cNvSpPr>
            <p:nvPr/>
          </p:nvSpPr>
          <p:spPr bwMode="auto">
            <a:xfrm flipV="1">
              <a:off x="9803" y="5560"/>
              <a:ext cx="2670"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9" name="Line 25"/>
            <p:cNvSpPr>
              <a:spLocks noChangeShapeType="1"/>
            </p:cNvSpPr>
            <p:nvPr/>
          </p:nvSpPr>
          <p:spPr bwMode="auto">
            <a:xfrm flipV="1">
              <a:off x="10415"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0" name="Line 26"/>
            <p:cNvSpPr>
              <a:spLocks noChangeShapeType="1"/>
            </p:cNvSpPr>
            <p:nvPr/>
          </p:nvSpPr>
          <p:spPr bwMode="auto">
            <a:xfrm flipV="1">
              <a:off x="11023" y="5560"/>
              <a:ext cx="2667"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1" name="Line 27"/>
            <p:cNvSpPr>
              <a:spLocks noChangeShapeType="1"/>
            </p:cNvSpPr>
            <p:nvPr/>
          </p:nvSpPr>
          <p:spPr bwMode="auto">
            <a:xfrm flipV="1">
              <a:off x="11635"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2" name="Line 28"/>
            <p:cNvSpPr>
              <a:spLocks noChangeShapeType="1"/>
            </p:cNvSpPr>
            <p:nvPr/>
          </p:nvSpPr>
          <p:spPr bwMode="auto">
            <a:xfrm flipV="1">
              <a:off x="9185" y="5560"/>
              <a:ext cx="2670"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3" name="Line 29"/>
            <p:cNvSpPr>
              <a:spLocks noChangeShapeType="1"/>
            </p:cNvSpPr>
            <p:nvPr/>
          </p:nvSpPr>
          <p:spPr bwMode="auto">
            <a:xfrm flipV="1">
              <a:off x="12218" y="5560"/>
              <a:ext cx="2667"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4" name="Line 30"/>
            <p:cNvSpPr>
              <a:spLocks noChangeShapeType="1"/>
            </p:cNvSpPr>
            <p:nvPr/>
          </p:nvSpPr>
          <p:spPr bwMode="auto">
            <a:xfrm flipV="1">
              <a:off x="12805"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5" name="Line 31"/>
            <p:cNvSpPr>
              <a:spLocks noChangeShapeType="1"/>
            </p:cNvSpPr>
            <p:nvPr/>
          </p:nvSpPr>
          <p:spPr bwMode="auto">
            <a:xfrm flipV="1">
              <a:off x="13390" y="5560"/>
              <a:ext cx="2668"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6" name="Line 32"/>
            <p:cNvSpPr>
              <a:spLocks noChangeShapeType="1"/>
            </p:cNvSpPr>
            <p:nvPr/>
          </p:nvSpPr>
          <p:spPr bwMode="auto">
            <a:xfrm flipH="1" flipV="1">
              <a:off x="8823" y="5567"/>
              <a:ext cx="2667"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7" name="Line 33"/>
            <p:cNvSpPr>
              <a:spLocks noChangeShapeType="1"/>
            </p:cNvSpPr>
            <p:nvPr/>
          </p:nvSpPr>
          <p:spPr bwMode="auto">
            <a:xfrm flipH="1" flipV="1">
              <a:off x="9425" y="5567"/>
              <a:ext cx="2668"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8" name="Line 34"/>
            <p:cNvSpPr>
              <a:spLocks noChangeShapeType="1"/>
            </p:cNvSpPr>
            <p:nvPr/>
          </p:nvSpPr>
          <p:spPr bwMode="auto">
            <a:xfrm flipH="1" flipV="1">
              <a:off x="10033"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9" name="Line 35"/>
            <p:cNvSpPr>
              <a:spLocks noChangeShapeType="1"/>
            </p:cNvSpPr>
            <p:nvPr/>
          </p:nvSpPr>
          <p:spPr bwMode="auto">
            <a:xfrm flipH="1" flipV="1">
              <a:off x="10638"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0" name="Line 36"/>
            <p:cNvSpPr>
              <a:spLocks noChangeShapeType="1"/>
            </p:cNvSpPr>
            <p:nvPr/>
          </p:nvSpPr>
          <p:spPr bwMode="auto">
            <a:xfrm flipH="1" flipV="1">
              <a:off x="11240" y="5567"/>
              <a:ext cx="2668"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1" name="Line 37"/>
            <p:cNvSpPr>
              <a:spLocks noChangeShapeType="1"/>
            </p:cNvSpPr>
            <p:nvPr/>
          </p:nvSpPr>
          <p:spPr bwMode="auto">
            <a:xfrm flipH="1" flipV="1">
              <a:off x="11845"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2" name="Line 38"/>
            <p:cNvSpPr>
              <a:spLocks noChangeShapeType="1"/>
            </p:cNvSpPr>
            <p:nvPr/>
          </p:nvSpPr>
          <p:spPr bwMode="auto">
            <a:xfrm flipH="1" flipV="1">
              <a:off x="12450"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3" name="Line 39"/>
            <p:cNvSpPr>
              <a:spLocks noChangeShapeType="1"/>
            </p:cNvSpPr>
            <p:nvPr/>
          </p:nvSpPr>
          <p:spPr bwMode="auto">
            <a:xfrm flipH="1" flipV="1">
              <a:off x="13053" y="5567"/>
              <a:ext cx="2670"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4" name="Line 40"/>
            <p:cNvSpPr>
              <a:spLocks noChangeShapeType="1"/>
            </p:cNvSpPr>
            <p:nvPr/>
          </p:nvSpPr>
          <p:spPr bwMode="auto">
            <a:xfrm flipH="1" flipV="1">
              <a:off x="13658"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5" name="Line 41"/>
            <p:cNvSpPr>
              <a:spLocks noChangeShapeType="1"/>
            </p:cNvSpPr>
            <p:nvPr/>
          </p:nvSpPr>
          <p:spPr bwMode="auto">
            <a:xfrm flipH="1" flipV="1">
              <a:off x="14263" y="5567"/>
              <a:ext cx="2667"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grpSp>
      <p:grpSp>
        <p:nvGrpSpPr>
          <p:cNvPr id="47" name="组合 46"/>
          <p:cNvGrpSpPr/>
          <p:nvPr/>
        </p:nvGrpSpPr>
        <p:grpSpPr>
          <a:xfrm>
            <a:off x="5007159" y="2270988"/>
            <a:ext cx="6024245" cy="1151890"/>
            <a:chOff x="848544" y="5085184"/>
            <a:chExt cx="6024245" cy="1151890"/>
          </a:xfrm>
        </p:grpSpPr>
        <p:sp>
          <p:nvSpPr>
            <p:cNvPr id="48" name="矩形 44"/>
            <p:cNvSpPr/>
            <p:nvPr/>
          </p:nvSpPr>
          <p:spPr bwMode="auto">
            <a:xfrm>
              <a:off x="848544" y="5085184"/>
              <a:ext cx="6024245" cy="1151890"/>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dirty="0">
                <a:ln>
                  <a:noFill/>
                </a:ln>
                <a:solidFill>
                  <a:schemeClr val="tx1"/>
                </a:solidFill>
                <a:effectLst/>
                <a:latin typeface="Arial" panose="020B0604020202090204" pitchFamily="34" charset="0"/>
              </a:endParaRPr>
            </a:p>
          </p:txBody>
        </p:sp>
        <p:graphicFrame>
          <p:nvGraphicFramePr>
            <p:cNvPr id="49" name="Object 4"/>
            <p:cNvGraphicFramePr>
              <a:graphicFrameLocks noChangeAspect="1"/>
            </p:cNvGraphicFramePr>
            <p:nvPr/>
          </p:nvGraphicFramePr>
          <p:xfrm>
            <a:off x="3361843" y="5109096"/>
            <a:ext cx="3175333" cy="1104600"/>
          </p:xfrm>
          <a:graphic>
            <a:graphicData uri="http://schemas.openxmlformats.org/presentationml/2006/ole">
              <mc:AlternateContent xmlns:mc="http://schemas.openxmlformats.org/markup-compatibility/2006">
                <mc:Choice xmlns:v="urn:schemas-microsoft-com:vml" Requires="v">
                  <p:oleObj name="公式" r:id="rId2" imgW="1091565" imgH="381000" progId="Equation.3">
                    <p:embed/>
                  </p:oleObj>
                </mc:Choice>
                <mc:Fallback>
                  <p:oleObj name="公式" r:id="rId2" imgW="1091565" imgH="381000" progId="Equation.3">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843" y="5109096"/>
                          <a:ext cx="3175333" cy="1104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 name="TextBox 45"/>
            <p:cNvSpPr txBox="1"/>
            <p:nvPr/>
          </p:nvSpPr>
          <p:spPr>
            <a:xfrm>
              <a:off x="1050286" y="5301208"/>
              <a:ext cx="2244525" cy="58477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defRPr sz="3200" b="1">
                  <a:solidFill>
                    <a:srgbClr val="003399"/>
                  </a:solidFill>
                  <a:latin typeface="+mn-lt"/>
                  <a:ea typeface="黑体" pitchFamily="2" charset="-122"/>
                </a:defRPr>
              </a:lvl1pPr>
            </a:lstStyle>
            <a:p>
              <a:r>
                <a:rPr lang="zh-CN" altLang="en-US" dirty="0">
                  <a:solidFill>
                    <a:srgbClr val="000099"/>
                  </a:solidFill>
                </a:rPr>
                <a:t>信道利用率</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half" idx="2"/>
          </p:nvPr>
        </p:nvSpPr>
        <p:spPr/>
        <p:txBody>
          <a:bodyPr/>
          <a:lstStyle/>
          <a:p>
            <a:r>
              <a:rPr lang="en-US" altLang="zh-CN"/>
              <a:t>TCP</a:t>
            </a:r>
            <a:r>
              <a:rPr lang="zh-CN" altLang="en-US"/>
              <a:t>，面向字节流</a:t>
            </a:r>
          </a:p>
        </p:txBody>
      </p:sp>
      <p:sp>
        <p:nvSpPr>
          <p:cNvPr id="9" name="Text Placeholder 8"/>
          <p:cNvSpPr>
            <a:spLocks noGrp="1"/>
          </p:cNvSpPr>
          <p:nvPr>
            <p:ph type="body" sz="half" idx="14"/>
          </p:nvPr>
        </p:nvSpPr>
        <p:spPr/>
        <p:txBody>
          <a:bodyPr/>
          <a:lstStyle/>
          <a:p>
            <a:r>
              <a:rPr lang="zh-CN" altLang="en-US">
                <a:sym typeface="+mn-ea"/>
              </a:rPr>
              <a:t>流量控制</a:t>
            </a:r>
            <a:endParaRPr lang="zh-CN" altLang="en-US"/>
          </a:p>
        </p:txBody>
      </p:sp>
      <p:sp>
        <p:nvSpPr>
          <p:cNvPr id="10" name="Text Placeholder 9"/>
          <p:cNvSpPr>
            <a:spLocks noGrp="1"/>
          </p:cNvSpPr>
          <p:nvPr>
            <p:ph type="body" sz="half" idx="15"/>
          </p:nvPr>
        </p:nvSpPr>
        <p:spPr/>
        <p:txBody>
          <a:bodyPr/>
          <a:lstStyle/>
          <a:p>
            <a:endParaRPr lang="zh-CN" altLang="en-US"/>
          </a:p>
        </p:txBody>
      </p:sp>
      <p:sp>
        <p:nvSpPr>
          <p:cNvPr id="11" name="Text Placeholder 10"/>
          <p:cNvSpPr>
            <a:spLocks noGrp="1"/>
          </p:cNvSpPr>
          <p:nvPr>
            <p:ph type="body" sz="half" idx="16"/>
          </p:nvPr>
        </p:nvSpPr>
        <p:spPr/>
        <p:txBody>
          <a:bodyPr/>
          <a:lstStyle/>
          <a:p>
            <a:endParaRPr lang="zh-CN" altLang="en-US"/>
          </a:p>
        </p:txBody>
      </p:sp>
      <p:sp>
        <p:nvSpPr>
          <p:cNvPr id="12" name="Text Placeholder 11"/>
          <p:cNvSpPr>
            <a:spLocks noGrp="1"/>
          </p:cNvSpPr>
          <p:nvPr>
            <p:ph type="body" sz="half" idx="17"/>
          </p:nvPr>
        </p:nvSpPr>
        <p:spPr/>
        <p:txBody>
          <a:bodyPr/>
          <a:lstStyle/>
          <a:p>
            <a:r>
              <a:rPr lang="zh-CN" altLang="en-US">
                <a:sym typeface="+mn-ea"/>
              </a:rPr>
              <a:t>可靠传输</a:t>
            </a:r>
          </a:p>
        </p:txBody>
      </p:sp>
      <p:sp>
        <p:nvSpPr>
          <p:cNvPr id="88" name="下箭头 87"/>
          <p:cNvSpPr/>
          <p:nvPr/>
        </p:nvSpPr>
        <p:spPr>
          <a:xfrm rot="16200000">
            <a:off x="4883290" y="1471000"/>
            <a:ext cx="576064" cy="679386"/>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5" rIns="91388" bIns="45695"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 calcmode="lin" valueType="num">
                                      <p:cBhvr additive="base">
                                        <p:cTn id="7" dur="500" fill="hold"/>
                                        <p:tgtEl>
                                          <p:spTgt spid="88"/>
                                        </p:tgtEl>
                                        <p:attrNameLst>
                                          <p:attrName>ppt_x</p:attrName>
                                        </p:attrNameLst>
                                      </p:cBhvr>
                                      <p:tavLst>
                                        <p:tav tm="0">
                                          <p:val>
                                            <p:strVal val="0-#ppt_w/2"/>
                                          </p:val>
                                        </p:tav>
                                        <p:tav tm="100000">
                                          <p:val>
                                            <p:strVal val="#ppt_x"/>
                                          </p:val>
                                        </p:tav>
                                      </p:tavLst>
                                    </p:anim>
                                    <p:anim calcmode="lin" valueType="num">
                                      <p:cBhvr additive="base">
                                        <p:cTn id="8" dur="500" fill="hold"/>
                                        <p:tgtEl>
                                          <p:spTgt spid="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sym typeface="+mn-ea"/>
              </a:rPr>
              <a:t>逐个确认</a:t>
            </a:r>
            <a:endParaRPr lang="zh-CN" altLang="en-US"/>
          </a:p>
        </p:txBody>
      </p:sp>
      <p:sp>
        <p:nvSpPr>
          <p:cNvPr id="3" name="Content Placeholder 2"/>
          <p:cNvSpPr>
            <a:spLocks noGrp="1"/>
          </p:cNvSpPr>
          <p:nvPr>
            <p:ph idx="1"/>
          </p:nvPr>
        </p:nvSpPr>
        <p:spPr/>
        <p:txBody>
          <a:bodyPr/>
          <a:lstStyle/>
          <a:p>
            <a:endParaRPr lang="zh-CN" altLang="en-US"/>
          </a:p>
          <a:p>
            <a:endParaRPr lang="zh-CN" alt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30</a:t>
            </a:fld>
            <a:endParaRPr lang="zh-CN" altLang="en-US"/>
          </a:p>
        </p:txBody>
      </p:sp>
      <p:grpSp>
        <p:nvGrpSpPr>
          <p:cNvPr id="46" name="Group 45"/>
          <p:cNvGrpSpPr/>
          <p:nvPr/>
        </p:nvGrpSpPr>
        <p:grpSpPr>
          <a:xfrm>
            <a:off x="1768475" y="2347595"/>
            <a:ext cx="8858250" cy="2163445"/>
            <a:chOff x="3933" y="5082"/>
            <a:chExt cx="13950" cy="3407"/>
          </a:xfrm>
        </p:grpSpPr>
        <p:sp>
          <p:nvSpPr>
            <p:cNvPr id="8" name="Freeform 4"/>
            <p:cNvSpPr/>
            <p:nvPr/>
          </p:nvSpPr>
          <p:spPr bwMode="auto">
            <a:xfrm>
              <a:off x="4958" y="5560"/>
              <a:ext cx="11047" cy="2563"/>
            </a:xfrm>
            <a:custGeom>
              <a:avLst/>
              <a:gdLst>
                <a:gd name="T0" fmla="*/ 0 w 4131"/>
                <a:gd name="T1" fmla="*/ 1088 h 1088"/>
                <a:gd name="T2" fmla="*/ 987 w 4131"/>
                <a:gd name="T3" fmla="*/ 0 h 1088"/>
                <a:gd name="T4" fmla="*/ 4131 w 4131"/>
                <a:gd name="T5" fmla="*/ 6 h 1088"/>
                <a:gd name="T6" fmla="*/ 3165 w 4131"/>
                <a:gd name="T7" fmla="*/ 1080 h 1088"/>
                <a:gd name="T8" fmla="*/ 0 w 4131"/>
                <a:gd name="T9" fmla="*/ 1088 h 1088"/>
              </a:gdLst>
              <a:ahLst/>
              <a:cxnLst>
                <a:cxn ang="0">
                  <a:pos x="T0" y="T1"/>
                </a:cxn>
                <a:cxn ang="0">
                  <a:pos x="T2" y="T3"/>
                </a:cxn>
                <a:cxn ang="0">
                  <a:pos x="T4" y="T5"/>
                </a:cxn>
                <a:cxn ang="0">
                  <a:pos x="T6" y="T7"/>
                </a:cxn>
                <a:cxn ang="0">
                  <a:pos x="T8" y="T9"/>
                </a:cxn>
              </a:cxnLst>
              <a:rect l="0" t="0" r="r" b="b"/>
              <a:pathLst>
                <a:path w="4131" h="1088">
                  <a:moveTo>
                    <a:pt x="0" y="1088"/>
                  </a:moveTo>
                  <a:lnTo>
                    <a:pt x="987" y="0"/>
                  </a:lnTo>
                  <a:lnTo>
                    <a:pt x="4131" y="6"/>
                  </a:lnTo>
                  <a:lnTo>
                    <a:pt x="3165" y="1080"/>
                  </a:lnTo>
                  <a:lnTo>
                    <a:pt x="0" y="1088"/>
                  </a:lnTo>
                  <a:close/>
                </a:path>
              </a:pathLst>
            </a:custGeom>
            <a:solidFill>
              <a:srgbClr val="FF66FF"/>
            </a:solidFill>
            <a:ln>
              <a:noFill/>
            </a:ln>
            <a:effectLst/>
          </p:spPr>
          <p:txBody>
            <a:bodyPr/>
            <a:lstStyle/>
            <a:p>
              <a:endParaRPr lang="zh-CN" altLang="en-US" sz="2000" b="1">
                <a:solidFill>
                  <a:srgbClr val="000099"/>
                </a:solidFill>
                <a:latin typeface="+mn-lt"/>
                <a:ea typeface="黑体" pitchFamily="2" charset="-122"/>
              </a:endParaRPr>
            </a:p>
          </p:txBody>
        </p:sp>
        <p:sp>
          <p:nvSpPr>
            <p:cNvPr id="9" name="Line 5"/>
            <p:cNvSpPr>
              <a:spLocks noChangeShapeType="1"/>
            </p:cNvSpPr>
            <p:nvPr/>
          </p:nvSpPr>
          <p:spPr bwMode="auto">
            <a:xfrm>
              <a:off x="4525" y="8122"/>
              <a:ext cx="1291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0" name="Line 6"/>
            <p:cNvSpPr>
              <a:spLocks noChangeShapeType="1"/>
            </p:cNvSpPr>
            <p:nvPr/>
          </p:nvSpPr>
          <p:spPr bwMode="auto">
            <a:xfrm>
              <a:off x="4525" y="5560"/>
              <a:ext cx="1291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1" name="Text Box 7"/>
            <p:cNvSpPr txBox="1">
              <a:spLocks noChangeArrowheads="1"/>
            </p:cNvSpPr>
            <p:nvPr/>
          </p:nvSpPr>
          <p:spPr bwMode="auto">
            <a:xfrm>
              <a:off x="3955" y="5122"/>
              <a:ext cx="70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rgbClr val="000099"/>
                  </a:solidFill>
                  <a:latin typeface="+mn-lt"/>
                  <a:ea typeface="黑体" pitchFamily="2" charset="-122"/>
                </a:rPr>
                <a:t>B</a:t>
              </a:r>
            </a:p>
          </p:txBody>
        </p:sp>
        <p:sp>
          <p:nvSpPr>
            <p:cNvPr id="12" name="Line 8"/>
            <p:cNvSpPr>
              <a:spLocks noChangeShapeType="1"/>
            </p:cNvSpPr>
            <p:nvPr/>
          </p:nvSpPr>
          <p:spPr bwMode="auto">
            <a:xfrm flipV="1">
              <a:off x="4940" y="5560"/>
              <a:ext cx="2668"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3" name="Line 9"/>
            <p:cNvSpPr>
              <a:spLocks noChangeShapeType="1"/>
            </p:cNvSpPr>
            <p:nvPr/>
          </p:nvSpPr>
          <p:spPr bwMode="auto">
            <a:xfrm flipV="1">
              <a:off x="5550"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4" name="Text Box 10"/>
            <p:cNvSpPr txBox="1">
              <a:spLocks noChangeArrowheads="1"/>
            </p:cNvSpPr>
            <p:nvPr/>
          </p:nvSpPr>
          <p:spPr bwMode="auto">
            <a:xfrm rot="18918223">
              <a:off x="4817" y="6547"/>
              <a:ext cx="1427" cy="82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dirty="0">
                  <a:solidFill>
                    <a:srgbClr val="000099"/>
                  </a:solidFill>
                  <a:latin typeface="+mn-lt"/>
                  <a:ea typeface="黑体" pitchFamily="2" charset="-122"/>
                </a:rPr>
                <a:t>分组</a:t>
              </a:r>
            </a:p>
          </p:txBody>
        </p:sp>
        <p:sp>
          <p:nvSpPr>
            <p:cNvPr id="15" name="Text Box 11"/>
            <p:cNvSpPr txBox="1">
              <a:spLocks noChangeArrowheads="1"/>
            </p:cNvSpPr>
            <p:nvPr/>
          </p:nvSpPr>
          <p:spPr bwMode="auto">
            <a:xfrm>
              <a:off x="17403" y="5082"/>
              <a:ext cx="48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i="1">
                  <a:solidFill>
                    <a:srgbClr val="000099"/>
                  </a:solidFill>
                  <a:latin typeface="+mn-lt"/>
                  <a:ea typeface="黑体" pitchFamily="2" charset="-122"/>
                </a:rPr>
                <a:t>t</a:t>
              </a:r>
            </a:p>
          </p:txBody>
        </p:sp>
        <p:sp>
          <p:nvSpPr>
            <p:cNvPr id="16" name="Text Box 12"/>
            <p:cNvSpPr txBox="1">
              <a:spLocks noChangeArrowheads="1"/>
            </p:cNvSpPr>
            <p:nvPr/>
          </p:nvSpPr>
          <p:spPr bwMode="auto">
            <a:xfrm>
              <a:off x="17403" y="7580"/>
              <a:ext cx="48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i="1">
                  <a:solidFill>
                    <a:srgbClr val="000099"/>
                  </a:solidFill>
                  <a:latin typeface="+mn-lt"/>
                  <a:ea typeface="黑体" pitchFamily="2" charset="-122"/>
                </a:rPr>
                <a:t>t</a:t>
              </a:r>
            </a:p>
          </p:txBody>
        </p:sp>
        <p:sp>
          <p:nvSpPr>
            <p:cNvPr id="17" name="Text Box 13"/>
            <p:cNvSpPr txBox="1">
              <a:spLocks noChangeArrowheads="1"/>
            </p:cNvSpPr>
            <p:nvPr/>
          </p:nvSpPr>
          <p:spPr bwMode="auto">
            <a:xfrm>
              <a:off x="3933" y="7665"/>
              <a:ext cx="70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rgbClr val="000099"/>
                  </a:solidFill>
                  <a:latin typeface="+mn-lt"/>
                  <a:ea typeface="黑体" pitchFamily="2" charset="-122"/>
                </a:rPr>
                <a:t>A</a:t>
              </a:r>
            </a:p>
          </p:txBody>
        </p:sp>
        <p:sp>
          <p:nvSpPr>
            <p:cNvPr id="18" name="Line 14"/>
            <p:cNvSpPr>
              <a:spLocks noChangeShapeType="1"/>
            </p:cNvSpPr>
            <p:nvPr/>
          </p:nvSpPr>
          <p:spPr bwMode="auto">
            <a:xfrm rot="15894661">
              <a:off x="6085" y="5975"/>
              <a:ext cx="552" cy="727"/>
            </a:xfrm>
            <a:prstGeom prst="line">
              <a:avLst/>
            </a:prstGeom>
            <a:noFill/>
            <a:ln w="5715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9" name="Line 15"/>
            <p:cNvSpPr>
              <a:spLocks noChangeShapeType="1"/>
            </p:cNvSpPr>
            <p:nvPr/>
          </p:nvSpPr>
          <p:spPr bwMode="auto">
            <a:xfrm flipV="1">
              <a:off x="6153" y="5567"/>
              <a:ext cx="2667" cy="256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0" name="Line 16"/>
            <p:cNvSpPr>
              <a:spLocks noChangeShapeType="1"/>
            </p:cNvSpPr>
            <p:nvPr/>
          </p:nvSpPr>
          <p:spPr bwMode="auto">
            <a:xfrm flipV="1">
              <a:off x="11613" y="5567"/>
              <a:ext cx="2667" cy="256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1" name="Line 17"/>
            <p:cNvSpPr>
              <a:spLocks noChangeShapeType="1"/>
            </p:cNvSpPr>
            <p:nvPr/>
          </p:nvSpPr>
          <p:spPr bwMode="auto">
            <a:xfrm flipH="1" flipV="1">
              <a:off x="8218" y="5567"/>
              <a:ext cx="2667"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2" name="Text Box 18"/>
            <p:cNvSpPr txBox="1">
              <a:spLocks noChangeArrowheads="1"/>
            </p:cNvSpPr>
            <p:nvPr/>
          </p:nvSpPr>
          <p:spPr bwMode="auto">
            <a:xfrm rot="2268438">
              <a:off x="8100" y="6205"/>
              <a:ext cx="1518" cy="82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dirty="0">
                  <a:solidFill>
                    <a:srgbClr val="000099"/>
                  </a:solidFill>
                  <a:latin typeface="+mn-lt"/>
                  <a:ea typeface="黑体" pitchFamily="2" charset="-122"/>
                </a:rPr>
                <a:t>ACK</a:t>
              </a:r>
            </a:p>
          </p:txBody>
        </p:sp>
        <p:sp>
          <p:nvSpPr>
            <p:cNvPr id="23" name="Line 19"/>
            <p:cNvSpPr>
              <a:spLocks noChangeShapeType="1"/>
            </p:cNvSpPr>
            <p:nvPr/>
          </p:nvSpPr>
          <p:spPr bwMode="auto">
            <a:xfrm>
              <a:off x="9320" y="6972"/>
              <a:ext cx="460" cy="440"/>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4" name="Line 20"/>
            <p:cNvSpPr>
              <a:spLocks noChangeShapeType="1"/>
            </p:cNvSpPr>
            <p:nvPr/>
          </p:nvSpPr>
          <p:spPr bwMode="auto">
            <a:xfrm flipV="1">
              <a:off x="6758"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5" name="Line 21"/>
            <p:cNvSpPr>
              <a:spLocks noChangeShapeType="1"/>
            </p:cNvSpPr>
            <p:nvPr/>
          </p:nvSpPr>
          <p:spPr bwMode="auto">
            <a:xfrm flipV="1">
              <a:off x="7365" y="5560"/>
              <a:ext cx="2668"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6" name="Line 22"/>
            <p:cNvSpPr>
              <a:spLocks noChangeShapeType="1"/>
            </p:cNvSpPr>
            <p:nvPr/>
          </p:nvSpPr>
          <p:spPr bwMode="auto">
            <a:xfrm flipV="1">
              <a:off x="8000" y="559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7" name="Line 23"/>
            <p:cNvSpPr>
              <a:spLocks noChangeShapeType="1"/>
            </p:cNvSpPr>
            <p:nvPr/>
          </p:nvSpPr>
          <p:spPr bwMode="auto">
            <a:xfrm flipV="1">
              <a:off x="8583" y="5560"/>
              <a:ext cx="2670"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8" name="Line 24"/>
            <p:cNvSpPr>
              <a:spLocks noChangeShapeType="1"/>
            </p:cNvSpPr>
            <p:nvPr/>
          </p:nvSpPr>
          <p:spPr bwMode="auto">
            <a:xfrm flipV="1">
              <a:off x="9803" y="5560"/>
              <a:ext cx="2670"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9" name="Line 25"/>
            <p:cNvSpPr>
              <a:spLocks noChangeShapeType="1"/>
            </p:cNvSpPr>
            <p:nvPr/>
          </p:nvSpPr>
          <p:spPr bwMode="auto">
            <a:xfrm flipV="1">
              <a:off x="10415"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0" name="Line 26"/>
            <p:cNvSpPr>
              <a:spLocks noChangeShapeType="1"/>
            </p:cNvSpPr>
            <p:nvPr/>
          </p:nvSpPr>
          <p:spPr bwMode="auto">
            <a:xfrm flipV="1">
              <a:off x="11023" y="5560"/>
              <a:ext cx="2667"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1" name="Line 27"/>
            <p:cNvSpPr>
              <a:spLocks noChangeShapeType="1"/>
            </p:cNvSpPr>
            <p:nvPr/>
          </p:nvSpPr>
          <p:spPr bwMode="auto">
            <a:xfrm flipV="1">
              <a:off x="11635"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2" name="Line 28"/>
            <p:cNvSpPr>
              <a:spLocks noChangeShapeType="1"/>
            </p:cNvSpPr>
            <p:nvPr/>
          </p:nvSpPr>
          <p:spPr bwMode="auto">
            <a:xfrm flipV="1">
              <a:off x="9185" y="5560"/>
              <a:ext cx="2670"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3" name="Line 29"/>
            <p:cNvSpPr>
              <a:spLocks noChangeShapeType="1"/>
            </p:cNvSpPr>
            <p:nvPr/>
          </p:nvSpPr>
          <p:spPr bwMode="auto">
            <a:xfrm flipV="1">
              <a:off x="12218" y="5560"/>
              <a:ext cx="2667"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4" name="Line 30"/>
            <p:cNvSpPr>
              <a:spLocks noChangeShapeType="1"/>
            </p:cNvSpPr>
            <p:nvPr/>
          </p:nvSpPr>
          <p:spPr bwMode="auto">
            <a:xfrm flipV="1">
              <a:off x="12805"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5" name="Line 31"/>
            <p:cNvSpPr>
              <a:spLocks noChangeShapeType="1"/>
            </p:cNvSpPr>
            <p:nvPr/>
          </p:nvSpPr>
          <p:spPr bwMode="auto">
            <a:xfrm flipV="1">
              <a:off x="13390" y="5560"/>
              <a:ext cx="2668"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6" name="Line 32"/>
            <p:cNvSpPr>
              <a:spLocks noChangeShapeType="1"/>
            </p:cNvSpPr>
            <p:nvPr/>
          </p:nvSpPr>
          <p:spPr bwMode="auto">
            <a:xfrm flipH="1" flipV="1">
              <a:off x="8823" y="5567"/>
              <a:ext cx="2667"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7" name="Line 33"/>
            <p:cNvSpPr>
              <a:spLocks noChangeShapeType="1"/>
            </p:cNvSpPr>
            <p:nvPr/>
          </p:nvSpPr>
          <p:spPr bwMode="auto">
            <a:xfrm flipH="1" flipV="1">
              <a:off x="9425" y="5567"/>
              <a:ext cx="2668"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8" name="Line 34"/>
            <p:cNvSpPr>
              <a:spLocks noChangeShapeType="1"/>
            </p:cNvSpPr>
            <p:nvPr/>
          </p:nvSpPr>
          <p:spPr bwMode="auto">
            <a:xfrm flipH="1" flipV="1">
              <a:off x="10033"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9" name="Line 35"/>
            <p:cNvSpPr>
              <a:spLocks noChangeShapeType="1"/>
            </p:cNvSpPr>
            <p:nvPr/>
          </p:nvSpPr>
          <p:spPr bwMode="auto">
            <a:xfrm flipH="1" flipV="1">
              <a:off x="10638"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0" name="Line 36"/>
            <p:cNvSpPr>
              <a:spLocks noChangeShapeType="1"/>
            </p:cNvSpPr>
            <p:nvPr/>
          </p:nvSpPr>
          <p:spPr bwMode="auto">
            <a:xfrm flipH="1" flipV="1">
              <a:off x="11240" y="5567"/>
              <a:ext cx="2668"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1" name="Line 37"/>
            <p:cNvSpPr>
              <a:spLocks noChangeShapeType="1"/>
            </p:cNvSpPr>
            <p:nvPr/>
          </p:nvSpPr>
          <p:spPr bwMode="auto">
            <a:xfrm flipH="1" flipV="1">
              <a:off x="11845"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2" name="Line 38"/>
            <p:cNvSpPr>
              <a:spLocks noChangeShapeType="1"/>
            </p:cNvSpPr>
            <p:nvPr/>
          </p:nvSpPr>
          <p:spPr bwMode="auto">
            <a:xfrm flipH="1" flipV="1">
              <a:off x="12450"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3" name="Line 39"/>
            <p:cNvSpPr>
              <a:spLocks noChangeShapeType="1"/>
            </p:cNvSpPr>
            <p:nvPr/>
          </p:nvSpPr>
          <p:spPr bwMode="auto">
            <a:xfrm flipH="1" flipV="1">
              <a:off x="13053" y="5567"/>
              <a:ext cx="2670"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4" name="Line 40"/>
            <p:cNvSpPr>
              <a:spLocks noChangeShapeType="1"/>
            </p:cNvSpPr>
            <p:nvPr/>
          </p:nvSpPr>
          <p:spPr bwMode="auto">
            <a:xfrm flipH="1" flipV="1">
              <a:off x="13658" y="5567"/>
              <a:ext cx="2665"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5" name="Line 41"/>
            <p:cNvSpPr>
              <a:spLocks noChangeShapeType="1"/>
            </p:cNvSpPr>
            <p:nvPr/>
          </p:nvSpPr>
          <p:spPr bwMode="auto">
            <a:xfrm flipH="1" flipV="1">
              <a:off x="14263" y="5567"/>
              <a:ext cx="2667"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p:cNvGrpSpPr/>
          <p:nvPr/>
        </p:nvGrpSpPr>
        <p:grpSpPr>
          <a:xfrm>
            <a:off x="1768475" y="3225165"/>
            <a:ext cx="8858250" cy="2163445"/>
            <a:chOff x="3933" y="5082"/>
            <a:chExt cx="13950" cy="3407"/>
          </a:xfrm>
        </p:grpSpPr>
        <p:sp>
          <p:nvSpPr>
            <p:cNvPr id="8" name="Freeform 4"/>
            <p:cNvSpPr/>
            <p:nvPr/>
          </p:nvSpPr>
          <p:spPr bwMode="auto">
            <a:xfrm>
              <a:off x="4958" y="5560"/>
              <a:ext cx="11047" cy="2563"/>
            </a:xfrm>
            <a:custGeom>
              <a:avLst/>
              <a:gdLst>
                <a:gd name="T0" fmla="*/ 0 w 4131"/>
                <a:gd name="T1" fmla="*/ 1088 h 1088"/>
                <a:gd name="T2" fmla="*/ 987 w 4131"/>
                <a:gd name="T3" fmla="*/ 0 h 1088"/>
                <a:gd name="T4" fmla="*/ 4131 w 4131"/>
                <a:gd name="T5" fmla="*/ 6 h 1088"/>
                <a:gd name="T6" fmla="*/ 3165 w 4131"/>
                <a:gd name="T7" fmla="*/ 1080 h 1088"/>
                <a:gd name="T8" fmla="*/ 0 w 4131"/>
                <a:gd name="T9" fmla="*/ 1088 h 1088"/>
              </a:gdLst>
              <a:ahLst/>
              <a:cxnLst>
                <a:cxn ang="0">
                  <a:pos x="T0" y="T1"/>
                </a:cxn>
                <a:cxn ang="0">
                  <a:pos x="T2" y="T3"/>
                </a:cxn>
                <a:cxn ang="0">
                  <a:pos x="T4" y="T5"/>
                </a:cxn>
                <a:cxn ang="0">
                  <a:pos x="T6" y="T7"/>
                </a:cxn>
                <a:cxn ang="0">
                  <a:pos x="T8" y="T9"/>
                </a:cxn>
              </a:cxnLst>
              <a:rect l="0" t="0" r="r" b="b"/>
              <a:pathLst>
                <a:path w="4131" h="1088">
                  <a:moveTo>
                    <a:pt x="0" y="1088"/>
                  </a:moveTo>
                  <a:lnTo>
                    <a:pt x="987" y="0"/>
                  </a:lnTo>
                  <a:lnTo>
                    <a:pt x="4131" y="6"/>
                  </a:lnTo>
                  <a:lnTo>
                    <a:pt x="3165" y="1080"/>
                  </a:lnTo>
                  <a:lnTo>
                    <a:pt x="0" y="1088"/>
                  </a:lnTo>
                  <a:close/>
                </a:path>
              </a:pathLst>
            </a:custGeom>
            <a:solidFill>
              <a:srgbClr val="FF66FF"/>
            </a:solidFill>
            <a:ln>
              <a:noFill/>
            </a:ln>
            <a:effectLst/>
          </p:spPr>
          <p:txBody>
            <a:bodyPr/>
            <a:lstStyle/>
            <a:p>
              <a:endParaRPr lang="zh-CN" altLang="en-US" sz="2000" b="1">
                <a:solidFill>
                  <a:srgbClr val="000099"/>
                </a:solidFill>
                <a:latin typeface="+mn-lt"/>
                <a:ea typeface="黑体" pitchFamily="2" charset="-122"/>
              </a:endParaRPr>
            </a:p>
          </p:txBody>
        </p:sp>
        <p:sp>
          <p:nvSpPr>
            <p:cNvPr id="27" name="Line 23"/>
            <p:cNvSpPr>
              <a:spLocks noChangeShapeType="1"/>
            </p:cNvSpPr>
            <p:nvPr/>
          </p:nvSpPr>
          <p:spPr bwMode="auto">
            <a:xfrm flipV="1">
              <a:off x="8583" y="5560"/>
              <a:ext cx="2670"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2" name="Line 28"/>
            <p:cNvSpPr>
              <a:spLocks noChangeShapeType="1"/>
            </p:cNvSpPr>
            <p:nvPr/>
          </p:nvSpPr>
          <p:spPr bwMode="auto">
            <a:xfrm flipV="1">
              <a:off x="9185" y="5560"/>
              <a:ext cx="2670"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9" name="Line 5"/>
            <p:cNvSpPr>
              <a:spLocks noChangeShapeType="1"/>
            </p:cNvSpPr>
            <p:nvPr/>
          </p:nvSpPr>
          <p:spPr bwMode="auto">
            <a:xfrm>
              <a:off x="4525" y="8122"/>
              <a:ext cx="1291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0" name="Line 6"/>
            <p:cNvSpPr>
              <a:spLocks noChangeShapeType="1"/>
            </p:cNvSpPr>
            <p:nvPr/>
          </p:nvSpPr>
          <p:spPr bwMode="auto">
            <a:xfrm>
              <a:off x="4525" y="5560"/>
              <a:ext cx="1291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1" name="Text Box 7"/>
            <p:cNvSpPr txBox="1">
              <a:spLocks noChangeArrowheads="1"/>
            </p:cNvSpPr>
            <p:nvPr/>
          </p:nvSpPr>
          <p:spPr bwMode="auto">
            <a:xfrm>
              <a:off x="3955" y="5122"/>
              <a:ext cx="70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rgbClr val="000099"/>
                  </a:solidFill>
                  <a:latin typeface="+mn-lt"/>
                  <a:ea typeface="黑体" pitchFamily="2" charset="-122"/>
                </a:rPr>
                <a:t>B</a:t>
              </a:r>
            </a:p>
          </p:txBody>
        </p:sp>
        <p:sp>
          <p:nvSpPr>
            <p:cNvPr id="12" name="Line 8"/>
            <p:cNvSpPr>
              <a:spLocks noChangeShapeType="1"/>
            </p:cNvSpPr>
            <p:nvPr/>
          </p:nvSpPr>
          <p:spPr bwMode="auto">
            <a:xfrm flipV="1">
              <a:off x="4940" y="5560"/>
              <a:ext cx="2668"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3" name="Line 9"/>
            <p:cNvSpPr>
              <a:spLocks noChangeShapeType="1"/>
            </p:cNvSpPr>
            <p:nvPr/>
          </p:nvSpPr>
          <p:spPr bwMode="auto">
            <a:xfrm flipV="1">
              <a:off x="5550"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4" name="Text Box 10"/>
            <p:cNvSpPr txBox="1">
              <a:spLocks noChangeArrowheads="1"/>
            </p:cNvSpPr>
            <p:nvPr/>
          </p:nvSpPr>
          <p:spPr bwMode="auto">
            <a:xfrm rot="18918223">
              <a:off x="4817" y="6547"/>
              <a:ext cx="1427" cy="82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dirty="0">
                  <a:solidFill>
                    <a:srgbClr val="000099"/>
                  </a:solidFill>
                  <a:latin typeface="+mn-lt"/>
                  <a:ea typeface="黑体" pitchFamily="2" charset="-122"/>
                </a:rPr>
                <a:t>分组</a:t>
              </a:r>
            </a:p>
          </p:txBody>
        </p:sp>
        <p:sp>
          <p:nvSpPr>
            <p:cNvPr id="15" name="Text Box 11"/>
            <p:cNvSpPr txBox="1">
              <a:spLocks noChangeArrowheads="1"/>
            </p:cNvSpPr>
            <p:nvPr/>
          </p:nvSpPr>
          <p:spPr bwMode="auto">
            <a:xfrm>
              <a:off x="17403" y="5082"/>
              <a:ext cx="48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i="1">
                  <a:solidFill>
                    <a:srgbClr val="000099"/>
                  </a:solidFill>
                  <a:latin typeface="+mn-lt"/>
                  <a:ea typeface="黑体" pitchFamily="2" charset="-122"/>
                </a:rPr>
                <a:t>t</a:t>
              </a:r>
            </a:p>
          </p:txBody>
        </p:sp>
        <p:sp>
          <p:nvSpPr>
            <p:cNvPr id="16" name="Text Box 12"/>
            <p:cNvSpPr txBox="1">
              <a:spLocks noChangeArrowheads="1"/>
            </p:cNvSpPr>
            <p:nvPr/>
          </p:nvSpPr>
          <p:spPr bwMode="auto">
            <a:xfrm>
              <a:off x="17403" y="7580"/>
              <a:ext cx="48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i="1">
                  <a:solidFill>
                    <a:srgbClr val="000099"/>
                  </a:solidFill>
                  <a:latin typeface="+mn-lt"/>
                  <a:ea typeface="黑体" pitchFamily="2" charset="-122"/>
                </a:rPr>
                <a:t>t</a:t>
              </a:r>
            </a:p>
          </p:txBody>
        </p:sp>
        <p:sp>
          <p:nvSpPr>
            <p:cNvPr id="17" name="Text Box 13"/>
            <p:cNvSpPr txBox="1">
              <a:spLocks noChangeArrowheads="1"/>
            </p:cNvSpPr>
            <p:nvPr/>
          </p:nvSpPr>
          <p:spPr bwMode="auto">
            <a:xfrm>
              <a:off x="3933" y="7665"/>
              <a:ext cx="700" cy="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rgbClr val="000099"/>
                  </a:solidFill>
                  <a:latin typeface="+mn-lt"/>
                  <a:ea typeface="黑体" pitchFamily="2" charset="-122"/>
                </a:rPr>
                <a:t>A</a:t>
              </a:r>
            </a:p>
          </p:txBody>
        </p:sp>
        <p:sp>
          <p:nvSpPr>
            <p:cNvPr id="18" name="Line 14"/>
            <p:cNvSpPr>
              <a:spLocks noChangeShapeType="1"/>
            </p:cNvSpPr>
            <p:nvPr/>
          </p:nvSpPr>
          <p:spPr bwMode="auto">
            <a:xfrm rot="15894661">
              <a:off x="6085" y="5975"/>
              <a:ext cx="552" cy="727"/>
            </a:xfrm>
            <a:prstGeom prst="line">
              <a:avLst/>
            </a:prstGeom>
            <a:noFill/>
            <a:ln w="5715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19" name="Line 15"/>
            <p:cNvSpPr>
              <a:spLocks noChangeShapeType="1"/>
            </p:cNvSpPr>
            <p:nvPr/>
          </p:nvSpPr>
          <p:spPr bwMode="auto">
            <a:xfrm flipV="1">
              <a:off x="6153" y="5567"/>
              <a:ext cx="2667" cy="256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0" name="Line 16"/>
            <p:cNvSpPr>
              <a:spLocks noChangeShapeType="1"/>
            </p:cNvSpPr>
            <p:nvPr/>
          </p:nvSpPr>
          <p:spPr bwMode="auto">
            <a:xfrm flipV="1">
              <a:off x="11613" y="5567"/>
              <a:ext cx="2667" cy="256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2" name="Text Box 18"/>
            <p:cNvSpPr txBox="1">
              <a:spLocks noChangeArrowheads="1"/>
            </p:cNvSpPr>
            <p:nvPr/>
          </p:nvSpPr>
          <p:spPr bwMode="auto">
            <a:xfrm rot="2268438">
              <a:off x="14447" y="6780"/>
              <a:ext cx="1518" cy="82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dirty="0">
                  <a:solidFill>
                    <a:srgbClr val="000099"/>
                  </a:solidFill>
                  <a:latin typeface="+mn-lt"/>
                  <a:ea typeface="黑体" pitchFamily="2" charset="-122"/>
                </a:rPr>
                <a:t>ACK</a:t>
              </a:r>
            </a:p>
          </p:txBody>
        </p:sp>
        <p:sp>
          <p:nvSpPr>
            <p:cNvPr id="24" name="Line 20"/>
            <p:cNvSpPr>
              <a:spLocks noChangeShapeType="1"/>
            </p:cNvSpPr>
            <p:nvPr/>
          </p:nvSpPr>
          <p:spPr bwMode="auto">
            <a:xfrm flipV="1">
              <a:off x="6758"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5" name="Line 21"/>
            <p:cNvSpPr>
              <a:spLocks noChangeShapeType="1"/>
            </p:cNvSpPr>
            <p:nvPr/>
          </p:nvSpPr>
          <p:spPr bwMode="auto">
            <a:xfrm flipV="1">
              <a:off x="7365" y="5560"/>
              <a:ext cx="2668"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6" name="Line 22"/>
            <p:cNvSpPr>
              <a:spLocks noChangeShapeType="1"/>
            </p:cNvSpPr>
            <p:nvPr/>
          </p:nvSpPr>
          <p:spPr bwMode="auto">
            <a:xfrm flipV="1">
              <a:off x="8000" y="559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8" name="Line 24"/>
            <p:cNvSpPr>
              <a:spLocks noChangeShapeType="1"/>
            </p:cNvSpPr>
            <p:nvPr/>
          </p:nvSpPr>
          <p:spPr bwMode="auto">
            <a:xfrm flipV="1">
              <a:off x="9803" y="5560"/>
              <a:ext cx="2670"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29" name="Line 25"/>
            <p:cNvSpPr>
              <a:spLocks noChangeShapeType="1"/>
            </p:cNvSpPr>
            <p:nvPr/>
          </p:nvSpPr>
          <p:spPr bwMode="auto">
            <a:xfrm flipV="1">
              <a:off x="10415"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0" name="Line 26"/>
            <p:cNvSpPr>
              <a:spLocks noChangeShapeType="1"/>
            </p:cNvSpPr>
            <p:nvPr/>
          </p:nvSpPr>
          <p:spPr bwMode="auto">
            <a:xfrm flipV="1">
              <a:off x="11023" y="5560"/>
              <a:ext cx="2667"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1" name="Line 27"/>
            <p:cNvSpPr>
              <a:spLocks noChangeShapeType="1"/>
            </p:cNvSpPr>
            <p:nvPr/>
          </p:nvSpPr>
          <p:spPr bwMode="auto">
            <a:xfrm flipV="1">
              <a:off x="11635"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3" name="Line 29"/>
            <p:cNvSpPr>
              <a:spLocks noChangeShapeType="1"/>
            </p:cNvSpPr>
            <p:nvPr/>
          </p:nvSpPr>
          <p:spPr bwMode="auto">
            <a:xfrm flipV="1">
              <a:off x="12218" y="5560"/>
              <a:ext cx="2667"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4" name="Line 30"/>
            <p:cNvSpPr>
              <a:spLocks noChangeShapeType="1"/>
            </p:cNvSpPr>
            <p:nvPr/>
          </p:nvSpPr>
          <p:spPr bwMode="auto">
            <a:xfrm flipV="1">
              <a:off x="12805" y="5560"/>
              <a:ext cx="2665"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35" name="Line 31"/>
            <p:cNvSpPr>
              <a:spLocks noChangeShapeType="1"/>
            </p:cNvSpPr>
            <p:nvPr/>
          </p:nvSpPr>
          <p:spPr bwMode="auto">
            <a:xfrm flipV="1">
              <a:off x="13390" y="5560"/>
              <a:ext cx="2668" cy="25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sp>
          <p:nvSpPr>
            <p:cNvPr id="45" name="Line 41"/>
            <p:cNvSpPr>
              <a:spLocks noChangeShapeType="1"/>
            </p:cNvSpPr>
            <p:nvPr/>
          </p:nvSpPr>
          <p:spPr bwMode="auto">
            <a:xfrm flipH="1" flipV="1">
              <a:off x="14263" y="5567"/>
              <a:ext cx="2667" cy="2562"/>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itchFamily="2" charset="-122"/>
              </a:endParaRPr>
            </a:p>
          </p:txBody>
        </p:sp>
      </p:grpSp>
      <p:sp>
        <p:nvSpPr>
          <p:cNvPr id="2" name="Title 1"/>
          <p:cNvSpPr>
            <a:spLocks noGrp="1"/>
          </p:cNvSpPr>
          <p:nvPr>
            <p:ph type="title"/>
          </p:nvPr>
        </p:nvSpPr>
        <p:spPr/>
        <p:txBody>
          <a:bodyPr/>
          <a:lstStyle/>
          <a:p>
            <a:r>
              <a:rPr lang="zh-CN" altLang="en-US">
                <a:sym typeface="+mn-ea"/>
              </a:rPr>
              <a:t>累积确认</a:t>
            </a:r>
            <a:endParaRPr lang="en-US"/>
          </a:p>
        </p:txBody>
      </p:sp>
      <p:sp>
        <p:nvSpPr>
          <p:cNvPr id="3" name="Content Placeholder 2"/>
          <p:cNvSpPr>
            <a:spLocks noGrp="1"/>
          </p:cNvSpPr>
          <p:nvPr>
            <p:ph idx="1"/>
          </p:nvPr>
        </p:nvSpPr>
        <p:spPr/>
        <p:txBody>
          <a:bodyPr/>
          <a:lstStyle/>
          <a:p>
            <a:r>
              <a:rPr lang="en-US"/>
              <a:t>对按序到达的最后一个分组发送确认，这样就表示：到这个分组为止的所有分组都已正确收到了</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31</a:t>
            </a:fld>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sym typeface="+mn-ea"/>
              </a:rPr>
              <a:t>Go-back-N</a:t>
            </a:r>
            <a:r>
              <a:rPr lang="zh-CN" altLang="en-US" dirty="0">
                <a:sym typeface="+mn-ea"/>
              </a:rPr>
              <a:t>（回退 </a:t>
            </a:r>
            <a:r>
              <a:rPr lang="en-US" altLang="zh-CN" dirty="0">
                <a:sym typeface="+mn-ea"/>
              </a:rPr>
              <a:t>N</a:t>
            </a:r>
            <a:r>
              <a:rPr lang="zh-CN" altLang="en-US" dirty="0">
                <a:sym typeface="+mn-ea"/>
              </a:rPr>
              <a:t>）</a:t>
            </a:r>
            <a:endParaRPr lang="en-US"/>
          </a:p>
        </p:txBody>
      </p:sp>
      <p:sp>
        <p:nvSpPr>
          <p:cNvPr id="3" name="Content Placeholder 2"/>
          <p:cNvSpPr>
            <a:spLocks noGrp="1"/>
          </p:cNvSpPr>
          <p:nvPr>
            <p:ph idx="1"/>
          </p:nvPr>
        </p:nvSpPr>
        <p:spPr/>
        <p:txBody>
          <a:bodyPr/>
          <a:lstStyle/>
          <a:p>
            <a:r>
              <a:rPr lang="en-US"/>
              <a:t>Go-back-N（回退 N），表示需要再退回来重传已发送过的 N 个分组</a:t>
            </a:r>
          </a:p>
          <a:p>
            <a:pPr lvl="1"/>
            <a:r>
              <a:rPr lang="en-US">
                <a:sym typeface="+mn-ea"/>
              </a:rPr>
              <a:t>如果发送方发送了前5个分组，而后面的第3个分组丢失了。这时接收方只能对前两个分组发出确认。发送方无法知道后面三个分组的下落，而只好把后面的三个分组都再重传一次</a:t>
            </a:r>
          </a:p>
          <a:p>
            <a:pPr lvl="0"/>
            <a:endParaRPr lang="en-US">
              <a:sym typeface="+mn-ea"/>
            </a:endParaRPr>
          </a:p>
          <a:p>
            <a:pPr lvl="0"/>
            <a:r>
              <a:rPr lang="en-US"/>
              <a:t>通信线路质量不好，连续ARQ协议会带来负面的影响 </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32</a:t>
            </a:fld>
            <a:endParaRPr lang="zh-CN" altLang="en-US"/>
          </a:p>
        </p:txBody>
      </p:sp>
      <p:sp>
        <p:nvSpPr>
          <p:cNvPr id="8" name="Rounded Rectangle 7"/>
          <p:cNvSpPr/>
          <p:nvPr/>
        </p:nvSpPr>
        <p:spPr>
          <a:xfrm>
            <a:off x="4841875" y="3855085"/>
            <a:ext cx="505460" cy="43116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1</a:t>
            </a:r>
          </a:p>
        </p:txBody>
      </p:sp>
      <p:sp>
        <p:nvSpPr>
          <p:cNvPr id="9" name="Rounded Rectangle 8"/>
          <p:cNvSpPr/>
          <p:nvPr/>
        </p:nvSpPr>
        <p:spPr>
          <a:xfrm>
            <a:off x="5347335" y="3855085"/>
            <a:ext cx="505460" cy="43116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2</a:t>
            </a:r>
          </a:p>
        </p:txBody>
      </p:sp>
      <p:sp>
        <p:nvSpPr>
          <p:cNvPr id="10" name="Rounded Rectangle 9"/>
          <p:cNvSpPr/>
          <p:nvPr/>
        </p:nvSpPr>
        <p:spPr>
          <a:xfrm>
            <a:off x="5852795" y="3855085"/>
            <a:ext cx="505460" cy="431165"/>
          </a:xfrm>
          <a:prstGeom prst="roundRect">
            <a:avLst/>
          </a:prstGeom>
          <a:solidFill>
            <a:srgbClr val="FF0000"/>
          </a:solidFill>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3</a:t>
            </a:r>
          </a:p>
        </p:txBody>
      </p:sp>
      <p:sp>
        <p:nvSpPr>
          <p:cNvPr id="11" name="Rounded Rectangle 10"/>
          <p:cNvSpPr/>
          <p:nvPr/>
        </p:nvSpPr>
        <p:spPr>
          <a:xfrm>
            <a:off x="6358255" y="3855085"/>
            <a:ext cx="505460" cy="43116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4</a:t>
            </a:r>
          </a:p>
        </p:txBody>
      </p:sp>
      <p:sp>
        <p:nvSpPr>
          <p:cNvPr id="12" name="Rounded Rectangle 11"/>
          <p:cNvSpPr/>
          <p:nvPr/>
        </p:nvSpPr>
        <p:spPr>
          <a:xfrm>
            <a:off x="6863715" y="3855085"/>
            <a:ext cx="505460" cy="43116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5</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累积确认优缺点</a:t>
            </a:r>
          </a:p>
        </p:txBody>
      </p:sp>
      <p:sp>
        <p:nvSpPr>
          <p:cNvPr id="3" name="Content Placeholder 2"/>
          <p:cNvSpPr>
            <a:spLocks noGrp="1"/>
          </p:cNvSpPr>
          <p:nvPr>
            <p:ph idx="1"/>
          </p:nvPr>
        </p:nvSpPr>
        <p:spPr/>
        <p:txBody>
          <a:bodyPr/>
          <a:lstStyle/>
          <a:p>
            <a:r>
              <a:rPr lang="en-US"/>
              <a:t>优点：容易实现，即使确认丢失也不必重传</a:t>
            </a:r>
          </a:p>
          <a:p>
            <a:r>
              <a:rPr lang="en-US"/>
              <a:t>缺点：不能向发送方反映出接收方已经正确收到的所有分组的信息</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33</a:t>
            </a:fld>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能否</a:t>
            </a:r>
            <a:r>
              <a:rPr lang="zh-CN" altLang="zh-CN" dirty="0">
                <a:sym typeface="+mn-ea"/>
              </a:rPr>
              <a:t>只传送缺少的数据而不重传已经正确到达接收方的数据</a:t>
            </a: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2.4</a:t>
            </a:r>
          </a:p>
        </p:txBody>
      </p:sp>
      <p:sp>
        <p:nvSpPr>
          <p:cNvPr id="9" name="Text Placeholder 8"/>
          <p:cNvSpPr>
            <a:spLocks noGrp="1"/>
          </p:cNvSpPr>
          <p:nvPr>
            <p:ph type="body" idx="1"/>
          </p:nvPr>
        </p:nvSpPr>
        <p:spPr/>
        <p:txBody>
          <a:bodyPr/>
          <a:lstStyle/>
          <a:p>
            <a:r>
              <a:rPr lang="zh-CN" altLang="en-US"/>
              <a:t>选择确认</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sym typeface="+mn-ea"/>
              </a:rPr>
              <a:t>接收到的字节流序号不连续 </a:t>
            </a:r>
            <a:br>
              <a:rPr lang="zh-CN" altLang="en-US" dirty="0"/>
            </a:br>
            <a:endParaRPr lang="en-US"/>
          </a:p>
        </p:txBody>
      </p:sp>
      <p:sp>
        <p:nvSpPr>
          <p:cNvPr id="3" name="Content Placeholder 2"/>
          <p:cNvSpPr>
            <a:spLocks noGrp="1"/>
          </p:cNvSpPr>
          <p:nvPr>
            <p:ph idx="1"/>
          </p:nvPr>
        </p:nvSpPr>
        <p:spPr/>
        <p:txBody>
          <a:bodyPr/>
          <a:lstStyle/>
          <a:p>
            <a:r>
              <a:rPr lang="en-US"/>
              <a:t>TCP 的接收方在接收对方发送过来的数据字节流的序号不连续，结果就形成了一些不连续的字节块</a:t>
            </a:r>
          </a:p>
          <a:p>
            <a:pPr lvl="1"/>
            <a:r>
              <a:rPr lang="en-US"/>
              <a:t>每一个字节块都有两个边界：边界和右边界</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36</a:t>
            </a:fld>
            <a:endParaRPr lang="zh-CN" altLang="en-US"/>
          </a:p>
        </p:txBody>
      </p:sp>
      <p:sp>
        <p:nvSpPr>
          <p:cNvPr id="760838" name="Rectangle 6"/>
          <p:cNvSpPr>
            <a:spLocks noChangeArrowheads="1"/>
          </p:cNvSpPr>
          <p:nvPr/>
        </p:nvSpPr>
        <p:spPr bwMode="auto">
          <a:xfrm>
            <a:off x="1544839" y="4185300"/>
            <a:ext cx="2263246" cy="43180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60839" name="Rectangle 7"/>
          <p:cNvSpPr>
            <a:spLocks noChangeArrowheads="1"/>
          </p:cNvSpPr>
          <p:nvPr/>
        </p:nvSpPr>
        <p:spPr bwMode="auto">
          <a:xfrm>
            <a:off x="4743652" y="4185300"/>
            <a:ext cx="2106744" cy="43180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60840" name="Rectangle 8"/>
          <p:cNvSpPr>
            <a:spLocks noChangeArrowheads="1"/>
          </p:cNvSpPr>
          <p:nvPr/>
        </p:nvSpPr>
        <p:spPr bwMode="auto">
          <a:xfrm>
            <a:off x="7706852" y="4185300"/>
            <a:ext cx="2964921" cy="43180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60847" name="Text Box 15"/>
          <p:cNvSpPr txBox="1">
            <a:spLocks noChangeArrowheads="1"/>
          </p:cNvSpPr>
          <p:nvPr/>
        </p:nvSpPr>
        <p:spPr bwMode="auto">
          <a:xfrm>
            <a:off x="1584394" y="4232925"/>
            <a:ext cx="9412977" cy="33718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1600" b="1" dirty="0">
                <a:solidFill>
                  <a:srgbClr val="0000FF"/>
                </a:solidFill>
                <a:latin typeface="+mn-lt"/>
                <a:ea typeface="黑体" pitchFamily="2" charset="-122"/>
              </a:rPr>
              <a:t>1                           1000                 1501                    3000                 3501                                  4500</a:t>
            </a:r>
          </a:p>
        </p:txBody>
      </p:sp>
      <p:sp>
        <p:nvSpPr>
          <p:cNvPr id="760851" name="Text Box 19"/>
          <p:cNvSpPr txBox="1">
            <a:spLocks noChangeArrowheads="1"/>
          </p:cNvSpPr>
          <p:nvPr/>
        </p:nvSpPr>
        <p:spPr bwMode="auto">
          <a:xfrm>
            <a:off x="2644443" y="4905008"/>
            <a:ext cx="165782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dirty="0">
                <a:solidFill>
                  <a:srgbClr val="FF0000"/>
                </a:solidFill>
                <a:latin typeface="+mn-lt"/>
                <a:ea typeface="黑体" pitchFamily="2" charset="-122"/>
              </a:rPr>
              <a:t>确认号 </a:t>
            </a:r>
            <a:r>
              <a:rPr lang="en-US" altLang="zh-CN" b="1" dirty="0">
                <a:solidFill>
                  <a:srgbClr val="FF0000"/>
                </a:solidFill>
                <a:latin typeface="+mn-lt"/>
                <a:ea typeface="黑体" pitchFamily="2" charset="-122"/>
              </a:rPr>
              <a:t>= 1001</a:t>
            </a:r>
          </a:p>
        </p:txBody>
      </p:sp>
      <p:sp>
        <p:nvSpPr>
          <p:cNvPr id="760858" name="Text Box 26"/>
          <p:cNvSpPr txBox="1">
            <a:spLocks noChangeArrowheads="1"/>
          </p:cNvSpPr>
          <p:nvPr/>
        </p:nvSpPr>
        <p:spPr bwMode="auto">
          <a:xfrm>
            <a:off x="4364012" y="4905008"/>
            <a:ext cx="1186543"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solidFill>
                  <a:srgbClr val="000099"/>
                </a:solidFill>
                <a:latin typeface="+mn-lt"/>
                <a:ea typeface="黑体" pitchFamily="2" charset="-122"/>
              </a:rPr>
              <a:t>L</a:t>
            </a:r>
            <a:r>
              <a:rPr lang="en-US" altLang="zh-CN" b="1" baseline="-25000">
                <a:solidFill>
                  <a:srgbClr val="000099"/>
                </a:solidFill>
                <a:latin typeface="+mn-lt"/>
                <a:ea typeface="黑体" pitchFamily="2" charset="-122"/>
              </a:rPr>
              <a:t>1</a:t>
            </a:r>
            <a:r>
              <a:rPr lang="en-US" altLang="zh-CN" b="1">
                <a:solidFill>
                  <a:srgbClr val="000099"/>
                </a:solidFill>
                <a:latin typeface="+mn-lt"/>
                <a:ea typeface="黑体" pitchFamily="2" charset="-122"/>
              </a:rPr>
              <a:t> = 1501</a:t>
            </a:r>
          </a:p>
        </p:txBody>
      </p:sp>
      <p:sp>
        <p:nvSpPr>
          <p:cNvPr id="760859" name="Text Box 27"/>
          <p:cNvSpPr txBox="1">
            <a:spLocks noChangeArrowheads="1"/>
          </p:cNvSpPr>
          <p:nvPr/>
        </p:nvSpPr>
        <p:spPr bwMode="auto">
          <a:xfrm>
            <a:off x="7327213" y="4905008"/>
            <a:ext cx="1186543"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solidFill>
                  <a:srgbClr val="000099"/>
                </a:solidFill>
                <a:latin typeface="+mn-lt"/>
                <a:ea typeface="黑体" pitchFamily="2" charset="-122"/>
              </a:rPr>
              <a:t>L</a:t>
            </a:r>
            <a:r>
              <a:rPr lang="en-US" altLang="zh-CN" b="1" baseline="-25000">
                <a:solidFill>
                  <a:srgbClr val="000099"/>
                </a:solidFill>
                <a:latin typeface="+mn-lt"/>
                <a:ea typeface="黑体" pitchFamily="2" charset="-122"/>
              </a:rPr>
              <a:t>2</a:t>
            </a:r>
            <a:r>
              <a:rPr lang="en-US" altLang="zh-CN" b="1">
                <a:solidFill>
                  <a:srgbClr val="000099"/>
                </a:solidFill>
                <a:latin typeface="+mn-lt"/>
                <a:ea typeface="黑体" pitchFamily="2" charset="-122"/>
              </a:rPr>
              <a:t> = 3501</a:t>
            </a:r>
          </a:p>
        </p:txBody>
      </p:sp>
      <p:sp>
        <p:nvSpPr>
          <p:cNvPr id="760860" name="Text Box 28"/>
          <p:cNvSpPr txBox="1">
            <a:spLocks noChangeArrowheads="1"/>
          </p:cNvSpPr>
          <p:nvPr/>
        </p:nvSpPr>
        <p:spPr bwMode="auto">
          <a:xfrm>
            <a:off x="6172835" y="4905008"/>
            <a:ext cx="1212191"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dirty="0">
                <a:solidFill>
                  <a:srgbClr val="000099"/>
                </a:solidFill>
                <a:latin typeface="+mn-lt"/>
                <a:ea typeface="黑体" pitchFamily="2" charset="-122"/>
              </a:rPr>
              <a:t>R</a:t>
            </a:r>
            <a:r>
              <a:rPr lang="en-US" altLang="zh-CN" b="1" baseline="-25000" dirty="0">
                <a:solidFill>
                  <a:srgbClr val="000099"/>
                </a:solidFill>
                <a:latin typeface="+mn-lt"/>
                <a:ea typeface="黑体" pitchFamily="2" charset="-122"/>
              </a:rPr>
              <a:t>1</a:t>
            </a:r>
            <a:r>
              <a:rPr lang="en-US" altLang="zh-CN" b="1" dirty="0">
                <a:solidFill>
                  <a:srgbClr val="000099"/>
                </a:solidFill>
                <a:latin typeface="+mn-lt"/>
                <a:ea typeface="黑体" pitchFamily="2" charset="-122"/>
              </a:rPr>
              <a:t> = 3001</a:t>
            </a:r>
          </a:p>
        </p:txBody>
      </p:sp>
      <p:sp>
        <p:nvSpPr>
          <p:cNvPr id="760861" name="Text Box 29"/>
          <p:cNvSpPr txBox="1">
            <a:spLocks noChangeArrowheads="1"/>
          </p:cNvSpPr>
          <p:nvPr/>
        </p:nvSpPr>
        <p:spPr bwMode="auto">
          <a:xfrm>
            <a:off x="9906920" y="4883522"/>
            <a:ext cx="1212191"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dirty="0">
                <a:solidFill>
                  <a:srgbClr val="000099"/>
                </a:solidFill>
                <a:latin typeface="+mn-lt"/>
                <a:ea typeface="黑体" pitchFamily="2" charset="-122"/>
              </a:rPr>
              <a:t>R</a:t>
            </a:r>
            <a:r>
              <a:rPr lang="en-US" altLang="zh-CN" b="1" baseline="-25000" dirty="0">
                <a:solidFill>
                  <a:srgbClr val="000099"/>
                </a:solidFill>
                <a:latin typeface="+mn-lt"/>
                <a:ea typeface="黑体" pitchFamily="2" charset="-122"/>
              </a:rPr>
              <a:t>1</a:t>
            </a:r>
            <a:r>
              <a:rPr lang="en-US" altLang="zh-CN" b="1" dirty="0">
                <a:solidFill>
                  <a:srgbClr val="000099"/>
                </a:solidFill>
                <a:latin typeface="+mn-lt"/>
                <a:ea typeface="黑体" pitchFamily="2" charset="-122"/>
              </a:rPr>
              <a:t> = 4501</a:t>
            </a:r>
          </a:p>
        </p:txBody>
      </p:sp>
      <p:sp>
        <p:nvSpPr>
          <p:cNvPr id="760837" name="Line 5"/>
          <p:cNvSpPr>
            <a:spLocks noChangeShapeType="1"/>
          </p:cNvSpPr>
          <p:nvPr/>
        </p:nvSpPr>
        <p:spPr bwMode="auto">
          <a:xfrm>
            <a:off x="1544839" y="3993212"/>
            <a:ext cx="2263246"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60841" name="Text Box 9"/>
          <p:cNvSpPr txBox="1">
            <a:spLocks noChangeArrowheads="1"/>
          </p:cNvSpPr>
          <p:nvPr/>
        </p:nvSpPr>
        <p:spPr bwMode="auto">
          <a:xfrm>
            <a:off x="3942328" y="3923362"/>
            <a:ext cx="6463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600" b="1" dirty="0">
                <a:solidFill>
                  <a:srgbClr val="000099"/>
                </a:solidFill>
                <a:latin typeface="+mn-lt"/>
                <a:ea typeface="黑体" pitchFamily="2" charset="-122"/>
              </a:rPr>
              <a:t>…</a:t>
            </a:r>
          </a:p>
        </p:txBody>
      </p:sp>
      <p:sp>
        <p:nvSpPr>
          <p:cNvPr id="760842" name="Text Box 10"/>
          <p:cNvSpPr txBox="1">
            <a:spLocks noChangeArrowheads="1"/>
          </p:cNvSpPr>
          <p:nvPr/>
        </p:nvSpPr>
        <p:spPr bwMode="auto">
          <a:xfrm>
            <a:off x="6964923" y="3828112"/>
            <a:ext cx="74892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4400" b="1" dirty="0">
                <a:solidFill>
                  <a:srgbClr val="000099"/>
                </a:solidFill>
                <a:latin typeface="+mn-lt"/>
                <a:ea typeface="黑体" pitchFamily="2" charset="-122"/>
              </a:rPr>
              <a:t>…</a:t>
            </a:r>
          </a:p>
        </p:txBody>
      </p:sp>
      <p:sp>
        <p:nvSpPr>
          <p:cNvPr id="760843" name="Line 11"/>
          <p:cNvSpPr>
            <a:spLocks noChangeShapeType="1"/>
          </p:cNvSpPr>
          <p:nvPr/>
        </p:nvSpPr>
        <p:spPr bwMode="auto">
          <a:xfrm flipH="1">
            <a:off x="1564323" y="3896375"/>
            <a:ext cx="0" cy="26511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60844" name="Text Box 12"/>
          <p:cNvSpPr txBox="1">
            <a:spLocks noChangeArrowheads="1"/>
          </p:cNvSpPr>
          <p:nvPr/>
        </p:nvSpPr>
        <p:spPr bwMode="auto">
          <a:xfrm>
            <a:off x="1935231" y="3797950"/>
            <a:ext cx="1425390" cy="3385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600" b="1">
                <a:solidFill>
                  <a:srgbClr val="000099"/>
                </a:solidFill>
                <a:latin typeface="+mn-lt"/>
                <a:ea typeface="黑体" pitchFamily="2" charset="-122"/>
              </a:rPr>
              <a:t>连续的字节流</a:t>
            </a:r>
          </a:p>
        </p:txBody>
      </p:sp>
      <p:sp>
        <p:nvSpPr>
          <p:cNvPr id="760846" name="Line 14"/>
          <p:cNvSpPr>
            <a:spLocks noChangeShapeType="1"/>
          </p:cNvSpPr>
          <p:nvPr/>
        </p:nvSpPr>
        <p:spPr bwMode="auto">
          <a:xfrm flipV="1">
            <a:off x="3857958" y="4472637"/>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60848" name="Text Box 16"/>
          <p:cNvSpPr txBox="1">
            <a:spLocks noChangeArrowheads="1"/>
          </p:cNvSpPr>
          <p:nvPr/>
        </p:nvSpPr>
        <p:spPr bwMode="auto">
          <a:xfrm>
            <a:off x="2420212" y="4086875"/>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itchFamily="2" charset="-122"/>
              </a:rPr>
              <a:t>…</a:t>
            </a:r>
          </a:p>
        </p:txBody>
      </p:sp>
      <p:sp>
        <p:nvSpPr>
          <p:cNvPr id="760849" name="Text Box 17"/>
          <p:cNvSpPr txBox="1">
            <a:spLocks noChangeArrowheads="1"/>
          </p:cNvSpPr>
          <p:nvPr/>
        </p:nvSpPr>
        <p:spPr bwMode="auto">
          <a:xfrm>
            <a:off x="5539914" y="4086875"/>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itchFamily="2" charset="-122"/>
              </a:rPr>
              <a:t>…</a:t>
            </a:r>
          </a:p>
        </p:txBody>
      </p:sp>
      <p:sp>
        <p:nvSpPr>
          <p:cNvPr id="760850" name="Text Box 18"/>
          <p:cNvSpPr txBox="1">
            <a:spLocks noChangeArrowheads="1"/>
          </p:cNvSpPr>
          <p:nvPr/>
        </p:nvSpPr>
        <p:spPr bwMode="auto">
          <a:xfrm>
            <a:off x="9050010" y="4086875"/>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itchFamily="2" charset="-122"/>
              </a:rPr>
              <a:t>…</a:t>
            </a:r>
          </a:p>
        </p:txBody>
      </p:sp>
      <p:sp>
        <p:nvSpPr>
          <p:cNvPr id="760852" name="Line 20"/>
          <p:cNvSpPr>
            <a:spLocks noChangeShapeType="1"/>
          </p:cNvSpPr>
          <p:nvPr/>
        </p:nvSpPr>
        <p:spPr bwMode="auto">
          <a:xfrm flipV="1">
            <a:off x="4977543" y="4472637"/>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60853" name="Line 21"/>
          <p:cNvSpPr>
            <a:spLocks noChangeShapeType="1"/>
          </p:cNvSpPr>
          <p:nvPr/>
        </p:nvSpPr>
        <p:spPr bwMode="auto">
          <a:xfrm flipV="1">
            <a:off x="6927787" y="4472637"/>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60854" name="Line 22"/>
          <p:cNvSpPr>
            <a:spLocks noChangeShapeType="1"/>
          </p:cNvSpPr>
          <p:nvPr/>
        </p:nvSpPr>
        <p:spPr bwMode="auto">
          <a:xfrm flipV="1">
            <a:off x="7942464" y="4472637"/>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60855" name="Line 23"/>
          <p:cNvSpPr>
            <a:spLocks noChangeShapeType="1"/>
          </p:cNvSpPr>
          <p:nvPr/>
        </p:nvSpPr>
        <p:spPr bwMode="auto">
          <a:xfrm flipV="1">
            <a:off x="10749164" y="4472637"/>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60856" name="Text Box 24"/>
          <p:cNvSpPr txBox="1">
            <a:spLocks noChangeArrowheads="1"/>
          </p:cNvSpPr>
          <p:nvPr/>
        </p:nvSpPr>
        <p:spPr bwMode="auto">
          <a:xfrm>
            <a:off x="5054933" y="3785250"/>
            <a:ext cx="1425390"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600" b="1">
                <a:solidFill>
                  <a:srgbClr val="000099"/>
                </a:solidFill>
                <a:latin typeface="+mn-lt"/>
                <a:ea typeface="黑体" pitchFamily="2" charset="-122"/>
              </a:rPr>
              <a:t>第一个字节块</a:t>
            </a:r>
          </a:p>
        </p:txBody>
      </p:sp>
      <p:sp>
        <p:nvSpPr>
          <p:cNvPr id="760857" name="Text Box 25"/>
          <p:cNvSpPr txBox="1">
            <a:spLocks noChangeArrowheads="1"/>
          </p:cNvSpPr>
          <p:nvPr/>
        </p:nvSpPr>
        <p:spPr bwMode="auto">
          <a:xfrm>
            <a:off x="8527193" y="3775725"/>
            <a:ext cx="1425390"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600" b="1">
                <a:solidFill>
                  <a:srgbClr val="000099"/>
                </a:solidFill>
                <a:latin typeface="+mn-lt"/>
                <a:ea typeface="黑体" pitchFamily="2" charset="-122"/>
              </a:rPr>
              <a:t>第二个字节块</a:t>
            </a:r>
          </a:p>
        </p:txBody>
      </p:sp>
      <p:sp>
        <p:nvSpPr>
          <p:cNvPr id="31" name="Line 11"/>
          <p:cNvSpPr>
            <a:spLocks noChangeShapeType="1"/>
          </p:cNvSpPr>
          <p:nvPr/>
        </p:nvSpPr>
        <p:spPr bwMode="auto">
          <a:xfrm flipH="1">
            <a:off x="3808085" y="3896375"/>
            <a:ext cx="0" cy="26511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选择确认SACK  (Selective ACK) </a:t>
            </a:r>
          </a:p>
        </p:txBody>
      </p:sp>
      <p:sp>
        <p:nvSpPr>
          <p:cNvPr id="3" name="Content Placeholder 2"/>
          <p:cNvSpPr>
            <a:spLocks noGrp="1"/>
          </p:cNvSpPr>
          <p:nvPr>
            <p:ph idx="1"/>
          </p:nvPr>
        </p:nvSpPr>
        <p:spPr/>
        <p:txBody>
          <a:bodyPr/>
          <a:lstStyle/>
          <a:p>
            <a:r>
              <a:rPr lang="en-US">
                <a:sym typeface="+mn-ea"/>
              </a:rPr>
              <a:t>接收方收到了和前面的字节流不连续的两个字节块</a:t>
            </a:r>
          </a:p>
          <a:p>
            <a:pPr lvl="1"/>
            <a:r>
              <a:rPr lang="en-US" sz="2400">
                <a:sym typeface="+mn-ea"/>
              </a:rPr>
              <a:t>先收下这些数据</a:t>
            </a:r>
            <a:endParaRPr lang="zh-CN" altLang="en-US" sz="2050"/>
          </a:p>
          <a:p>
            <a:pPr lvl="1"/>
            <a:r>
              <a:rPr lang="en-US">
                <a:sym typeface="+mn-ea"/>
              </a:rPr>
              <a:t>把这些信息准确地告诉发送方，使发送方不要再重复发送这些已收到的数据</a:t>
            </a:r>
            <a:endParaRPr lang="en-US"/>
          </a:p>
          <a:p>
            <a:pPr marL="490855" lvl="1" indent="0">
              <a:buNone/>
            </a:pPr>
            <a:endParaRPr 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37</a:t>
            </a:fld>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使用选择确认</a:t>
            </a:r>
          </a:p>
        </p:txBody>
      </p:sp>
      <p:sp>
        <p:nvSpPr>
          <p:cNvPr id="3" name="Content Placeholder 2"/>
          <p:cNvSpPr>
            <a:spLocks noGrp="1"/>
          </p:cNvSpPr>
          <p:nvPr>
            <p:ph idx="1"/>
          </p:nvPr>
        </p:nvSpPr>
        <p:spPr/>
        <p:txBody>
          <a:bodyPr/>
          <a:lstStyle/>
          <a:p>
            <a:r>
              <a:rPr lang="en-US"/>
              <a:t>使用选择确认，在建立TCP连接时，</a:t>
            </a:r>
            <a:r>
              <a:rPr lang="zh-CN" altLang="en-US"/>
              <a:t>需</a:t>
            </a:r>
            <a:r>
              <a:rPr lang="en-US"/>
              <a:t>在TCP首部的选项中加上“允许SACK”的选项，</a:t>
            </a:r>
            <a:r>
              <a:rPr lang="zh-CN" altLang="en-US"/>
              <a:t>且</a:t>
            </a:r>
            <a:r>
              <a:rPr lang="en-US"/>
              <a:t>双方必须都事先商定好</a:t>
            </a:r>
          </a:p>
          <a:p>
            <a:endParaRPr lang="en-US"/>
          </a:p>
          <a:p>
            <a:r>
              <a:rPr lang="en-US"/>
              <a:t>由于首部选项的长度最多只有40字节，而指明一个边界就要用掉4字节，因此在选项中最多只能指明4个字节块的边界信息。</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38</a:t>
            </a:fld>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TCP</a:t>
            </a:r>
            <a:r>
              <a:rPr lang="zh-CN" altLang="en-US"/>
              <a:t>报文格式</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39</a:t>
            </a:fld>
            <a:endParaRPr lang="zh-CN" altLang="en-US"/>
          </a:p>
        </p:txBody>
      </p:sp>
      <p:sp>
        <p:nvSpPr>
          <p:cNvPr id="502817" name="Line 33"/>
          <p:cNvSpPr>
            <a:spLocks noChangeShapeType="1"/>
          </p:cNvSpPr>
          <p:nvPr/>
        </p:nvSpPr>
        <p:spPr bwMode="auto">
          <a:xfrm flipH="1">
            <a:off x="2097463" y="2151464"/>
            <a:ext cx="17198" cy="2757487"/>
          </a:xfrm>
          <a:prstGeom prst="line">
            <a:avLst/>
          </a:prstGeom>
          <a:noFill/>
          <a:ln w="12700">
            <a:solidFill>
              <a:schemeClr val="tx1"/>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8" name="Rectangle 34"/>
          <p:cNvSpPr>
            <a:spLocks noChangeArrowheads="1"/>
          </p:cNvSpPr>
          <p:nvPr/>
        </p:nvSpPr>
        <p:spPr bwMode="auto">
          <a:xfrm>
            <a:off x="1782741" y="3221439"/>
            <a:ext cx="586740" cy="53086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90000"/>
              </a:lnSpc>
            </a:pPr>
            <a:r>
              <a:rPr kumimoji="1" lang="en-US" altLang="zh-CN" sz="1600">
                <a:solidFill>
                  <a:srgbClr val="000099"/>
                </a:solidFill>
                <a:latin typeface="+mn-lt"/>
                <a:ea typeface="黑体" pitchFamily="2" charset="-122"/>
              </a:rPr>
              <a:t>TCP</a:t>
            </a:r>
          </a:p>
          <a:p>
            <a:pPr defTabSz="762000" eaLnBrk="0" hangingPunct="0">
              <a:lnSpc>
                <a:spcPct val="90000"/>
              </a:lnSpc>
            </a:pPr>
            <a:r>
              <a:rPr kumimoji="1" lang="zh-CN" altLang="en-US" sz="1600">
                <a:solidFill>
                  <a:srgbClr val="000099"/>
                </a:solidFill>
                <a:latin typeface="+mn-lt"/>
                <a:ea typeface="黑体" pitchFamily="2" charset="-122"/>
              </a:rPr>
              <a:t>首部</a:t>
            </a:r>
          </a:p>
        </p:txBody>
      </p:sp>
      <p:sp>
        <p:nvSpPr>
          <p:cNvPr id="502819" name="Line 35"/>
          <p:cNvSpPr>
            <a:spLocks noChangeShapeType="1"/>
          </p:cNvSpPr>
          <p:nvPr/>
        </p:nvSpPr>
        <p:spPr bwMode="auto">
          <a:xfrm>
            <a:off x="10249275" y="2145113"/>
            <a:ext cx="0" cy="2316162"/>
          </a:xfrm>
          <a:prstGeom prst="line">
            <a:avLst/>
          </a:prstGeom>
          <a:noFill/>
          <a:ln w="12700">
            <a:solidFill>
              <a:schemeClr val="tx1"/>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0" name="Rectangle 36"/>
          <p:cNvSpPr>
            <a:spLocks noChangeArrowheads="1"/>
          </p:cNvSpPr>
          <p:nvPr/>
        </p:nvSpPr>
        <p:spPr bwMode="auto">
          <a:xfrm>
            <a:off x="9805887" y="2964264"/>
            <a:ext cx="1072515" cy="53086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90000"/>
              </a:lnSpc>
            </a:pPr>
            <a:r>
              <a:rPr kumimoji="1" lang="en-US" altLang="zh-CN" sz="1600">
                <a:solidFill>
                  <a:srgbClr val="000099"/>
                </a:solidFill>
                <a:latin typeface="+mn-lt"/>
                <a:ea typeface="黑体" pitchFamily="2" charset="-122"/>
              </a:rPr>
              <a:t>20 </a:t>
            </a:r>
            <a:r>
              <a:rPr kumimoji="1" lang="zh-CN" altLang="en-US" sz="1600">
                <a:solidFill>
                  <a:srgbClr val="000099"/>
                </a:solidFill>
                <a:latin typeface="+mn-lt"/>
                <a:ea typeface="黑体" pitchFamily="2" charset="-122"/>
              </a:rPr>
              <a:t>字节的</a:t>
            </a:r>
          </a:p>
          <a:p>
            <a:pPr algn="ctr" defTabSz="762000" eaLnBrk="0" hangingPunct="0">
              <a:lnSpc>
                <a:spcPct val="90000"/>
              </a:lnSpc>
            </a:pPr>
            <a:r>
              <a:rPr kumimoji="1" lang="zh-CN" altLang="en-US" sz="1600">
                <a:solidFill>
                  <a:srgbClr val="000099"/>
                </a:solidFill>
                <a:latin typeface="+mn-lt"/>
                <a:ea typeface="黑体" pitchFamily="2" charset="-122"/>
              </a:rPr>
              <a:t>固定首部</a:t>
            </a:r>
          </a:p>
        </p:txBody>
      </p:sp>
      <p:sp>
        <p:nvSpPr>
          <p:cNvPr id="502859" name="Rectangle 75"/>
          <p:cNvSpPr>
            <a:spLocks noChangeArrowheads="1"/>
          </p:cNvSpPr>
          <p:nvPr/>
        </p:nvSpPr>
        <p:spPr bwMode="auto">
          <a:xfrm>
            <a:off x="2410465" y="2149875"/>
            <a:ext cx="7377906" cy="2763838"/>
          </a:xfrm>
          <a:prstGeom prst="rect">
            <a:avLst/>
          </a:prstGeom>
          <a:solidFill>
            <a:srgbClr val="FFFF66"/>
          </a:solidFill>
          <a:ln w="25400">
            <a:solidFill>
              <a:schemeClr val="tx1"/>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502789" name="Freeform 5"/>
          <p:cNvSpPr/>
          <p:nvPr/>
        </p:nvSpPr>
        <p:spPr bwMode="auto">
          <a:xfrm>
            <a:off x="2420784" y="4913715"/>
            <a:ext cx="7395104" cy="553615"/>
          </a:xfrm>
          <a:custGeom>
            <a:avLst/>
            <a:gdLst>
              <a:gd name="T0" fmla="*/ 0 w 4626"/>
              <a:gd name="T1" fmla="*/ 0 h 544"/>
              <a:gd name="T2" fmla="*/ 861 w 4626"/>
              <a:gd name="T3" fmla="*/ 544 h 544"/>
              <a:gd name="T4" fmla="*/ 1814 w 4626"/>
              <a:gd name="T5" fmla="*/ 544 h 544"/>
              <a:gd name="T6" fmla="*/ 4626 w 4626"/>
              <a:gd name="T7" fmla="*/ 0 h 544"/>
              <a:gd name="T8" fmla="*/ 0 w 4626"/>
              <a:gd name="T9" fmla="*/ 0 h 544"/>
            </a:gdLst>
            <a:ahLst/>
            <a:cxnLst>
              <a:cxn ang="0">
                <a:pos x="T0" y="T1"/>
              </a:cxn>
              <a:cxn ang="0">
                <a:pos x="T2" y="T3"/>
              </a:cxn>
              <a:cxn ang="0">
                <a:pos x="T4" y="T5"/>
              </a:cxn>
              <a:cxn ang="0">
                <a:pos x="T6" y="T7"/>
              </a:cxn>
              <a:cxn ang="0">
                <a:pos x="T8" y="T9"/>
              </a:cxn>
            </a:cxnLst>
            <a:rect l="0" t="0" r="r" b="b"/>
            <a:pathLst>
              <a:path w="4626" h="544">
                <a:moveTo>
                  <a:pt x="0" y="0"/>
                </a:moveTo>
                <a:lnTo>
                  <a:pt x="861" y="544"/>
                </a:lnTo>
                <a:lnTo>
                  <a:pt x="1814" y="544"/>
                </a:lnTo>
                <a:lnTo>
                  <a:pt x="4626" y="0"/>
                </a:lnTo>
                <a:lnTo>
                  <a:pt x="0" y="0"/>
                </a:lnTo>
                <a:close/>
              </a:path>
            </a:pathLst>
          </a:custGeom>
          <a:gradFill rotWithShape="1">
            <a:gsLst>
              <a:gs pos="0">
                <a:srgbClr val="FFFFCC">
                  <a:gamma/>
                  <a:shade val="69804"/>
                  <a:invGamma/>
                </a:srgbClr>
              </a:gs>
              <a:gs pos="100000">
                <a:srgbClr val="FFFF66"/>
              </a:gs>
            </a:gsLst>
            <a:lin ang="5400000" scaled="1"/>
          </a:gradFill>
          <a:ln>
            <a:noFill/>
          </a:ln>
          <a:effectLst/>
        </p:spPr>
        <p:txBody>
          <a:bodyPr/>
          <a:lstStyle/>
          <a:p>
            <a:endParaRPr lang="zh-CN" altLang="en-US">
              <a:solidFill>
                <a:srgbClr val="000099"/>
              </a:solidFill>
              <a:latin typeface="+mn-lt"/>
              <a:ea typeface="黑体" pitchFamily="2" charset="-122"/>
            </a:endParaRPr>
          </a:p>
        </p:txBody>
      </p:sp>
      <p:sp>
        <p:nvSpPr>
          <p:cNvPr id="502790" name="Line 6"/>
          <p:cNvSpPr>
            <a:spLocks noChangeShapeType="1"/>
          </p:cNvSpPr>
          <p:nvPr/>
        </p:nvSpPr>
        <p:spPr bwMode="auto">
          <a:xfrm>
            <a:off x="2403586" y="2619775"/>
            <a:ext cx="7389944"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1" name="Line 7"/>
          <p:cNvSpPr>
            <a:spLocks noChangeShapeType="1"/>
          </p:cNvSpPr>
          <p:nvPr/>
        </p:nvSpPr>
        <p:spPr bwMode="auto">
          <a:xfrm>
            <a:off x="2417344" y="3084913"/>
            <a:ext cx="737618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2" name="Line 8"/>
          <p:cNvSpPr>
            <a:spLocks noChangeShapeType="1"/>
          </p:cNvSpPr>
          <p:nvPr/>
        </p:nvSpPr>
        <p:spPr bwMode="auto">
          <a:xfrm>
            <a:off x="2403586" y="3548463"/>
            <a:ext cx="7389944"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3" name="Line 9"/>
          <p:cNvSpPr>
            <a:spLocks noChangeShapeType="1"/>
          </p:cNvSpPr>
          <p:nvPr/>
        </p:nvSpPr>
        <p:spPr bwMode="auto">
          <a:xfrm>
            <a:off x="2403586" y="4012013"/>
            <a:ext cx="7389944"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4" name="Line 10"/>
          <p:cNvSpPr>
            <a:spLocks noChangeShapeType="1"/>
          </p:cNvSpPr>
          <p:nvPr/>
        </p:nvSpPr>
        <p:spPr bwMode="auto">
          <a:xfrm>
            <a:off x="2417344" y="4477150"/>
            <a:ext cx="737618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5" name="Line 11"/>
          <p:cNvSpPr>
            <a:spLocks noChangeShapeType="1"/>
          </p:cNvSpPr>
          <p:nvPr/>
        </p:nvSpPr>
        <p:spPr bwMode="auto">
          <a:xfrm>
            <a:off x="6101138" y="2154638"/>
            <a:ext cx="0" cy="47466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6" name="Rectangle 12"/>
          <p:cNvSpPr>
            <a:spLocks noChangeArrowheads="1"/>
          </p:cNvSpPr>
          <p:nvPr/>
        </p:nvSpPr>
        <p:spPr bwMode="auto">
          <a:xfrm>
            <a:off x="7253398" y="2240363"/>
            <a:ext cx="1332230"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目  的  端  口</a:t>
            </a:r>
          </a:p>
        </p:txBody>
      </p:sp>
      <p:sp>
        <p:nvSpPr>
          <p:cNvPr id="502797" name="Rectangle 13"/>
          <p:cNvSpPr>
            <a:spLocks noChangeArrowheads="1"/>
          </p:cNvSpPr>
          <p:nvPr/>
        </p:nvSpPr>
        <p:spPr bwMode="auto">
          <a:xfrm>
            <a:off x="2558367" y="3489725"/>
            <a:ext cx="58674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数据</a:t>
            </a:r>
          </a:p>
          <a:p>
            <a:pPr defTabSz="762000" eaLnBrk="0" hangingPunct="0"/>
            <a:r>
              <a:rPr kumimoji="1" lang="zh-CN" altLang="en-US" sz="1600">
                <a:solidFill>
                  <a:srgbClr val="000099"/>
                </a:solidFill>
                <a:latin typeface="+mn-lt"/>
                <a:ea typeface="黑体" pitchFamily="2" charset="-122"/>
              </a:rPr>
              <a:t>偏移</a:t>
            </a:r>
          </a:p>
        </p:txBody>
      </p:sp>
      <p:sp>
        <p:nvSpPr>
          <p:cNvPr id="502798" name="Rectangle 14"/>
          <p:cNvSpPr>
            <a:spLocks noChangeArrowheads="1"/>
          </p:cNvSpPr>
          <p:nvPr/>
        </p:nvSpPr>
        <p:spPr bwMode="auto">
          <a:xfrm>
            <a:off x="3593682" y="4104089"/>
            <a:ext cx="1129030"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检   验   和</a:t>
            </a:r>
          </a:p>
        </p:txBody>
      </p:sp>
      <p:sp>
        <p:nvSpPr>
          <p:cNvPr id="502799" name="Rectangle 15"/>
          <p:cNvSpPr>
            <a:spLocks noChangeArrowheads="1"/>
          </p:cNvSpPr>
          <p:nvPr/>
        </p:nvSpPr>
        <p:spPr bwMode="auto">
          <a:xfrm>
            <a:off x="3788017" y="4532714"/>
            <a:ext cx="3069829"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a:solidFill>
                  <a:srgbClr val="000099"/>
                </a:solidFill>
                <a:latin typeface="+mn-lt"/>
                <a:ea typeface="黑体" pitchFamily="2" charset="-122"/>
              </a:rPr>
              <a:t>选    项    （长  度  可  变）</a:t>
            </a:r>
          </a:p>
        </p:txBody>
      </p:sp>
      <p:sp>
        <p:nvSpPr>
          <p:cNvPr id="502800" name="Rectangle 16"/>
          <p:cNvSpPr>
            <a:spLocks noChangeArrowheads="1"/>
          </p:cNvSpPr>
          <p:nvPr/>
        </p:nvSpPr>
        <p:spPr bwMode="auto">
          <a:xfrm>
            <a:off x="3703749" y="2240363"/>
            <a:ext cx="1016000"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源  端  口</a:t>
            </a:r>
          </a:p>
        </p:txBody>
      </p:sp>
      <p:sp>
        <p:nvSpPr>
          <p:cNvPr id="502801" name="Rectangle 17"/>
          <p:cNvSpPr>
            <a:spLocks noChangeArrowheads="1"/>
          </p:cNvSpPr>
          <p:nvPr/>
        </p:nvSpPr>
        <p:spPr bwMode="auto">
          <a:xfrm>
            <a:off x="5674630" y="2699151"/>
            <a:ext cx="834098"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a:solidFill>
                  <a:srgbClr val="000099"/>
                </a:solidFill>
                <a:latin typeface="+mn-lt"/>
                <a:ea typeface="黑体" pitchFamily="2" charset="-122"/>
              </a:rPr>
              <a:t>序   号</a:t>
            </a:r>
          </a:p>
        </p:txBody>
      </p:sp>
      <p:sp>
        <p:nvSpPr>
          <p:cNvPr id="502802" name="Line 18"/>
          <p:cNvSpPr>
            <a:spLocks noChangeShapeType="1"/>
          </p:cNvSpPr>
          <p:nvPr/>
        </p:nvSpPr>
        <p:spPr bwMode="auto">
          <a:xfrm>
            <a:off x="6106297" y="3554813"/>
            <a:ext cx="0" cy="91598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03" name="Rectangle 19"/>
          <p:cNvSpPr>
            <a:spLocks noChangeArrowheads="1"/>
          </p:cNvSpPr>
          <p:nvPr/>
        </p:nvSpPr>
        <p:spPr bwMode="auto">
          <a:xfrm>
            <a:off x="7098617" y="4104089"/>
            <a:ext cx="1501775"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紧   急   指   针</a:t>
            </a:r>
          </a:p>
        </p:txBody>
      </p:sp>
      <p:sp>
        <p:nvSpPr>
          <p:cNvPr id="502804" name="Rectangle 20"/>
          <p:cNvSpPr>
            <a:spLocks noChangeArrowheads="1"/>
          </p:cNvSpPr>
          <p:nvPr/>
        </p:nvSpPr>
        <p:spPr bwMode="auto">
          <a:xfrm>
            <a:off x="7530285" y="3623076"/>
            <a:ext cx="756285"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窗   口</a:t>
            </a:r>
          </a:p>
        </p:txBody>
      </p:sp>
      <p:sp>
        <p:nvSpPr>
          <p:cNvPr id="502805" name="Rectangle 21"/>
          <p:cNvSpPr>
            <a:spLocks noChangeArrowheads="1"/>
          </p:cNvSpPr>
          <p:nvPr/>
        </p:nvSpPr>
        <p:spPr bwMode="auto">
          <a:xfrm>
            <a:off x="5439018" y="3183339"/>
            <a:ext cx="1405070"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a:solidFill>
                  <a:srgbClr val="000099"/>
                </a:solidFill>
                <a:latin typeface="+mn-lt"/>
                <a:ea typeface="黑体" pitchFamily="2" charset="-122"/>
              </a:rPr>
              <a:t>确    认    号</a:t>
            </a:r>
          </a:p>
        </p:txBody>
      </p:sp>
      <p:sp>
        <p:nvSpPr>
          <p:cNvPr id="502806" name="Line 22"/>
          <p:cNvSpPr>
            <a:spLocks noChangeShapeType="1"/>
          </p:cNvSpPr>
          <p:nvPr/>
        </p:nvSpPr>
        <p:spPr bwMode="auto">
          <a:xfrm>
            <a:off x="3328834" y="3554813"/>
            <a:ext cx="0" cy="4635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07" name="Line 23"/>
          <p:cNvSpPr>
            <a:spLocks noChangeShapeType="1"/>
          </p:cNvSpPr>
          <p:nvPr/>
        </p:nvSpPr>
        <p:spPr bwMode="auto">
          <a:xfrm>
            <a:off x="5179329" y="3550050"/>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08" name="Line 24"/>
          <p:cNvSpPr>
            <a:spLocks noChangeShapeType="1"/>
          </p:cNvSpPr>
          <p:nvPr/>
        </p:nvSpPr>
        <p:spPr bwMode="auto">
          <a:xfrm>
            <a:off x="4704667" y="3554813"/>
            <a:ext cx="0" cy="4635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09" name="Line 25"/>
          <p:cNvSpPr>
            <a:spLocks noChangeShapeType="1"/>
          </p:cNvSpPr>
          <p:nvPr/>
        </p:nvSpPr>
        <p:spPr bwMode="auto">
          <a:xfrm>
            <a:off x="4940278" y="355481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0" name="Line 26"/>
          <p:cNvSpPr>
            <a:spLocks noChangeShapeType="1"/>
          </p:cNvSpPr>
          <p:nvPr/>
        </p:nvSpPr>
        <p:spPr bwMode="auto">
          <a:xfrm>
            <a:off x="5640234" y="355481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1" name="Line 27"/>
          <p:cNvSpPr>
            <a:spLocks noChangeShapeType="1"/>
          </p:cNvSpPr>
          <p:nvPr/>
        </p:nvSpPr>
        <p:spPr bwMode="auto">
          <a:xfrm>
            <a:off x="5409781" y="355481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2" name="Line 28"/>
          <p:cNvSpPr>
            <a:spLocks noChangeShapeType="1"/>
          </p:cNvSpPr>
          <p:nvPr/>
        </p:nvSpPr>
        <p:spPr bwMode="auto">
          <a:xfrm>
            <a:off x="5875844" y="355481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3" name="Rectangle 29"/>
          <p:cNvSpPr>
            <a:spLocks noChangeArrowheads="1"/>
          </p:cNvSpPr>
          <p:nvPr/>
        </p:nvSpPr>
        <p:spPr bwMode="auto">
          <a:xfrm>
            <a:off x="3617759" y="3632601"/>
            <a:ext cx="756285"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保   留</a:t>
            </a:r>
          </a:p>
        </p:txBody>
      </p:sp>
      <p:sp>
        <p:nvSpPr>
          <p:cNvPr id="502814" name="Rectangle 30"/>
          <p:cNvSpPr>
            <a:spLocks noChangeArrowheads="1"/>
          </p:cNvSpPr>
          <p:nvPr/>
        </p:nvSpPr>
        <p:spPr bwMode="auto">
          <a:xfrm>
            <a:off x="5860592" y="356751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75000"/>
              </a:lnSpc>
            </a:pPr>
            <a:r>
              <a:rPr kumimoji="1" lang="en-US" altLang="zh-CN" sz="1200">
                <a:solidFill>
                  <a:srgbClr val="000099"/>
                </a:solidFill>
                <a:latin typeface="+mn-lt"/>
                <a:ea typeface="黑体" pitchFamily="2" charset="-122"/>
              </a:rPr>
              <a:t>F</a:t>
            </a:r>
          </a:p>
          <a:p>
            <a:pPr algn="ctr" defTabSz="762000" eaLnBrk="0" hangingPunct="0">
              <a:lnSpc>
                <a:spcPct val="75000"/>
              </a:lnSpc>
            </a:pPr>
            <a:r>
              <a:rPr kumimoji="1" lang="en-US" altLang="zh-CN" sz="1200">
                <a:solidFill>
                  <a:srgbClr val="000099"/>
                </a:solidFill>
                <a:latin typeface="+mn-lt"/>
                <a:ea typeface="黑体" pitchFamily="2" charset="-122"/>
              </a:rPr>
              <a:t>I</a:t>
            </a:r>
          </a:p>
          <a:p>
            <a:pPr algn="ctr" defTabSz="762000" eaLnBrk="0" hangingPunct="0">
              <a:lnSpc>
                <a:spcPct val="75000"/>
              </a:lnSpc>
            </a:pPr>
            <a:r>
              <a:rPr kumimoji="1" lang="en-US" altLang="zh-CN" sz="1200">
                <a:solidFill>
                  <a:srgbClr val="000099"/>
                </a:solidFill>
                <a:latin typeface="+mn-lt"/>
                <a:ea typeface="黑体" pitchFamily="2" charset="-122"/>
              </a:rPr>
              <a:t>N</a:t>
            </a:r>
          </a:p>
        </p:txBody>
      </p:sp>
      <p:sp>
        <p:nvSpPr>
          <p:cNvPr id="502815" name="Line 31"/>
          <p:cNvSpPr>
            <a:spLocks noChangeShapeType="1"/>
          </p:cNvSpPr>
          <p:nvPr/>
        </p:nvSpPr>
        <p:spPr bwMode="auto">
          <a:xfrm>
            <a:off x="2422503" y="1523210"/>
            <a:ext cx="7360708" cy="0"/>
          </a:xfrm>
          <a:prstGeom prst="line">
            <a:avLst/>
          </a:prstGeom>
          <a:noFill/>
          <a:ln w="12700">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6" name="Rectangle 32"/>
          <p:cNvSpPr>
            <a:spLocks noChangeArrowheads="1"/>
          </p:cNvSpPr>
          <p:nvPr/>
        </p:nvSpPr>
        <p:spPr bwMode="auto">
          <a:xfrm>
            <a:off x="6043723" y="1362874"/>
            <a:ext cx="726440" cy="36576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dirty="0">
                <a:solidFill>
                  <a:srgbClr val="000099"/>
                </a:solidFill>
                <a:latin typeface="+mn-lt"/>
                <a:ea typeface="黑体" pitchFamily="2" charset="-122"/>
              </a:rPr>
              <a:t>32 </a:t>
            </a:r>
            <a:r>
              <a:rPr kumimoji="1" lang="zh-CN" altLang="en-US" sz="1800" dirty="0">
                <a:solidFill>
                  <a:srgbClr val="000099"/>
                </a:solidFill>
                <a:latin typeface="+mn-lt"/>
                <a:ea typeface="黑体" pitchFamily="2" charset="-122"/>
              </a:rPr>
              <a:t>位</a:t>
            </a:r>
          </a:p>
        </p:txBody>
      </p:sp>
      <p:sp>
        <p:nvSpPr>
          <p:cNvPr id="502821" name="Line 37"/>
          <p:cNvSpPr>
            <a:spLocks noChangeShapeType="1"/>
          </p:cNvSpPr>
          <p:nvPr/>
        </p:nvSpPr>
        <p:spPr bwMode="auto">
          <a:xfrm>
            <a:off x="2407025" y="2045100"/>
            <a:ext cx="736758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2" name="Line 38"/>
          <p:cNvSpPr>
            <a:spLocks noChangeShapeType="1"/>
          </p:cNvSpPr>
          <p:nvPr/>
        </p:nvSpPr>
        <p:spPr bwMode="auto">
          <a:xfrm>
            <a:off x="2407025" y="191175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3" name="Line 39"/>
          <p:cNvSpPr>
            <a:spLocks noChangeShapeType="1"/>
          </p:cNvSpPr>
          <p:nvPr/>
        </p:nvSpPr>
        <p:spPr bwMode="auto">
          <a:xfrm>
            <a:off x="2637477"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4" name="Line 40"/>
          <p:cNvSpPr>
            <a:spLocks noChangeShapeType="1"/>
          </p:cNvSpPr>
          <p:nvPr/>
        </p:nvSpPr>
        <p:spPr bwMode="auto">
          <a:xfrm>
            <a:off x="2867929"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5" name="Line 41"/>
          <p:cNvSpPr>
            <a:spLocks noChangeShapeType="1"/>
          </p:cNvSpPr>
          <p:nvPr/>
        </p:nvSpPr>
        <p:spPr bwMode="auto">
          <a:xfrm>
            <a:off x="3098381"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6" name="Line 42"/>
          <p:cNvSpPr>
            <a:spLocks noChangeShapeType="1"/>
          </p:cNvSpPr>
          <p:nvPr/>
        </p:nvSpPr>
        <p:spPr bwMode="auto">
          <a:xfrm>
            <a:off x="3328834"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7" name="Line 43"/>
          <p:cNvSpPr>
            <a:spLocks noChangeShapeType="1"/>
          </p:cNvSpPr>
          <p:nvPr/>
        </p:nvSpPr>
        <p:spPr bwMode="auto">
          <a:xfrm>
            <a:off x="3559286"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8" name="Line 44"/>
          <p:cNvSpPr>
            <a:spLocks noChangeShapeType="1"/>
          </p:cNvSpPr>
          <p:nvPr/>
        </p:nvSpPr>
        <p:spPr bwMode="auto">
          <a:xfrm>
            <a:off x="3788017"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9" name="Line 45"/>
          <p:cNvSpPr>
            <a:spLocks noChangeShapeType="1"/>
          </p:cNvSpPr>
          <p:nvPr/>
        </p:nvSpPr>
        <p:spPr bwMode="auto">
          <a:xfrm>
            <a:off x="4018469"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0" name="Line 46"/>
          <p:cNvSpPr>
            <a:spLocks noChangeShapeType="1"/>
          </p:cNvSpPr>
          <p:nvPr/>
        </p:nvSpPr>
        <p:spPr bwMode="auto">
          <a:xfrm>
            <a:off x="4248922" y="191175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1" name="Line 47"/>
          <p:cNvSpPr>
            <a:spLocks noChangeShapeType="1"/>
          </p:cNvSpPr>
          <p:nvPr/>
        </p:nvSpPr>
        <p:spPr bwMode="auto">
          <a:xfrm>
            <a:off x="4479374"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2" name="Line 48"/>
          <p:cNvSpPr>
            <a:spLocks noChangeShapeType="1"/>
          </p:cNvSpPr>
          <p:nvPr/>
        </p:nvSpPr>
        <p:spPr bwMode="auto">
          <a:xfrm>
            <a:off x="4709826"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3" name="Line 49"/>
          <p:cNvSpPr>
            <a:spLocks noChangeShapeType="1"/>
          </p:cNvSpPr>
          <p:nvPr/>
        </p:nvSpPr>
        <p:spPr bwMode="auto">
          <a:xfrm>
            <a:off x="4940278"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4" name="Line 50"/>
          <p:cNvSpPr>
            <a:spLocks noChangeShapeType="1"/>
          </p:cNvSpPr>
          <p:nvPr/>
        </p:nvSpPr>
        <p:spPr bwMode="auto">
          <a:xfrm>
            <a:off x="5170730"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5" name="Line 51"/>
          <p:cNvSpPr>
            <a:spLocks noChangeShapeType="1"/>
          </p:cNvSpPr>
          <p:nvPr/>
        </p:nvSpPr>
        <p:spPr bwMode="auto">
          <a:xfrm>
            <a:off x="5401182"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6" name="Line 52"/>
          <p:cNvSpPr>
            <a:spLocks noChangeShapeType="1"/>
          </p:cNvSpPr>
          <p:nvPr/>
        </p:nvSpPr>
        <p:spPr bwMode="auto">
          <a:xfrm>
            <a:off x="5629915"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7" name="Line 53"/>
          <p:cNvSpPr>
            <a:spLocks noChangeShapeType="1"/>
          </p:cNvSpPr>
          <p:nvPr/>
        </p:nvSpPr>
        <p:spPr bwMode="auto">
          <a:xfrm>
            <a:off x="5860367"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8" name="Line 54"/>
          <p:cNvSpPr>
            <a:spLocks noChangeShapeType="1"/>
          </p:cNvSpPr>
          <p:nvPr/>
        </p:nvSpPr>
        <p:spPr bwMode="auto">
          <a:xfrm>
            <a:off x="6090819" y="191175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9" name="Line 55"/>
          <p:cNvSpPr>
            <a:spLocks noChangeShapeType="1"/>
          </p:cNvSpPr>
          <p:nvPr/>
        </p:nvSpPr>
        <p:spPr bwMode="auto">
          <a:xfrm>
            <a:off x="6321271"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0" name="Line 56"/>
          <p:cNvSpPr>
            <a:spLocks noChangeShapeType="1"/>
          </p:cNvSpPr>
          <p:nvPr/>
        </p:nvSpPr>
        <p:spPr bwMode="auto">
          <a:xfrm>
            <a:off x="6551723"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1" name="Line 57"/>
          <p:cNvSpPr>
            <a:spLocks noChangeShapeType="1"/>
          </p:cNvSpPr>
          <p:nvPr/>
        </p:nvSpPr>
        <p:spPr bwMode="auto">
          <a:xfrm>
            <a:off x="6782175"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2" name="Line 58"/>
          <p:cNvSpPr>
            <a:spLocks noChangeShapeType="1"/>
          </p:cNvSpPr>
          <p:nvPr/>
        </p:nvSpPr>
        <p:spPr bwMode="auto">
          <a:xfrm>
            <a:off x="7012627"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3" name="Line 59"/>
          <p:cNvSpPr>
            <a:spLocks noChangeShapeType="1"/>
          </p:cNvSpPr>
          <p:nvPr/>
        </p:nvSpPr>
        <p:spPr bwMode="auto">
          <a:xfrm>
            <a:off x="7243079"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4" name="Line 60"/>
          <p:cNvSpPr>
            <a:spLocks noChangeShapeType="1"/>
          </p:cNvSpPr>
          <p:nvPr/>
        </p:nvSpPr>
        <p:spPr bwMode="auto">
          <a:xfrm>
            <a:off x="7471811"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5" name="Line 61"/>
          <p:cNvSpPr>
            <a:spLocks noChangeShapeType="1"/>
          </p:cNvSpPr>
          <p:nvPr/>
        </p:nvSpPr>
        <p:spPr bwMode="auto">
          <a:xfrm>
            <a:off x="7702263"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6" name="Line 62"/>
          <p:cNvSpPr>
            <a:spLocks noChangeShapeType="1"/>
          </p:cNvSpPr>
          <p:nvPr/>
        </p:nvSpPr>
        <p:spPr bwMode="auto">
          <a:xfrm>
            <a:off x="7932715" y="191175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7" name="Line 63"/>
          <p:cNvSpPr>
            <a:spLocks noChangeShapeType="1"/>
          </p:cNvSpPr>
          <p:nvPr/>
        </p:nvSpPr>
        <p:spPr bwMode="auto">
          <a:xfrm>
            <a:off x="8163167"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8" name="Line 64"/>
          <p:cNvSpPr>
            <a:spLocks noChangeShapeType="1"/>
          </p:cNvSpPr>
          <p:nvPr/>
        </p:nvSpPr>
        <p:spPr bwMode="auto">
          <a:xfrm>
            <a:off x="8393619"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9" name="Line 65"/>
          <p:cNvSpPr>
            <a:spLocks noChangeShapeType="1"/>
          </p:cNvSpPr>
          <p:nvPr/>
        </p:nvSpPr>
        <p:spPr bwMode="auto">
          <a:xfrm>
            <a:off x="8624072"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0" name="Line 66"/>
          <p:cNvSpPr>
            <a:spLocks noChangeShapeType="1"/>
          </p:cNvSpPr>
          <p:nvPr/>
        </p:nvSpPr>
        <p:spPr bwMode="auto">
          <a:xfrm>
            <a:off x="8854524"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1" name="Line 67"/>
          <p:cNvSpPr>
            <a:spLocks noChangeShapeType="1"/>
          </p:cNvSpPr>
          <p:nvPr/>
        </p:nvSpPr>
        <p:spPr bwMode="auto">
          <a:xfrm>
            <a:off x="9084976"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2" name="Line 68"/>
          <p:cNvSpPr>
            <a:spLocks noChangeShapeType="1"/>
          </p:cNvSpPr>
          <p:nvPr/>
        </p:nvSpPr>
        <p:spPr bwMode="auto">
          <a:xfrm>
            <a:off x="9313709"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3" name="Line 69"/>
          <p:cNvSpPr>
            <a:spLocks noChangeShapeType="1"/>
          </p:cNvSpPr>
          <p:nvPr/>
        </p:nvSpPr>
        <p:spPr bwMode="auto">
          <a:xfrm>
            <a:off x="9544161" y="184507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4" name="Line 70"/>
          <p:cNvSpPr>
            <a:spLocks noChangeShapeType="1"/>
          </p:cNvSpPr>
          <p:nvPr/>
        </p:nvSpPr>
        <p:spPr bwMode="auto">
          <a:xfrm>
            <a:off x="9774613" y="191175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5" name="Rectangle 71"/>
          <p:cNvSpPr>
            <a:spLocks noChangeArrowheads="1"/>
          </p:cNvSpPr>
          <p:nvPr/>
        </p:nvSpPr>
        <p:spPr bwMode="auto">
          <a:xfrm>
            <a:off x="2560086" y="1778401"/>
            <a:ext cx="1535775"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56" name="Rectangle 72"/>
          <p:cNvSpPr>
            <a:spLocks noChangeArrowheads="1"/>
          </p:cNvSpPr>
          <p:nvPr/>
        </p:nvSpPr>
        <p:spPr bwMode="auto">
          <a:xfrm>
            <a:off x="4401984" y="1778401"/>
            <a:ext cx="1535773"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57" name="Rectangle 73"/>
          <p:cNvSpPr>
            <a:spLocks noChangeArrowheads="1"/>
          </p:cNvSpPr>
          <p:nvPr/>
        </p:nvSpPr>
        <p:spPr bwMode="auto">
          <a:xfrm>
            <a:off x="6243880" y="1778401"/>
            <a:ext cx="1535775"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58" name="Rectangle 74"/>
          <p:cNvSpPr>
            <a:spLocks noChangeArrowheads="1"/>
          </p:cNvSpPr>
          <p:nvPr/>
        </p:nvSpPr>
        <p:spPr bwMode="auto">
          <a:xfrm>
            <a:off x="8085778" y="1778401"/>
            <a:ext cx="1535773"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60" name="Rectangle 76"/>
          <p:cNvSpPr>
            <a:spLocks noChangeArrowheads="1"/>
          </p:cNvSpPr>
          <p:nvPr/>
        </p:nvSpPr>
        <p:spPr bwMode="auto">
          <a:xfrm>
            <a:off x="5629915" y="356751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S</a:t>
            </a:r>
          </a:p>
          <a:p>
            <a:pPr defTabSz="762000" eaLnBrk="0" hangingPunct="0">
              <a:lnSpc>
                <a:spcPct val="75000"/>
              </a:lnSpc>
            </a:pPr>
            <a:r>
              <a:rPr kumimoji="1" lang="en-US" altLang="zh-CN" sz="1200">
                <a:solidFill>
                  <a:srgbClr val="000099"/>
                </a:solidFill>
                <a:latin typeface="+mn-lt"/>
                <a:ea typeface="黑体" pitchFamily="2" charset="-122"/>
              </a:rPr>
              <a:t>Y</a:t>
            </a:r>
          </a:p>
          <a:p>
            <a:pPr defTabSz="762000" eaLnBrk="0" hangingPunct="0">
              <a:lnSpc>
                <a:spcPct val="75000"/>
              </a:lnSpc>
            </a:pPr>
            <a:r>
              <a:rPr kumimoji="1" lang="en-US" altLang="zh-CN" sz="1200">
                <a:solidFill>
                  <a:srgbClr val="000099"/>
                </a:solidFill>
                <a:latin typeface="+mn-lt"/>
                <a:ea typeface="黑体" pitchFamily="2" charset="-122"/>
              </a:rPr>
              <a:t>N</a:t>
            </a:r>
          </a:p>
        </p:txBody>
      </p:sp>
      <p:sp>
        <p:nvSpPr>
          <p:cNvPr id="502861" name="Rectangle 77"/>
          <p:cNvSpPr>
            <a:spLocks noChangeArrowheads="1"/>
          </p:cNvSpPr>
          <p:nvPr/>
        </p:nvSpPr>
        <p:spPr bwMode="auto">
          <a:xfrm>
            <a:off x="5401183" y="356751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R</a:t>
            </a:r>
          </a:p>
          <a:p>
            <a:pPr defTabSz="762000" eaLnBrk="0" hangingPunct="0">
              <a:lnSpc>
                <a:spcPct val="75000"/>
              </a:lnSpc>
            </a:pPr>
            <a:r>
              <a:rPr kumimoji="1" lang="en-US" altLang="zh-CN" sz="1200">
                <a:solidFill>
                  <a:srgbClr val="000099"/>
                </a:solidFill>
                <a:latin typeface="+mn-lt"/>
                <a:ea typeface="黑体" pitchFamily="2" charset="-122"/>
              </a:rPr>
              <a:t>S</a:t>
            </a:r>
          </a:p>
          <a:p>
            <a:pPr defTabSz="762000" eaLnBrk="0" hangingPunct="0">
              <a:lnSpc>
                <a:spcPct val="75000"/>
              </a:lnSpc>
            </a:pPr>
            <a:r>
              <a:rPr kumimoji="1" lang="en-US" altLang="zh-CN" sz="1200">
                <a:solidFill>
                  <a:srgbClr val="000099"/>
                </a:solidFill>
                <a:latin typeface="+mn-lt"/>
                <a:ea typeface="黑体" pitchFamily="2" charset="-122"/>
              </a:rPr>
              <a:t>T</a:t>
            </a:r>
          </a:p>
        </p:txBody>
      </p:sp>
      <p:sp>
        <p:nvSpPr>
          <p:cNvPr id="502862" name="Rectangle 78"/>
          <p:cNvSpPr>
            <a:spLocks noChangeArrowheads="1"/>
          </p:cNvSpPr>
          <p:nvPr/>
        </p:nvSpPr>
        <p:spPr bwMode="auto">
          <a:xfrm>
            <a:off x="5155252" y="356751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P</a:t>
            </a:r>
          </a:p>
          <a:p>
            <a:pPr defTabSz="762000" eaLnBrk="0" hangingPunct="0">
              <a:lnSpc>
                <a:spcPct val="75000"/>
              </a:lnSpc>
            </a:pPr>
            <a:r>
              <a:rPr kumimoji="1" lang="en-US" altLang="zh-CN" sz="1200">
                <a:solidFill>
                  <a:srgbClr val="000099"/>
                </a:solidFill>
                <a:latin typeface="+mn-lt"/>
                <a:ea typeface="黑体" pitchFamily="2" charset="-122"/>
              </a:rPr>
              <a:t>S</a:t>
            </a:r>
          </a:p>
          <a:p>
            <a:pPr defTabSz="762000" eaLnBrk="0" hangingPunct="0">
              <a:lnSpc>
                <a:spcPct val="75000"/>
              </a:lnSpc>
            </a:pPr>
            <a:r>
              <a:rPr kumimoji="1" lang="en-US" altLang="zh-CN" sz="1200">
                <a:solidFill>
                  <a:srgbClr val="000099"/>
                </a:solidFill>
                <a:latin typeface="+mn-lt"/>
                <a:ea typeface="黑体" pitchFamily="2" charset="-122"/>
              </a:rPr>
              <a:t>H</a:t>
            </a:r>
          </a:p>
        </p:txBody>
      </p:sp>
      <p:sp>
        <p:nvSpPr>
          <p:cNvPr id="502863" name="Rectangle 79"/>
          <p:cNvSpPr>
            <a:spLocks noChangeArrowheads="1"/>
          </p:cNvSpPr>
          <p:nvPr/>
        </p:nvSpPr>
        <p:spPr bwMode="auto">
          <a:xfrm>
            <a:off x="4924800" y="356751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A</a:t>
            </a:r>
          </a:p>
          <a:p>
            <a:pPr defTabSz="762000" eaLnBrk="0" hangingPunct="0">
              <a:lnSpc>
                <a:spcPct val="75000"/>
              </a:lnSpc>
            </a:pPr>
            <a:r>
              <a:rPr kumimoji="1" lang="en-US" altLang="zh-CN" sz="1200">
                <a:solidFill>
                  <a:srgbClr val="000099"/>
                </a:solidFill>
                <a:latin typeface="+mn-lt"/>
                <a:ea typeface="黑体" pitchFamily="2" charset="-122"/>
              </a:rPr>
              <a:t>C</a:t>
            </a:r>
          </a:p>
          <a:p>
            <a:pPr defTabSz="762000" eaLnBrk="0" hangingPunct="0">
              <a:lnSpc>
                <a:spcPct val="75000"/>
              </a:lnSpc>
            </a:pPr>
            <a:r>
              <a:rPr kumimoji="1" lang="en-US" altLang="zh-CN" sz="1200">
                <a:solidFill>
                  <a:srgbClr val="000099"/>
                </a:solidFill>
                <a:latin typeface="+mn-lt"/>
                <a:ea typeface="黑体" pitchFamily="2" charset="-122"/>
              </a:rPr>
              <a:t>K</a:t>
            </a:r>
          </a:p>
        </p:txBody>
      </p:sp>
      <p:sp>
        <p:nvSpPr>
          <p:cNvPr id="502864" name="Rectangle 80"/>
          <p:cNvSpPr>
            <a:spLocks noChangeArrowheads="1"/>
          </p:cNvSpPr>
          <p:nvPr/>
        </p:nvSpPr>
        <p:spPr bwMode="auto">
          <a:xfrm>
            <a:off x="4673711" y="3567514"/>
            <a:ext cx="29908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U</a:t>
            </a:r>
          </a:p>
          <a:p>
            <a:pPr defTabSz="762000" eaLnBrk="0" hangingPunct="0">
              <a:lnSpc>
                <a:spcPct val="75000"/>
              </a:lnSpc>
            </a:pPr>
            <a:r>
              <a:rPr kumimoji="1" lang="en-US" altLang="zh-CN" sz="1200">
                <a:solidFill>
                  <a:srgbClr val="000099"/>
                </a:solidFill>
                <a:latin typeface="+mn-lt"/>
                <a:ea typeface="黑体" pitchFamily="2" charset="-122"/>
              </a:rPr>
              <a:t>R</a:t>
            </a:r>
          </a:p>
          <a:p>
            <a:pPr defTabSz="762000" eaLnBrk="0" hangingPunct="0">
              <a:lnSpc>
                <a:spcPct val="75000"/>
              </a:lnSpc>
            </a:pPr>
            <a:r>
              <a:rPr kumimoji="1" lang="en-US" altLang="zh-CN" sz="1200">
                <a:solidFill>
                  <a:srgbClr val="000099"/>
                </a:solidFill>
                <a:latin typeface="+mn-lt"/>
                <a:ea typeface="黑体" pitchFamily="2" charset="-122"/>
              </a:rPr>
              <a:t>G</a:t>
            </a:r>
          </a:p>
        </p:txBody>
      </p:sp>
      <p:sp>
        <p:nvSpPr>
          <p:cNvPr id="502865" name="Rectangle 81"/>
          <p:cNvSpPr>
            <a:spLocks noChangeArrowheads="1"/>
          </p:cNvSpPr>
          <p:nvPr/>
        </p:nvSpPr>
        <p:spPr bwMode="auto">
          <a:xfrm>
            <a:off x="2051028" y="1659339"/>
            <a:ext cx="7221855" cy="3346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位  </a:t>
            </a:r>
            <a:r>
              <a:rPr kumimoji="1" lang="en-US" altLang="zh-CN" sz="1600">
                <a:solidFill>
                  <a:srgbClr val="000099"/>
                </a:solidFill>
                <a:latin typeface="+mn-lt"/>
                <a:ea typeface="黑体" pitchFamily="2" charset="-122"/>
              </a:rPr>
              <a:t>0                           8                           16                          24                       31</a:t>
            </a:r>
          </a:p>
        </p:txBody>
      </p:sp>
      <p:sp>
        <p:nvSpPr>
          <p:cNvPr id="502866" name="Line 82"/>
          <p:cNvSpPr>
            <a:spLocks noChangeShapeType="1"/>
          </p:cNvSpPr>
          <p:nvPr/>
        </p:nvSpPr>
        <p:spPr bwMode="auto">
          <a:xfrm flipH="1">
            <a:off x="7930996" y="4488263"/>
            <a:ext cx="3440" cy="4302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89" name="Rectangle 105"/>
          <p:cNvSpPr>
            <a:spLocks noChangeArrowheads="1"/>
          </p:cNvSpPr>
          <p:nvPr/>
        </p:nvSpPr>
        <p:spPr bwMode="auto">
          <a:xfrm>
            <a:off x="5342709" y="5492730"/>
            <a:ext cx="4664075" cy="493713"/>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67" name="Rectangle 83"/>
          <p:cNvSpPr>
            <a:spLocks noChangeArrowheads="1"/>
          </p:cNvSpPr>
          <p:nvPr/>
        </p:nvSpPr>
        <p:spPr bwMode="auto">
          <a:xfrm>
            <a:off x="8422857" y="4532714"/>
            <a:ext cx="890852"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a:solidFill>
                  <a:srgbClr val="000099"/>
                </a:solidFill>
                <a:latin typeface="+mn-lt"/>
                <a:ea typeface="黑体" pitchFamily="2" charset="-122"/>
              </a:rPr>
              <a:t>填    充</a:t>
            </a:r>
          </a:p>
        </p:txBody>
      </p:sp>
      <p:sp>
        <p:nvSpPr>
          <p:cNvPr id="502868" name="Rectangle 84"/>
          <p:cNvSpPr>
            <a:spLocks noChangeArrowheads="1"/>
          </p:cNvSpPr>
          <p:nvPr/>
        </p:nvSpPr>
        <p:spPr bwMode="auto">
          <a:xfrm>
            <a:off x="6844088" y="5548293"/>
            <a:ext cx="1774825" cy="39624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a:solidFill>
                  <a:srgbClr val="000099"/>
                </a:solidFill>
                <a:latin typeface="+mn-lt"/>
                <a:ea typeface="黑体" pitchFamily="2" charset="-122"/>
              </a:rPr>
              <a:t>TCP </a:t>
            </a:r>
            <a:r>
              <a:rPr kumimoji="1" lang="zh-CN" altLang="en-US" sz="2000">
                <a:solidFill>
                  <a:srgbClr val="000099"/>
                </a:solidFill>
                <a:latin typeface="+mn-lt"/>
                <a:ea typeface="黑体" pitchFamily="2" charset="-122"/>
              </a:rPr>
              <a:t>数据部分</a:t>
            </a:r>
          </a:p>
        </p:txBody>
      </p:sp>
      <p:sp>
        <p:nvSpPr>
          <p:cNvPr id="502869" name="Rectangle 85"/>
          <p:cNvSpPr>
            <a:spLocks noChangeArrowheads="1"/>
          </p:cNvSpPr>
          <p:nvPr/>
        </p:nvSpPr>
        <p:spPr bwMode="auto">
          <a:xfrm>
            <a:off x="3796618" y="5467330"/>
            <a:ext cx="1523735" cy="506413"/>
          </a:xfrm>
          <a:prstGeom prst="rect">
            <a:avLst/>
          </a:prstGeom>
          <a:solidFill>
            <a:srgbClr val="FFFF66"/>
          </a:solidFill>
          <a:ln>
            <a:noFill/>
          </a:ln>
          <a:effectLst/>
        </p:spPr>
        <p:txBody>
          <a:bodyPr wrap="none" anchor="ctr"/>
          <a:lstStyle/>
          <a:p>
            <a:endParaRPr lang="zh-CN" altLang="en-US">
              <a:solidFill>
                <a:srgbClr val="000099"/>
              </a:solidFill>
              <a:latin typeface="+mn-lt"/>
              <a:ea typeface="黑体" pitchFamily="2" charset="-122"/>
            </a:endParaRPr>
          </a:p>
        </p:txBody>
      </p:sp>
      <p:sp>
        <p:nvSpPr>
          <p:cNvPr id="502870" name="Rectangle 86"/>
          <p:cNvSpPr>
            <a:spLocks noChangeArrowheads="1"/>
          </p:cNvSpPr>
          <p:nvPr/>
        </p:nvSpPr>
        <p:spPr bwMode="auto">
          <a:xfrm>
            <a:off x="3796617" y="5467330"/>
            <a:ext cx="6237684" cy="506413"/>
          </a:xfrm>
          <a:prstGeom prst="rect">
            <a:avLst/>
          </a:prstGeom>
          <a:noFill/>
          <a:ln w="19050">
            <a:solidFill>
              <a:srgbClr val="333399"/>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71" name="Line 87"/>
          <p:cNvSpPr>
            <a:spLocks noChangeShapeType="1"/>
          </p:cNvSpPr>
          <p:nvPr/>
        </p:nvSpPr>
        <p:spPr bwMode="auto">
          <a:xfrm flipH="1">
            <a:off x="5320352" y="5478442"/>
            <a:ext cx="0" cy="4953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72" name="Rectangle 88"/>
          <p:cNvSpPr>
            <a:spLocks noChangeArrowheads="1"/>
          </p:cNvSpPr>
          <p:nvPr/>
        </p:nvSpPr>
        <p:spPr bwMode="auto">
          <a:xfrm>
            <a:off x="4008151" y="5595918"/>
            <a:ext cx="780785" cy="26987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73" name="Rectangle 89"/>
          <p:cNvSpPr>
            <a:spLocks noChangeArrowheads="1"/>
          </p:cNvSpPr>
          <p:nvPr/>
        </p:nvSpPr>
        <p:spPr bwMode="auto">
          <a:xfrm>
            <a:off x="4016751" y="5548293"/>
            <a:ext cx="1266825" cy="39624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dirty="0">
                <a:solidFill>
                  <a:srgbClr val="000099"/>
                </a:solidFill>
                <a:latin typeface="+mn-lt"/>
                <a:ea typeface="黑体" pitchFamily="2" charset="-122"/>
              </a:rPr>
              <a:t>TCP </a:t>
            </a:r>
            <a:r>
              <a:rPr kumimoji="1" lang="zh-CN" altLang="en-US" sz="2000" dirty="0">
                <a:solidFill>
                  <a:srgbClr val="000099"/>
                </a:solidFill>
                <a:latin typeface="+mn-lt"/>
                <a:ea typeface="黑体" pitchFamily="2" charset="-122"/>
              </a:rPr>
              <a:t>首部</a:t>
            </a:r>
          </a:p>
        </p:txBody>
      </p:sp>
      <p:sp>
        <p:nvSpPr>
          <p:cNvPr id="502877" name="Rectangle 93"/>
          <p:cNvSpPr>
            <a:spLocks noChangeArrowheads="1"/>
          </p:cNvSpPr>
          <p:nvPr/>
        </p:nvSpPr>
        <p:spPr bwMode="auto">
          <a:xfrm>
            <a:off x="1954967" y="5539338"/>
            <a:ext cx="1766227" cy="39624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defTabSz="762000" eaLnBrk="0" hangingPunct="0"/>
            <a:r>
              <a:rPr kumimoji="1" lang="en-US" altLang="zh-CN" sz="2000" dirty="0">
                <a:solidFill>
                  <a:srgbClr val="000099"/>
                </a:solidFill>
                <a:latin typeface="+mn-lt"/>
                <a:ea typeface="黑体" pitchFamily="2" charset="-122"/>
              </a:rPr>
              <a:t>TCP </a:t>
            </a:r>
            <a:r>
              <a:rPr kumimoji="1" lang="zh-CN" altLang="en-US" sz="2000" dirty="0">
                <a:solidFill>
                  <a:srgbClr val="000099"/>
                </a:solidFill>
                <a:latin typeface="+mn-lt"/>
                <a:ea typeface="黑体" pitchFamily="2" charset="-122"/>
              </a:rPr>
              <a:t>报文段</a:t>
            </a:r>
          </a:p>
        </p:txBody>
      </p:sp>
      <p:sp>
        <p:nvSpPr>
          <p:cNvPr id="502884" name="Line 100"/>
          <p:cNvSpPr>
            <a:spLocks noChangeShapeType="1"/>
          </p:cNvSpPr>
          <p:nvPr/>
        </p:nvSpPr>
        <p:spPr bwMode="auto">
          <a:xfrm>
            <a:off x="9889838" y="2134000"/>
            <a:ext cx="79798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85" name="Line 101"/>
          <p:cNvSpPr>
            <a:spLocks noChangeShapeType="1"/>
          </p:cNvSpPr>
          <p:nvPr/>
        </p:nvSpPr>
        <p:spPr bwMode="auto">
          <a:xfrm>
            <a:off x="9889838" y="4470800"/>
            <a:ext cx="79798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86" name="Line 102"/>
          <p:cNvSpPr>
            <a:spLocks noChangeShapeType="1"/>
          </p:cNvSpPr>
          <p:nvPr/>
        </p:nvSpPr>
        <p:spPr bwMode="auto">
          <a:xfrm>
            <a:off x="1839494" y="2159400"/>
            <a:ext cx="50905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87" name="Line 103"/>
          <p:cNvSpPr>
            <a:spLocks noChangeShapeType="1"/>
          </p:cNvSpPr>
          <p:nvPr/>
        </p:nvSpPr>
        <p:spPr bwMode="auto">
          <a:xfrm>
            <a:off x="1853252" y="4901013"/>
            <a:ext cx="50905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a:t>报文太大，怎么办？</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2.5</a:t>
            </a:r>
          </a:p>
        </p:txBody>
      </p:sp>
      <p:sp>
        <p:nvSpPr>
          <p:cNvPr id="9" name="Text Placeholder 8"/>
          <p:cNvSpPr>
            <a:spLocks noGrp="1"/>
          </p:cNvSpPr>
          <p:nvPr>
            <p:ph type="body" idx="1"/>
          </p:nvPr>
        </p:nvSpPr>
        <p:spPr/>
        <p:txBody>
          <a:bodyPr/>
          <a:lstStyle/>
          <a:p>
            <a:r>
              <a:rPr lang="zh-CN" altLang="en-US">
                <a:sym typeface="+mn-ea"/>
              </a:rPr>
              <a:t>超时计时器</a:t>
            </a:r>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出现差错，超时重传</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a:xfrm>
            <a:off x="5043805" y="6407785"/>
            <a:ext cx="3159760" cy="365125"/>
          </a:xfrm>
        </p:spPr>
        <p:txBody>
          <a:bodyPr/>
          <a:lstStyle/>
          <a:p>
            <a:r>
              <a:rPr lang="zh-CN" altLang="en-US" dirty="0"/>
              <a:t>计算机网络</a:t>
            </a:r>
          </a:p>
        </p:txBody>
      </p:sp>
      <p:sp>
        <p:nvSpPr>
          <p:cNvPr id="7" name="Slide Number Placeholder 6"/>
          <p:cNvSpPr>
            <a:spLocks noGrp="1"/>
          </p:cNvSpPr>
          <p:nvPr>
            <p:ph type="sldNum" sz="quarter" idx="12"/>
          </p:nvPr>
        </p:nvSpPr>
        <p:spPr>
          <a:xfrm>
            <a:off x="11069320" y="6407785"/>
            <a:ext cx="751205" cy="365125"/>
          </a:xfrm>
        </p:spPr>
        <p:txBody>
          <a:bodyPr/>
          <a:lstStyle/>
          <a:p>
            <a:fld id="{4F8BEFBF-5B5F-4BD2-A74A-61A97BF1200E}" type="slidenum">
              <a:rPr lang="zh-CN" altLang="en-US" smtClean="0"/>
              <a:t>41</a:t>
            </a:fld>
            <a:endParaRPr lang="zh-CN" altLang="en-US"/>
          </a:p>
        </p:txBody>
      </p:sp>
      <p:sp>
        <p:nvSpPr>
          <p:cNvPr id="61" name="Text Box 28"/>
          <p:cNvSpPr txBox="1">
            <a:spLocks noChangeArrowheads="1"/>
          </p:cNvSpPr>
          <p:nvPr/>
        </p:nvSpPr>
        <p:spPr bwMode="auto">
          <a:xfrm>
            <a:off x="1943570" y="5417968"/>
            <a:ext cx="209613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latin typeface="+mn-lt"/>
                <a:ea typeface="黑体" pitchFamily="2" charset="-122"/>
              </a:rPr>
              <a:t>分组错误</a:t>
            </a:r>
            <a:r>
              <a:rPr kumimoji="0" lang="en-US" altLang="zh-CN" dirty="0">
                <a:latin typeface="+mn-lt"/>
                <a:ea typeface="黑体" pitchFamily="2" charset="-122"/>
              </a:rPr>
              <a:t>/</a:t>
            </a:r>
            <a:r>
              <a:rPr kumimoji="0" lang="zh-CN" altLang="en-US" dirty="0">
                <a:latin typeface="+mn-lt"/>
                <a:ea typeface="黑体" pitchFamily="2" charset="-122"/>
              </a:rPr>
              <a:t>丢失</a:t>
            </a:r>
          </a:p>
        </p:txBody>
      </p:sp>
      <p:grpSp>
        <p:nvGrpSpPr>
          <p:cNvPr id="10" name="组合 2"/>
          <p:cNvGrpSpPr/>
          <p:nvPr/>
        </p:nvGrpSpPr>
        <p:grpSpPr>
          <a:xfrm>
            <a:off x="2036786" y="1809541"/>
            <a:ext cx="1878013" cy="3593852"/>
            <a:chOff x="1949810" y="1662782"/>
            <a:chExt cx="1878013" cy="3179762"/>
          </a:xfrm>
        </p:grpSpPr>
        <p:sp>
          <p:nvSpPr>
            <p:cNvPr id="69" name="Line 36"/>
            <p:cNvSpPr>
              <a:spLocks noChangeShapeType="1"/>
            </p:cNvSpPr>
            <p:nvPr/>
          </p:nvSpPr>
          <p:spPr bwMode="auto">
            <a:xfrm>
              <a:off x="1949810" y="1662782"/>
              <a:ext cx="0" cy="3179762"/>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 name="Line 37"/>
            <p:cNvSpPr>
              <a:spLocks noChangeShapeType="1"/>
            </p:cNvSpPr>
            <p:nvPr/>
          </p:nvSpPr>
          <p:spPr bwMode="auto">
            <a:xfrm>
              <a:off x="3827823" y="1662782"/>
              <a:ext cx="0" cy="3160712"/>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71" name="Rectangle 38"/>
          <p:cNvSpPr>
            <a:spLocks noChangeArrowheads="1"/>
          </p:cNvSpPr>
          <p:nvPr/>
        </p:nvSpPr>
        <p:spPr bwMode="auto">
          <a:xfrm>
            <a:off x="1862161" y="135869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Arial" panose="020B0604020202090204" pitchFamily="34" charset="0"/>
                <a:ea typeface="黑体" pitchFamily="2" charset="-122"/>
              </a:rPr>
              <a:t>A</a:t>
            </a:r>
          </a:p>
        </p:txBody>
      </p:sp>
      <p:sp>
        <p:nvSpPr>
          <p:cNvPr id="72" name="Rectangle 39"/>
          <p:cNvSpPr>
            <a:spLocks noChangeArrowheads="1"/>
          </p:cNvSpPr>
          <p:nvPr/>
        </p:nvSpPr>
        <p:spPr bwMode="auto">
          <a:xfrm>
            <a:off x="3727474" y="135869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Arial" panose="020B0604020202090204" pitchFamily="34" charset="0"/>
                <a:ea typeface="黑体" pitchFamily="2" charset="-122"/>
              </a:rPr>
              <a:t>B</a:t>
            </a:r>
          </a:p>
        </p:txBody>
      </p:sp>
      <p:grpSp>
        <p:nvGrpSpPr>
          <p:cNvPr id="73" name="Group 40"/>
          <p:cNvGrpSpPr/>
          <p:nvPr/>
        </p:nvGrpSpPr>
        <p:grpSpPr bwMode="auto">
          <a:xfrm>
            <a:off x="2059011" y="1942891"/>
            <a:ext cx="1835150" cy="777875"/>
            <a:chOff x="3439" y="3564"/>
            <a:chExt cx="1156" cy="490"/>
          </a:xfrm>
        </p:grpSpPr>
        <p:sp>
          <p:nvSpPr>
            <p:cNvPr id="74" name="Freeform 41"/>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5" name="AutoShape 42"/>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6" name="Rectangle 43"/>
            <p:cNvSpPr>
              <a:spLocks noChangeArrowheads="1"/>
            </p:cNvSpPr>
            <p:nvPr/>
          </p:nvSpPr>
          <p:spPr bwMode="auto">
            <a:xfrm rot="540000">
              <a:off x="3668" y="3641"/>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M1</a:t>
              </a:r>
            </a:p>
          </p:txBody>
        </p:sp>
      </p:grpSp>
      <p:grpSp>
        <p:nvGrpSpPr>
          <p:cNvPr id="77" name="Group 44"/>
          <p:cNvGrpSpPr/>
          <p:nvPr/>
        </p:nvGrpSpPr>
        <p:grpSpPr bwMode="auto">
          <a:xfrm>
            <a:off x="2057424" y="3504643"/>
            <a:ext cx="1835150" cy="777875"/>
            <a:chOff x="3439" y="3564"/>
            <a:chExt cx="1156" cy="490"/>
          </a:xfrm>
        </p:grpSpPr>
        <p:sp>
          <p:nvSpPr>
            <p:cNvPr id="78" name="Freeform 45"/>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9" name="AutoShape 46"/>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0" name="Rectangle 47"/>
            <p:cNvSpPr>
              <a:spLocks noChangeArrowheads="1"/>
            </p:cNvSpPr>
            <p:nvPr/>
          </p:nvSpPr>
          <p:spPr bwMode="auto">
            <a:xfrm rot="540000">
              <a:off x="3668" y="3641"/>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Arial" panose="020B0604020202090204" pitchFamily="34" charset="0"/>
                  <a:ea typeface="黑体" pitchFamily="2" charset="-122"/>
                </a:rPr>
                <a:t>M1</a:t>
              </a:r>
            </a:p>
          </p:txBody>
        </p:sp>
      </p:grpSp>
      <p:grpSp>
        <p:nvGrpSpPr>
          <p:cNvPr id="84" name="Group 51"/>
          <p:cNvGrpSpPr/>
          <p:nvPr/>
        </p:nvGrpSpPr>
        <p:grpSpPr bwMode="auto">
          <a:xfrm>
            <a:off x="2030436" y="4271412"/>
            <a:ext cx="1868488" cy="520701"/>
            <a:chOff x="2012" y="2288"/>
            <a:chExt cx="1177" cy="328"/>
          </a:xfrm>
        </p:grpSpPr>
        <p:sp>
          <p:nvSpPr>
            <p:cNvPr id="85" name="Line 52"/>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6" name="Text Box 53"/>
            <p:cNvSpPr txBox="1">
              <a:spLocks noChangeArrowheads="1"/>
            </p:cNvSpPr>
            <p:nvPr/>
          </p:nvSpPr>
          <p:spPr bwMode="auto">
            <a:xfrm rot="21169770">
              <a:off x="2122" y="2288"/>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Arial" panose="020B0604020202090204" pitchFamily="34" charset="0"/>
                </a:rPr>
                <a:t>ACK 1</a:t>
              </a:r>
            </a:p>
          </p:txBody>
        </p:sp>
      </p:grpSp>
      <p:sp>
        <p:nvSpPr>
          <p:cNvPr id="93" name="AutoShape 60"/>
          <p:cNvSpPr>
            <a:spLocks noChangeArrowheads="1"/>
          </p:cNvSpPr>
          <p:nvPr/>
        </p:nvSpPr>
        <p:spPr bwMode="auto">
          <a:xfrm>
            <a:off x="3944961" y="2219116"/>
            <a:ext cx="688975" cy="660400"/>
          </a:xfrm>
          <a:prstGeom prst="irregularSeal1">
            <a:avLst/>
          </a:prstGeom>
          <a:solidFill>
            <a:srgbClr val="FF5050"/>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4" name="Text Box 24"/>
          <p:cNvSpPr txBox="1">
            <a:spLocks noChangeArrowheads="1"/>
          </p:cNvSpPr>
          <p:nvPr/>
        </p:nvSpPr>
        <p:spPr bwMode="auto">
          <a:xfrm>
            <a:off x="647488" y="3551499"/>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solidFill>
                  <a:srgbClr val="FF0000"/>
                </a:solidFill>
                <a:latin typeface="黑体" pitchFamily="2" charset="-122"/>
                <a:ea typeface="黑体" pitchFamily="2" charset="-122"/>
              </a:rPr>
              <a:t>超时重发</a:t>
            </a:r>
          </a:p>
        </p:txBody>
      </p:sp>
      <p:grpSp>
        <p:nvGrpSpPr>
          <p:cNvPr id="95" name="Group 25"/>
          <p:cNvGrpSpPr/>
          <p:nvPr/>
        </p:nvGrpSpPr>
        <p:grpSpPr bwMode="auto">
          <a:xfrm>
            <a:off x="1149138" y="2489909"/>
            <a:ext cx="798513" cy="927100"/>
            <a:chOff x="3153" y="2204"/>
            <a:chExt cx="503" cy="584"/>
          </a:xfrm>
        </p:grpSpPr>
        <p:sp>
          <p:nvSpPr>
            <p:cNvPr id="96" name="AutoShape 26"/>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7" name="Text Box 27"/>
            <p:cNvSpPr txBox="1">
              <a:spLocks noChangeArrowheads="1"/>
            </p:cNvSpPr>
            <p:nvPr/>
          </p:nvSpPr>
          <p:spPr bwMode="auto">
            <a:xfrm>
              <a:off x="3153" y="2311"/>
              <a:ext cx="399"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sz="2800" dirty="0"/>
                <a:t>t</a:t>
              </a:r>
              <a:r>
                <a:rPr kumimoji="0" lang="en-US" altLang="zh-CN" sz="2800" baseline="-25000" dirty="0"/>
                <a:t>out</a:t>
              </a:r>
            </a:p>
          </p:txBody>
        </p:sp>
      </p:grpSp>
      <p:grpSp>
        <p:nvGrpSpPr>
          <p:cNvPr id="48" name="组合 4"/>
          <p:cNvGrpSpPr/>
          <p:nvPr/>
        </p:nvGrpSpPr>
        <p:grpSpPr>
          <a:xfrm>
            <a:off x="7658690" y="1667571"/>
            <a:ext cx="1899246" cy="3559642"/>
            <a:chOff x="1943654" y="1647602"/>
            <a:chExt cx="1899246" cy="3179763"/>
          </a:xfrm>
        </p:grpSpPr>
        <p:sp>
          <p:nvSpPr>
            <p:cNvPr id="49" name="Line 28"/>
            <p:cNvSpPr>
              <a:spLocks noChangeShapeType="1"/>
            </p:cNvSpPr>
            <p:nvPr/>
          </p:nvSpPr>
          <p:spPr bwMode="auto">
            <a:xfrm>
              <a:off x="1943654" y="1647602"/>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itchFamily="2" charset="-122"/>
              </a:endParaRPr>
            </a:p>
          </p:txBody>
        </p:sp>
        <p:sp>
          <p:nvSpPr>
            <p:cNvPr id="50" name="Line 29"/>
            <p:cNvSpPr>
              <a:spLocks noChangeShapeType="1"/>
            </p:cNvSpPr>
            <p:nvPr/>
          </p:nvSpPr>
          <p:spPr bwMode="auto">
            <a:xfrm>
              <a:off x="3842900" y="1647602"/>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itchFamily="2" charset="-122"/>
              </a:endParaRPr>
            </a:p>
          </p:txBody>
        </p:sp>
      </p:grpSp>
      <p:sp>
        <p:nvSpPr>
          <p:cNvPr id="51" name="Rectangle 30"/>
          <p:cNvSpPr>
            <a:spLocks noChangeArrowheads="1"/>
          </p:cNvSpPr>
          <p:nvPr/>
        </p:nvSpPr>
        <p:spPr bwMode="auto">
          <a:xfrm>
            <a:off x="7486240" y="121672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mn-lt"/>
                <a:ea typeface="黑体" pitchFamily="2" charset="-122"/>
              </a:rPr>
              <a:t>A</a:t>
            </a:r>
          </a:p>
        </p:txBody>
      </p:sp>
      <p:sp>
        <p:nvSpPr>
          <p:cNvPr id="52" name="Rectangle 31"/>
          <p:cNvSpPr>
            <a:spLocks noChangeArrowheads="1"/>
          </p:cNvSpPr>
          <p:nvPr/>
        </p:nvSpPr>
        <p:spPr bwMode="auto">
          <a:xfrm>
            <a:off x="9351552" y="1216721"/>
            <a:ext cx="383540" cy="457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a:latin typeface="+mn-lt"/>
                <a:ea typeface="黑体" pitchFamily="2" charset="-122"/>
              </a:rPr>
              <a:t>B</a:t>
            </a:r>
          </a:p>
        </p:txBody>
      </p:sp>
      <p:grpSp>
        <p:nvGrpSpPr>
          <p:cNvPr id="53" name="Group 32"/>
          <p:cNvGrpSpPr/>
          <p:nvPr/>
        </p:nvGrpSpPr>
        <p:grpSpPr bwMode="auto">
          <a:xfrm>
            <a:off x="7683090" y="1800921"/>
            <a:ext cx="1857375" cy="777875"/>
            <a:chOff x="3769" y="1868"/>
            <a:chExt cx="1072" cy="490"/>
          </a:xfrm>
        </p:grpSpPr>
        <p:sp>
          <p:nvSpPr>
            <p:cNvPr id="54" name="Freeform 33"/>
            <p:cNvSpPr/>
            <p:nvPr/>
          </p:nvSpPr>
          <p:spPr bwMode="auto">
            <a:xfrm>
              <a:off x="3769" y="1868"/>
              <a:ext cx="1072" cy="490"/>
            </a:xfrm>
            <a:custGeom>
              <a:avLst/>
              <a:gdLst>
                <a:gd name="T0" fmla="*/ 0 w 1033"/>
                <a:gd name="T1" fmla="*/ 0 h 457"/>
                <a:gd name="T2" fmla="*/ 1071 w 1033"/>
                <a:gd name="T3" fmla="*/ 152 h 457"/>
                <a:gd name="T4" fmla="*/ 1071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55" name="AutoShape 34"/>
            <p:cNvSpPr>
              <a:spLocks noChangeArrowheads="1"/>
            </p:cNvSpPr>
            <p:nvPr/>
          </p:nvSpPr>
          <p:spPr bwMode="auto">
            <a:xfrm rot="480000">
              <a:off x="4521" y="2114"/>
              <a:ext cx="291" cy="100"/>
            </a:xfrm>
            <a:prstGeom prst="rightArrow">
              <a:avLst>
                <a:gd name="adj1" fmla="val 50000"/>
                <a:gd name="adj2" fmla="val 145513"/>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56" name="Rectangle 35"/>
            <p:cNvSpPr>
              <a:spLocks noChangeArrowheads="1"/>
            </p:cNvSpPr>
            <p:nvPr/>
          </p:nvSpPr>
          <p:spPr bwMode="auto">
            <a:xfrm rot="540000">
              <a:off x="3980" y="1943"/>
              <a:ext cx="349"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mn-lt"/>
                  <a:ea typeface="黑体" pitchFamily="2" charset="-122"/>
                </a:rPr>
                <a:t>M1</a:t>
              </a:r>
            </a:p>
          </p:txBody>
        </p:sp>
      </p:grpSp>
      <p:grpSp>
        <p:nvGrpSpPr>
          <p:cNvPr id="57" name="Group 36"/>
          <p:cNvGrpSpPr/>
          <p:nvPr/>
        </p:nvGrpSpPr>
        <p:grpSpPr bwMode="auto">
          <a:xfrm>
            <a:off x="7681502" y="3277296"/>
            <a:ext cx="1835150" cy="777875"/>
            <a:chOff x="3439" y="3564"/>
            <a:chExt cx="1156" cy="490"/>
          </a:xfrm>
        </p:grpSpPr>
        <p:sp>
          <p:nvSpPr>
            <p:cNvPr id="58" name="Freeform 3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59" name="AutoShape 3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60" name="Rectangle 39"/>
            <p:cNvSpPr>
              <a:spLocks noChangeArrowheads="1"/>
            </p:cNvSpPr>
            <p:nvPr/>
          </p:nvSpPr>
          <p:spPr bwMode="auto">
            <a:xfrm rot="540000">
              <a:off x="3669" y="3641"/>
              <a:ext cx="380" cy="288"/>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dirty="0">
                  <a:solidFill>
                    <a:srgbClr val="0000FF"/>
                  </a:solidFill>
                  <a:latin typeface="+mn-lt"/>
                  <a:ea typeface="黑体" pitchFamily="2" charset="-122"/>
                </a:rPr>
                <a:t>M1</a:t>
              </a:r>
            </a:p>
          </p:txBody>
        </p:sp>
      </p:grpSp>
      <p:sp>
        <p:nvSpPr>
          <p:cNvPr id="62" name="Text Box 40"/>
          <p:cNvSpPr txBox="1">
            <a:spLocks noChangeArrowheads="1"/>
          </p:cNvSpPr>
          <p:nvPr/>
        </p:nvSpPr>
        <p:spPr bwMode="auto">
          <a:xfrm>
            <a:off x="7538667" y="5410940"/>
            <a:ext cx="209613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latin typeface="+mn-lt"/>
                <a:ea typeface="黑体" pitchFamily="2" charset="-122"/>
              </a:rPr>
              <a:t>确认出错</a:t>
            </a:r>
            <a:r>
              <a:rPr kumimoji="0" lang="en-US" altLang="zh-CN" dirty="0">
                <a:latin typeface="+mn-lt"/>
                <a:ea typeface="黑体" pitchFamily="2" charset="-122"/>
              </a:rPr>
              <a:t>/</a:t>
            </a:r>
            <a:r>
              <a:rPr kumimoji="0" lang="zh-CN" altLang="en-US" dirty="0">
                <a:latin typeface="+mn-lt"/>
                <a:ea typeface="黑体" pitchFamily="2" charset="-122"/>
              </a:rPr>
              <a:t>丢失</a:t>
            </a:r>
          </a:p>
        </p:txBody>
      </p:sp>
      <p:grpSp>
        <p:nvGrpSpPr>
          <p:cNvPr id="63" name="Group 41"/>
          <p:cNvGrpSpPr/>
          <p:nvPr/>
        </p:nvGrpSpPr>
        <p:grpSpPr bwMode="auto">
          <a:xfrm>
            <a:off x="7654515" y="4039299"/>
            <a:ext cx="1868487" cy="525463"/>
            <a:chOff x="2012" y="2285"/>
            <a:chExt cx="1177" cy="331"/>
          </a:xfrm>
        </p:grpSpPr>
        <p:sp>
          <p:nvSpPr>
            <p:cNvPr id="64" name="Line 42"/>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65" name="Text Box 43"/>
            <p:cNvSpPr txBox="1">
              <a:spLocks noChangeArrowheads="1"/>
            </p:cNvSpPr>
            <p:nvPr/>
          </p:nvSpPr>
          <p:spPr bwMode="auto">
            <a:xfrm rot="21169770">
              <a:off x="2131" y="2285"/>
              <a:ext cx="67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mn-lt"/>
                  <a:ea typeface="黑体" pitchFamily="2" charset="-122"/>
                </a:rPr>
                <a:t>ACK 1</a:t>
              </a:r>
            </a:p>
          </p:txBody>
        </p:sp>
      </p:grpSp>
      <p:sp>
        <p:nvSpPr>
          <p:cNvPr id="66" name="Text Box 47"/>
          <p:cNvSpPr txBox="1">
            <a:spLocks noChangeArrowheads="1"/>
          </p:cNvSpPr>
          <p:nvPr/>
        </p:nvSpPr>
        <p:spPr bwMode="auto">
          <a:xfrm>
            <a:off x="6378549" y="3367111"/>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zh-CN" altLang="en-US" dirty="0">
                <a:solidFill>
                  <a:srgbClr val="FF0000"/>
                </a:solidFill>
                <a:latin typeface="+mn-lt"/>
                <a:ea typeface="黑体" pitchFamily="2" charset="-122"/>
              </a:rPr>
              <a:t>超时重发</a:t>
            </a:r>
          </a:p>
        </p:txBody>
      </p:sp>
      <p:grpSp>
        <p:nvGrpSpPr>
          <p:cNvPr id="67" name="Group 48"/>
          <p:cNvGrpSpPr/>
          <p:nvPr/>
        </p:nvGrpSpPr>
        <p:grpSpPr bwMode="auto">
          <a:xfrm>
            <a:off x="6705190" y="2347021"/>
            <a:ext cx="798512" cy="927100"/>
            <a:chOff x="3153" y="2204"/>
            <a:chExt cx="503" cy="584"/>
          </a:xfrm>
        </p:grpSpPr>
        <p:sp>
          <p:nvSpPr>
            <p:cNvPr id="68" name="AutoShape 49"/>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1" name="Text Box 50"/>
            <p:cNvSpPr txBox="1">
              <a:spLocks noChangeArrowheads="1"/>
            </p:cNvSpPr>
            <p:nvPr/>
          </p:nvSpPr>
          <p:spPr bwMode="auto">
            <a:xfrm>
              <a:off x="3153" y="2311"/>
              <a:ext cx="380"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sz="2800">
                  <a:latin typeface="+mn-lt"/>
                  <a:ea typeface="黑体" pitchFamily="2" charset="-122"/>
                </a:rPr>
                <a:t>t</a:t>
              </a:r>
              <a:r>
                <a:rPr kumimoji="0" lang="en-US" altLang="zh-CN" sz="2800" baseline="-25000">
                  <a:latin typeface="+mn-lt"/>
                  <a:ea typeface="黑体" pitchFamily="2" charset="-122"/>
                </a:rPr>
                <a:t>out</a:t>
              </a:r>
            </a:p>
          </p:txBody>
        </p:sp>
      </p:grpSp>
      <p:grpSp>
        <p:nvGrpSpPr>
          <p:cNvPr id="82" name="Group 51"/>
          <p:cNvGrpSpPr/>
          <p:nvPr/>
        </p:nvGrpSpPr>
        <p:grpSpPr bwMode="auto">
          <a:xfrm>
            <a:off x="7960902" y="2524824"/>
            <a:ext cx="1589088" cy="563563"/>
            <a:chOff x="4012" y="2401"/>
            <a:chExt cx="1001" cy="355"/>
          </a:xfrm>
        </p:grpSpPr>
        <p:sp>
          <p:nvSpPr>
            <p:cNvPr id="83" name="Line 52"/>
            <p:cNvSpPr>
              <a:spLocks noChangeShapeType="1"/>
            </p:cNvSpPr>
            <p:nvPr/>
          </p:nvSpPr>
          <p:spPr bwMode="auto">
            <a:xfrm flipH="1">
              <a:off x="4012" y="2555"/>
              <a:ext cx="1001"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87" name="Text Box 53"/>
            <p:cNvSpPr txBox="1">
              <a:spLocks noChangeArrowheads="1"/>
            </p:cNvSpPr>
            <p:nvPr/>
          </p:nvSpPr>
          <p:spPr bwMode="auto">
            <a:xfrm rot="21169770">
              <a:off x="4145" y="2401"/>
              <a:ext cx="715"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SimSun" pitchFamily="2" charset="-122"/>
                </a:defRPr>
              </a:lvl1pPr>
              <a:lvl2pPr marL="742950" indent="-285750" eaLnBrk="0" hangingPunct="0">
                <a:defRPr kumimoji="1" sz="2400">
                  <a:solidFill>
                    <a:schemeClr val="tx1"/>
                  </a:solidFill>
                  <a:latin typeface="Tahoma" panose="020B0604030504040204" pitchFamily="34" charset="0"/>
                  <a:ea typeface="SimSun" pitchFamily="2" charset="-122"/>
                </a:defRPr>
              </a:lvl2pPr>
              <a:lvl3pPr marL="1143000" indent="-228600" eaLnBrk="0" hangingPunct="0">
                <a:defRPr kumimoji="1" sz="2400">
                  <a:solidFill>
                    <a:schemeClr val="tx1"/>
                  </a:solidFill>
                  <a:latin typeface="Tahoma" panose="020B0604030504040204" pitchFamily="34" charset="0"/>
                  <a:ea typeface="SimSun" pitchFamily="2" charset="-122"/>
                </a:defRPr>
              </a:lvl3pPr>
              <a:lvl4pPr marL="1600200" indent="-228600" eaLnBrk="0" hangingPunct="0">
                <a:defRPr kumimoji="1" sz="2400">
                  <a:solidFill>
                    <a:schemeClr val="tx1"/>
                  </a:solidFill>
                  <a:latin typeface="Tahoma" panose="020B0604030504040204" pitchFamily="34" charset="0"/>
                  <a:ea typeface="SimSun" pitchFamily="2" charset="-122"/>
                </a:defRPr>
              </a:lvl4pPr>
              <a:lvl5pPr marL="2057400" indent="-228600" eaLnBrk="0" hangingPunct="0">
                <a:defRPr kumimoji="1" sz="2400">
                  <a:solidFill>
                    <a:schemeClr val="tx1"/>
                  </a:solidFill>
                  <a:latin typeface="Tahoma" panose="020B0604030504040204" pitchFamily="34" charset="0"/>
                  <a:ea typeface="SimSun"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SimSun" pitchFamily="2" charset="-122"/>
                </a:defRPr>
              </a:lvl9pPr>
            </a:lstStyle>
            <a:p>
              <a:r>
                <a:rPr kumimoji="0" lang="en-US" altLang="zh-CN" dirty="0">
                  <a:latin typeface="+mn-lt"/>
                  <a:ea typeface="黑体" pitchFamily="2" charset="-122"/>
                </a:rPr>
                <a:t>ACK 1</a:t>
              </a:r>
            </a:p>
          </p:txBody>
        </p:sp>
      </p:grpSp>
      <p:sp>
        <p:nvSpPr>
          <p:cNvPr id="88" name="AutoShape 57"/>
          <p:cNvSpPr>
            <a:spLocks noChangeArrowheads="1"/>
          </p:cNvSpPr>
          <p:nvPr/>
        </p:nvSpPr>
        <p:spPr bwMode="auto">
          <a:xfrm>
            <a:off x="7583077" y="2696271"/>
            <a:ext cx="703263" cy="577850"/>
          </a:xfrm>
          <a:prstGeom prst="irregularSeal1">
            <a:avLst/>
          </a:prstGeom>
          <a:solidFill>
            <a:srgbClr val="FF5050"/>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超时计时器如何设置？</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超时计时器的重传时间</a:t>
            </a:r>
          </a:p>
        </p:txBody>
      </p:sp>
      <p:sp>
        <p:nvSpPr>
          <p:cNvPr id="3" name="Content Placeholder 2"/>
          <p:cNvSpPr>
            <a:spLocks noGrp="1"/>
          </p:cNvSpPr>
          <p:nvPr>
            <p:ph idx="1"/>
          </p:nvPr>
        </p:nvSpPr>
        <p:spPr/>
        <p:txBody>
          <a:bodyPr/>
          <a:lstStyle/>
          <a:p>
            <a:pPr lvl="0"/>
            <a:r>
              <a:rPr lang="en-US"/>
              <a:t>超时重传时间太长、太短</a:t>
            </a:r>
          </a:p>
          <a:p>
            <a:pPr lvl="1"/>
            <a:r>
              <a:rPr lang="en-US"/>
              <a:t>如果把超时重传时间设置得太短，就会引起很多报文段的不必要的重传，使网络负荷增大。</a:t>
            </a:r>
          </a:p>
          <a:p>
            <a:pPr lvl="1"/>
            <a:r>
              <a:rPr lang="en-US"/>
              <a:t>但若把超时重传时间设置得过长，则又使网络的空闲时间增大，降低了传输效率</a:t>
            </a:r>
          </a:p>
          <a:p>
            <a:pPr lvl="0"/>
            <a:endParaRPr lang="en-US"/>
          </a:p>
          <a:p>
            <a:pPr lvl="0"/>
            <a:r>
              <a:rPr lang="en-US">
                <a:sym typeface="+mn-ea"/>
              </a:rPr>
              <a:t>应当比数据在分组传输的平均往返时间更长一些</a:t>
            </a:r>
            <a:endParaRPr 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43</a:t>
            </a:fld>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往返时延的方差很大</a:t>
            </a:r>
          </a:p>
        </p:txBody>
      </p:sp>
      <p:sp>
        <p:nvSpPr>
          <p:cNvPr id="3" name="Content Placeholder 2"/>
          <p:cNvSpPr>
            <a:spLocks noGrp="1"/>
          </p:cNvSpPr>
          <p:nvPr>
            <p:ph idx="1"/>
          </p:nvPr>
        </p:nvSpPr>
        <p:spPr/>
        <p:txBody>
          <a:bodyPr/>
          <a:lstStyle/>
          <a:p>
            <a:r>
              <a:rPr lang="en-US"/>
              <a:t>TCP 的下层是一个互联网环境，IP 数据报所选择的路由变化很大。因而运输层的往返时间 (RTT) 的方差也很大</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44</a:t>
            </a:fld>
            <a:endParaRPr lang="zh-CN" altLang="en-US"/>
          </a:p>
        </p:txBody>
      </p:sp>
      <p:sp>
        <p:nvSpPr>
          <p:cNvPr id="757764" name="Line 4"/>
          <p:cNvSpPr>
            <a:spLocks noChangeShapeType="1"/>
          </p:cNvSpPr>
          <p:nvPr/>
        </p:nvSpPr>
        <p:spPr bwMode="auto">
          <a:xfrm>
            <a:off x="1440376" y="5852804"/>
            <a:ext cx="8659152" cy="0"/>
          </a:xfrm>
          <a:prstGeom prst="line">
            <a:avLst/>
          </a:prstGeom>
          <a:noFill/>
          <a:ln w="28575">
            <a:solidFill>
              <a:schemeClr val="tx1"/>
            </a:solidFill>
            <a:rou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57765" name="Line 5"/>
          <p:cNvSpPr>
            <a:spLocks noChangeShapeType="1"/>
          </p:cNvSpPr>
          <p:nvPr/>
        </p:nvSpPr>
        <p:spPr bwMode="auto">
          <a:xfrm rot="5400000" flipH="1">
            <a:off x="144844" y="4557272"/>
            <a:ext cx="2587625" cy="3440"/>
          </a:xfrm>
          <a:prstGeom prst="line">
            <a:avLst/>
          </a:prstGeom>
          <a:noFill/>
          <a:ln w="28575">
            <a:solidFill>
              <a:schemeClr val="tx1"/>
            </a:solidFill>
            <a:rou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57766" name="Freeform 6"/>
          <p:cNvSpPr/>
          <p:nvPr/>
        </p:nvSpPr>
        <p:spPr bwMode="auto">
          <a:xfrm>
            <a:off x="3614193" y="3235018"/>
            <a:ext cx="2005277" cy="2617787"/>
          </a:xfrm>
          <a:custGeom>
            <a:avLst/>
            <a:gdLst>
              <a:gd name="T0" fmla="*/ 0 w 360"/>
              <a:gd name="T1" fmla="*/ 1012 h 1012"/>
              <a:gd name="T2" fmla="*/ 84 w 360"/>
              <a:gd name="T3" fmla="*/ 982 h 1012"/>
              <a:gd name="T4" fmla="*/ 117 w 360"/>
              <a:gd name="T5" fmla="*/ 934 h 1012"/>
              <a:gd name="T6" fmla="*/ 135 w 360"/>
              <a:gd name="T7" fmla="*/ 844 h 1012"/>
              <a:gd name="T8" fmla="*/ 159 w 360"/>
              <a:gd name="T9" fmla="*/ 364 h 1012"/>
              <a:gd name="T10" fmla="*/ 171 w 360"/>
              <a:gd name="T11" fmla="*/ 109 h 1012"/>
              <a:gd name="T12" fmla="*/ 183 w 360"/>
              <a:gd name="T13" fmla="*/ 16 h 1012"/>
              <a:gd name="T14" fmla="*/ 201 w 360"/>
              <a:gd name="T15" fmla="*/ 16 h 1012"/>
              <a:gd name="T16" fmla="*/ 207 w 360"/>
              <a:gd name="T17" fmla="*/ 112 h 1012"/>
              <a:gd name="T18" fmla="*/ 216 w 360"/>
              <a:gd name="T19" fmla="*/ 367 h 1012"/>
              <a:gd name="T20" fmla="*/ 231 w 360"/>
              <a:gd name="T21" fmla="*/ 847 h 1012"/>
              <a:gd name="T22" fmla="*/ 255 w 360"/>
              <a:gd name="T23" fmla="*/ 961 h 1012"/>
              <a:gd name="T24" fmla="*/ 360 w 360"/>
              <a:gd name="T25" fmla="*/ 1009 h 1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0" h="1012">
                <a:moveTo>
                  <a:pt x="0" y="1012"/>
                </a:moveTo>
                <a:cubicBezTo>
                  <a:pt x="14" y="1007"/>
                  <a:pt x="65" y="995"/>
                  <a:pt x="84" y="982"/>
                </a:cubicBezTo>
                <a:cubicBezTo>
                  <a:pt x="110" y="970"/>
                  <a:pt x="105" y="960"/>
                  <a:pt x="117" y="934"/>
                </a:cubicBezTo>
                <a:cubicBezTo>
                  <a:pt x="129" y="908"/>
                  <a:pt x="128" y="939"/>
                  <a:pt x="135" y="844"/>
                </a:cubicBezTo>
                <a:cubicBezTo>
                  <a:pt x="142" y="749"/>
                  <a:pt x="153" y="486"/>
                  <a:pt x="159" y="364"/>
                </a:cubicBezTo>
                <a:cubicBezTo>
                  <a:pt x="165" y="242"/>
                  <a:pt x="167" y="167"/>
                  <a:pt x="171" y="109"/>
                </a:cubicBezTo>
                <a:cubicBezTo>
                  <a:pt x="175" y="51"/>
                  <a:pt x="178" y="31"/>
                  <a:pt x="183" y="16"/>
                </a:cubicBezTo>
                <a:cubicBezTo>
                  <a:pt x="188" y="1"/>
                  <a:pt x="197" y="0"/>
                  <a:pt x="201" y="16"/>
                </a:cubicBezTo>
                <a:cubicBezTo>
                  <a:pt x="205" y="32"/>
                  <a:pt x="205" y="54"/>
                  <a:pt x="207" y="112"/>
                </a:cubicBezTo>
                <a:cubicBezTo>
                  <a:pt x="209" y="170"/>
                  <a:pt x="212" y="245"/>
                  <a:pt x="216" y="367"/>
                </a:cubicBezTo>
                <a:cubicBezTo>
                  <a:pt x="220" y="489"/>
                  <a:pt x="225" y="748"/>
                  <a:pt x="231" y="847"/>
                </a:cubicBezTo>
                <a:cubicBezTo>
                  <a:pt x="237" y="946"/>
                  <a:pt x="234" y="934"/>
                  <a:pt x="255" y="961"/>
                </a:cubicBezTo>
                <a:cubicBezTo>
                  <a:pt x="281" y="988"/>
                  <a:pt x="339" y="998"/>
                  <a:pt x="360" y="1009"/>
                </a:cubicBezTo>
              </a:path>
            </a:pathLst>
          </a:custGeom>
          <a:noFill/>
          <a:ln w="38100" cmpd="sng">
            <a:solidFill>
              <a:srgbClr val="C00000"/>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57767" name="Freeform 7"/>
          <p:cNvSpPr/>
          <p:nvPr/>
        </p:nvSpPr>
        <p:spPr bwMode="auto">
          <a:xfrm>
            <a:off x="3156728" y="5416242"/>
            <a:ext cx="5897166" cy="436562"/>
          </a:xfrm>
          <a:custGeom>
            <a:avLst/>
            <a:gdLst>
              <a:gd name="T0" fmla="*/ 0 w 1608"/>
              <a:gd name="T1" fmla="*/ 160 h 160"/>
              <a:gd name="T2" fmla="*/ 120 w 1608"/>
              <a:gd name="T3" fmla="*/ 94 h 160"/>
              <a:gd name="T4" fmla="*/ 264 w 1608"/>
              <a:gd name="T5" fmla="*/ 13 h 160"/>
              <a:gd name="T6" fmla="*/ 441 w 1608"/>
              <a:gd name="T7" fmla="*/ 13 h 160"/>
              <a:gd name="T8" fmla="*/ 708 w 1608"/>
              <a:gd name="T9" fmla="*/ 70 h 160"/>
              <a:gd name="T10" fmla="*/ 858 w 1608"/>
              <a:gd name="T11" fmla="*/ 112 h 160"/>
              <a:gd name="T12" fmla="*/ 1041 w 1608"/>
              <a:gd name="T13" fmla="*/ 133 h 160"/>
              <a:gd name="T14" fmla="*/ 1230 w 1608"/>
              <a:gd name="T15" fmla="*/ 145 h 160"/>
              <a:gd name="T16" fmla="*/ 1608 w 1608"/>
              <a:gd name="T17" fmla="*/ 1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8" h="160">
                <a:moveTo>
                  <a:pt x="0" y="160"/>
                </a:moveTo>
                <a:cubicBezTo>
                  <a:pt x="20" y="149"/>
                  <a:pt x="76" y="118"/>
                  <a:pt x="120" y="94"/>
                </a:cubicBezTo>
                <a:cubicBezTo>
                  <a:pt x="164" y="70"/>
                  <a:pt x="211" y="26"/>
                  <a:pt x="264" y="13"/>
                </a:cubicBezTo>
                <a:cubicBezTo>
                  <a:pt x="317" y="0"/>
                  <a:pt x="367" y="4"/>
                  <a:pt x="441" y="13"/>
                </a:cubicBezTo>
                <a:cubicBezTo>
                  <a:pt x="515" y="22"/>
                  <a:pt x="639" y="54"/>
                  <a:pt x="708" y="70"/>
                </a:cubicBezTo>
                <a:cubicBezTo>
                  <a:pt x="777" y="86"/>
                  <a:pt x="803" y="102"/>
                  <a:pt x="858" y="112"/>
                </a:cubicBezTo>
                <a:cubicBezTo>
                  <a:pt x="913" y="122"/>
                  <a:pt x="979" y="128"/>
                  <a:pt x="1041" y="133"/>
                </a:cubicBezTo>
                <a:cubicBezTo>
                  <a:pt x="1103" y="138"/>
                  <a:pt x="1136" y="141"/>
                  <a:pt x="1230" y="145"/>
                </a:cubicBezTo>
                <a:cubicBezTo>
                  <a:pt x="1324" y="149"/>
                  <a:pt x="1529" y="157"/>
                  <a:pt x="1608" y="160"/>
                </a:cubicBezTo>
              </a:path>
            </a:pathLst>
          </a:custGeom>
          <a:noFill/>
          <a:ln w="57150" cmpd="sng">
            <a:solidFill>
              <a:srgbClr val="0000FF"/>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57768" name="Line 8"/>
          <p:cNvSpPr>
            <a:spLocks noChangeShapeType="1"/>
          </p:cNvSpPr>
          <p:nvPr/>
        </p:nvSpPr>
        <p:spPr bwMode="auto">
          <a:xfrm>
            <a:off x="4675305" y="3125480"/>
            <a:ext cx="0" cy="2727325"/>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57769" name="Line 9"/>
          <p:cNvSpPr>
            <a:spLocks noChangeShapeType="1"/>
          </p:cNvSpPr>
          <p:nvPr/>
        </p:nvSpPr>
        <p:spPr bwMode="auto">
          <a:xfrm>
            <a:off x="5619470" y="3671580"/>
            <a:ext cx="0" cy="2181225"/>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57770" name="Line 10"/>
          <p:cNvSpPr>
            <a:spLocks noChangeShapeType="1"/>
          </p:cNvSpPr>
          <p:nvPr/>
        </p:nvSpPr>
        <p:spPr bwMode="auto">
          <a:xfrm>
            <a:off x="8606748" y="3671580"/>
            <a:ext cx="0" cy="2181225"/>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57771" name="Text Box 11"/>
          <p:cNvSpPr txBox="1">
            <a:spLocks noChangeArrowheads="1"/>
          </p:cNvSpPr>
          <p:nvPr/>
        </p:nvSpPr>
        <p:spPr bwMode="auto">
          <a:xfrm>
            <a:off x="9246511" y="5362268"/>
            <a:ext cx="6921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itchFamily="2" charset="-122"/>
              </a:rPr>
              <a:t>时间</a:t>
            </a:r>
          </a:p>
        </p:txBody>
      </p:sp>
      <p:sp>
        <p:nvSpPr>
          <p:cNvPr id="757772" name="Line 12"/>
          <p:cNvSpPr>
            <a:spLocks noChangeShapeType="1"/>
          </p:cNvSpPr>
          <p:nvPr/>
        </p:nvSpPr>
        <p:spPr bwMode="auto">
          <a:xfrm>
            <a:off x="3455971" y="4835217"/>
            <a:ext cx="969963" cy="361950"/>
          </a:xfrm>
          <a:prstGeom prst="line">
            <a:avLst/>
          </a:prstGeom>
          <a:noFill/>
          <a:ln w="28575">
            <a:solidFill>
              <a:srgbClr val="333399"/>
            </a:solidFill>
            <a:rou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57773" name="Text Box 13"/>
          <p:cNvSpPr txBox="1">
            <a:spLocks noChangeArrowheads="1"/>
          </p:cNvSpPr>
          <p:nvPr/>
        </p:nvSpPr>
        <p:spPr bwMode="auto">
          <a:xfrm>
            <a:off x="2375943" y="4427230"/>
            <a:ext cx="1456055"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itchFamily="2" charset="-122"/>
              </a:rPr>
              <a:t>数据链路层</a:t>
            </a:r>
          </a:p>
        </p:txBody>
      </p:sp>
      <p:grpSp>
        <p:nvGrpSpPr>
          <p:cNvPr id="757774" name="Group 14"/>
          <p:cNvGrpSpPr/>
          <p:nvPr/>
        </p:nvGrpSpPr>
        <p:grpSpPr bwMode="auto">
          <a:xfrm>
            <a:off x="5743297" y="4932055"/>
            <a:ext cx="1325960" cy="720725"/>
            <a:chOff x="2978" y="3249"/>
            <a:chExt cx="771" cy="454"/>
          </a:xfrm>
        </p:grpSpPr>
        <p:sp>
          <p:nvSpPr>
            <p:cNvPr id="757775" name="Text Box 15"/>
            <p:cNvSpPr txBox="1">
              <a:spLocks noChangeArrowheads="1"/>
            </p:cNvSpPr>
            <p:nvPr/>
          </p:nvSpPr>
          <p:spPr bwMode="auto">
            <a:xfrm>
              <a:off x="3198" y="3249"/>
              <a:ext cx="551"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itchFamily="2" charset="-122"/>
                </a:rPr>
                <a:t>运输层</a:t>
              </a:r>
            </a:p>
          </p:txBody>
        </p:sp>
        <p:sp>
          <p:nvSpPr>
            <p:cNvPr id="757776" name="Line 16"/>
            <p:cNvSpPr>
              <a:spLocks noChangeShapeType="1"/>
            </p:cNvSpPr>
            <p:nvPr/>
          </p:nvSpPr>
          <p:spPr bwMode="auto">
            <a:xfrm flipH="1">
              <a:off x="2978" y="3486"/>
              <a:ext cx="276" cy="217"/>
            </a:xfrm>
            <a:prstGeom prst="line">
              <a:avLst/>
            </a:prstGeom>
            <a:noFill/>
            <a:ln w="28575">
              <a:solidFill>
                <a:srgbClr val="333399"/>
              </a:solidFill>
              <a:rou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sp>
        <p:nvSpPr>
          <p:cNvPr id="757777" name="Text Box 17"/>
          <p:cNvSpPr txBox="1">
            <a:spLocks noChangeArrowheads="1"/>
          </p:cNvSpPr>
          <p:nvPr/>
        </p:nvSpPr>
        <p:spPr bwMode="auto">
          <a:xfrm>
            <a:off x="4400138" y="5828993"/>
            <a:ext cx="429895"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i="1">
                <a:solidFill>
                  <a:srgbClr val="000099"/>
                </a:solidFill>
                <a:latin typeface="+mn-lt"/>
                <a:ea typeface="黑体" pitchFamily="2" charset="-122"/>
              </a:rPr>
              <a:t>T</a:t>
            </a:r>
            <a:r>
              <a:rPr kumimoji="1" lang="en-US" altLang="zh-CN" sz="2000" b="1" baseline="-25000">
                <a:solidFill>
                  <a:srgbClr val="000099"/>
                </a:solidFill>
                <a:latin typeface="+mn-lt"/>
                <a:ea typeface="黑体" pitchFamily="2" charset="-122"/>
              </a:rPr>
              <a:t>1</a:t>
            </a:r>
            <a:endParaRPr kumimoji="1" lang="en-US" altLang="zh-CN" sz="2000" b="1">
              <a:solidFill>
                <a:srgbClr val="000099"/>
              </a:solidFill>
              <a:latin typeface="+mn-lt"/>
              <a:ea typeface="黑体" pitchFamily="2" charset="-122"/>
            </a:endParaRPr>
          </a:p>
        </p:txBody>
      </p:sp>
      <p:sp>
        <p:nvSpPr>
          <p:cNvPr id="757778" name="Text Box 18"/>
          <p:cNvSpPr txBox="1">
            <a:spLocks noChangeArrowheads="1"/>
          </p:cNvSpPr>
          <p:nvPr/>
        </p:nvSpPr>
        <p:spPr bwMode="auto">
          <a:xfrm>
            <a:off x="5327106" y="5828993"/>
            <a:ext cx="429895"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i="1">
                <a:solidFill>
                  <a:srgbClr val="000099"/>
                </a:solidFill>
                <a:latin typeface="+mn-lt"/>
                <a:ea typeface="黑体" pitchFamily="2" charset="-122"/>
              </a:rPr>
              <a:t>T</a:t>
            </a:r>
            <a:r>
              <a:rPr kumimoji="1" lang="en-US" altLang="zh-CN" sz="2000" b="1" baseline="-25000">
                <a:solidFill>
                  <a:srgbClr val="000099"/>
                </a:solidFill>
                <a:latin typeface="+mn-lt"/>
                <a:ea typeface="黑体" pitchFamily="2" charset="-122"/>
              </a:rPr>
              <a:t>2</a:t>
            </a:r>
            <a:endParaRPr kumimoji="1" lang="en-US" altLang="zh-CN" sz="2000" b="1">
              <a:solidFill>
                <a:srgbClr val="000099"/>
              </a:solidFill>
              <a:latin typeface="+mn-lt"/>
              <a:ea typeface="黑体" pitchFamily="2" charset="-122"/>
            </a:endParaRPr>
          </a:p>
        </p:txBody>
      </p:sp>
      <p:sp>
        <p:nvSpPr>
          <p:cNvPr id="757779" name="Text Box 19"/>
          <p:cNvSpPr txBox="1">
            <a:spLocks noChangeArrowheads="1"/>
          </p:cNvSpPr>
          <p:nvPr/>
        </p:nvSpPr>
        <p:spPr bwMode="auto">
          <a:xfrm>
            <a:off x="8314384" y="5828992"/>
            <a:ext cx="429895"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i="1">
                <a:solidFill>
                  <a:srgbClr val="000099"/>
                </a:solidFill>
                <a:latin typeface="+mn-lt"/>
                <a:ea typeface="黑体" pitchFamily="2" charset="-122"/>
              </a:rPr>
              <a:t>T</a:t>
            </a:r>
            <a:r>
              <a:rPr kumimoji="1" lang="en-US" altLang="zh-CN" sz="2000" b="1" baseline="-25000">
                <a:solidFill>
                  <a:srgbClr val="000099"/>
                </a:solidFill>
                <a:latin typeface="+mn-lt"/>
                <a:ea typeface="黑体" pitchFamily="2" charset="-122"/>
              </a:rPr>
              <a:t>3</a:t>
            </a:r>
            <a:endParaRPr kumimoji="1" lang="en-US" altLang="zh-CN" sz="2000" b="1">
              <a:solidFill>
                <a:srgbClr val="000099"/>
              </a:solidFill>
              <a:latin typeface="+mn-lt"/>
              <a:ea typeface="黑体" pitchFamily="2" charset="-122"/>
            </a:endParaRPr>
          </a:p>
        </p:txBody>
      </p:sp>
      <p:sp>
        <p:nvSpPr>
          <p:cNvPr id="757780" name="Text Box 20"/>
          <p:cNvSpPr txBox="1">
            <a:spLocks noChangeArrowheads="1"/>
          </p:cNvSpPr>
          <p:nvPr/>
        </p:nvSpPr>
        <p:spPr bwMode="auto">
          <a:xfrm>
            <a:off x="1517768" y="3130242"/>
            <a:ext cx="1456055" cy="706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itchFamily="2" charset="-122"/>
              </a:rPr>
              <a:t>往返时间的</a:t>
            </a:r>
          </a:p>
          <a:p>
            <a:r>
              <a:rPr kumimoji="1" lang="zh-CN" altLang="en-US" sz="2000" b="1">
                <a:solidFill>
                  <a:srgbClr val="000099"/>
                </a:solidFill>
                <a:latin typeface="+mn-lt"/>
                <a:ea typeface="黑体" pitchFamily="2" charset="-122"/>
              </a:rPr>
              <a:t>概率分布</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自适应算法</a:t>
            </a:r>
            <a:endParaRPr lang="en-US"/>
          </a:p>
        </p:txBody>
      </p:sp>
      <p:sp>
        <p:nvSpPr>
          <p:cNvPr id="3" name="Content Placeholder 2"/>
          <p:cNvSpPr>
            <a:spLocks noGrp="1"/>
          </p:cNvSpPr>
          <p:nvPr>
            <p:ph idx="1"/>
          </p:nvPr>
        </p:nvSpPr>
        <p:spPr/>
        <p:txBody>
          <a:bodyPr/>
          <a:lstStyle/>
          <a:p>
            <a:r>
              <a:rPr lang="en-US"/>
              <a:t>记录一个报文段发出的时间，以及收到相应的确认的时间。这两个时间之差就是报文段的往返时间RTT</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45</a:t>
            </a:fld>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lstStyle/>
          <a:p>
            <a:pPr algn="l"/>
            <a:r>
              <a:rPr lang="zh-CN" altLang="en-US"/>
              <a:t>加权平均往返时间</a:t>
            </a:r>
          </a:p>
        </p:txBody>
      </p:sp>
      <p:sp>
        <p:nvSpPr>
          <p:cNvPr id="747523" name="Rectangle 3"/>
          <p:cNvSpPr>
            <a:spLocks noGrp="1" noChangeArrowheads="1"/>
          </p:cNvSpPr>
          <p:nvPr>
            <p:ph idx="1"/>
          </p:nvPr>
        </p:nvSpPr>
        <p:spPr/>
        <p:txBody>
          <a:bodyPr/>
          <a:lstStyle/>
          <a:p>
            <a:r>
              <a:rPr lang="en-US" altLang="zh-CN" sz="2400" dirty="0"/>
              <a:t>TCP</a:t>
            </a:r>
            <a:r>
              <a:rPr lang="zh-CN" altLang="en-US" sz="2400" dirty="0"/>
              <a:t>保留了</a:t>
            </a:r>
            <a:r>
              <a:rPr lang="en-US" altLang="zh-CN" sz="2400" dirty="0"/>
              <a:t>RTT</a:t>
            </a:r>
            <a:r>
              <a:rPr lang="zh-CN" altLang="en-US" sz="2400" dirty="0"/>
              <a:t>的一个</a:t>
            </a:r>
            <a:r>
              <a:rPr lang="zh-CN" altLang="en-US" sz="2400" dirty="0">
                <a:solidFill>
                  <a:srgbClr val="FF0000"/>
                </a:solidFill>
              </a:rPr>
              <a:t>加权平均往返时间</a:t>
            </a:r>
            <a:r>
              <a:rPr lang="en-US" altLang="zh-CN" sz="2400" dirty="0"/>
              <a:t>RTT</a:t>
            </a:r>
            <a:r>
              <a:rPr lang="en-US" altLang="zh-CN" sz="2400" baseline="-25000" dirty="0"/>
              <a:t>S</a:t>
            </a:r>
            <a:r>
              <a:rPr lang="zh-CN" altLang="en-US" sz="2400" dirty="0"/>
              <a:t>（这又称为</a:t>
            </a:r>
            <a:r>
              <a:rPr lang="zh-CN" altLang="en-US" sz="2400" dirty="0">
                <a:solidFill>
                  <a:srgbClr val="FF0000"/>
                </a:solidFill>
              </a:rPr>
              <a:t>平滑的往返时间</a:t>
            </a:r>
            <a:r>
              <a:rPr lang="zh-CN" altLang="en-US" sz="2400" dirty="0"/>
              <a:t>）。</a:t>
            </a:r>
          </a:p>
          <a:p>
            <a:r>
              <a:rPr lang="zh-CN" altLang="en-US" sz="2400" dirty="0"/>
              <a:t>第一次测量到 </a:t>
            </a:r>
            <a:r>
              <a:rPr lang="en-US" altLang="zh-CN" sz="2400" dirty="0"/>
              <a:t>RTT </a:t>
            </a:r>
            <a:r>
              <a:rPr lang="zh-CN" altLang="en-US" sz="2400" dirty="0"/>
              <a:t>样本时，</a:t>
            </a:r>
            <a:r>
              <a:rPr lang="en-US" altLang="zh-CN" sz="2400" dirty="0"/>
              <a:t>RTT</a:t>
            </a:r>
            <a:r>
              <a:rPr lang="en-US" altLang="zh-CN" sz="2400" baseline="-25000" dirty="0"/>
              <a:t>S </a:t>
            </a:r>
            <a:r>
              <a:rPr lang="zh-CN" altLang="en-US" sz="2400" dirty="0"/>
              <a:t>值就取为所测量到的 </a:t>
            </a:r>
            <a:r>
              <a:rPr lang="en-US" altLang="zh-CN" sz="2400" dirty="0"/>
              <a:t>RTT </a:t>
            </a:r>
            <a:r>
              <a:rPr lang="zh-CN" altLang="en-US" sz="2400" dirty="0"/>
              <a:t>样本值。以后每测量到一个新的 </a:t>
            </a:r>
            <a:r>
              <a:rPr lang="en-US" altLang="zh-CN" sz="2400" dirty="0"/>
              <a:t>RTT </a:t>
            </a:r>
            <a:r>
              <a:rPr lang="zh-CN" altLang="en-US" sz="2400" dirty="0"/>
              <a:t>样本，就按下式重新计算一次 </a:t>
            </a:r>
            <a:r>
              <a:rPr lang="en-US" altLang="zh-CN" sz="2400" dirty="0"/>
              <a:t>RTT</a:t>
            </a:r>
            <a:r>
              <a:rPr lang="en-US" altLang="zh-CN" sz="2400" baseline="-25000" dirty="0"/>
              <a:t>S</a:t>
            </a:r>
            <a:r>
              <a:rPr lang="zh-CN" altLang="en-US" sz="2400" dirty="0"/>
              <a:t>：</a:t>
            </a:r>
          </a:p>
          <a:p>
            <a:endParaRPr lang="en-US" altLang="zh-CN" sz="2400" dirty="0"/>
          </a:p>
          <a:p>
            <a:endParaRPr lang="en-US" altLang="zh-CN" sz="2400" dirty="0"/>
          </a:p>
          <a:p>
            <a:r>
              <a:rPr lang="zh-CN" altLang="en-US" sz="2400" dirty="0"/>
              <a:t>其中，</a:t>
            </a:r>
            <a:r>
              <a:rPr lang="en-US" altLang="zh-CN" sz="2400" dirty="0"/>
              <a:t>0 </a:t>
            </a:r>
            <a:r>
              <a:rPr lang="en-US" altLang="zh-CN" sz="2400" dirty="0">
                <a:sym typeface="Symbol" panose="05050102010706020507" pitchFamily="18" charset="2"/>
              </a:rPr>
              <a:t></a:t>
            </a:r>
            <a:r>
              <a:rPr lang="en-US" altLang="zh-CN" sz="2400" dirty="0"/>
              <a:t> </a:t>
            </a:r>
            <a:r>
              <a:rPr lang="en-US" altLang="zh-CN" sz="2400" dirty="0">
                <a:sym typeface="Symbol" panose="05050102010706020507" pitchFamily="18" charset="2"/>
              </a:rPr>
              <a:t></a:t>
            </a:r>
            <a:r>
              <a:rPr lang="en-US" altLang="zh-CN" sz="2400" dirty="0"/>
              <a:t> </a:t>
            </a:r>
            <a:r>
              <a:rPr lang="en-US" altLang="zh-CN" sz="2400" dirty="0">
                <a:sym typeface="Symbol" panose="05050102010706020507" pitchFamily="18" charset="2"/>
              </a:rPr>
              <a:t></a:t>
            </a:r>
            <a:r>
              <a:rPr lang="en-US" altLang="zh-CN" sz="2400" dirty="0"/>
              <a:t> 1</a:t>
            </a:r>
            <a:r>
              <a:rPr lang="zh-CN" altLang="en-US" sz="2400" dirty="0"/>
              <a:t>。若</a:t>
            </a:r>
            <a:r>
              <a:rPr lang="zh-CN" altLang="en-US" sz="2400" dirty="0">
                <a:sym typeface="Symbol" panose="05050102010706020507" pitchFamily="18" charset="2"/>
              </a:rPr>
              <a:t></a:t>
            </a:r>
            <a:r>
              <a:rPr lang="zh-CN" altLang="en-US" sz="2400" dirty="0"/>
              <a:t>很接近于零，表示</a:t>
            </a:r>
            <a:r>
              <a:rPr lang="en-US" altLang="zh-CN" sz="2400" dirty="0"/>
              <a:t>RTT</a:t>
            </a:r>
            <a:r>
              <a:rPr lang="zh-CN" altLang="en-US" sz="2400" dirty="0"/>
              <a:t>值更新较慢。若选择</a:t>
            </a:r>
            <a:r>
              <a:rPr lang="zh-CN" altLang="en-US" sz="2400" dirty="0">
                <a:sym typeface="Symbol" panose="05050102010706020507" pitchFamily="18" charset="2"/>
              </a:rPr>
              <a:t></a:t>
            </a:r>
            <a:r>
              <a:rPr lang="zh-CN" altLang="en-US" sz="2400" dirty="0"/>
              <a:t>接近于 </a:t>
            </a:r>
            <a:r>
              <a:rPr lang="en-US" altLang="zh-CN" sz="2400" dirty="0"/>
              <a:t>1</a:t>
            </a:r>
            <a:r>
              <a:rPr lang="zh-CN" altLang="en-US" sz="2400" dirty="0"/>
              <a:t>，则表示 </a:t>
            </a:r>
            <a:r>
              <a:rPr lang="en-US" altLang="zh-CN" sz="2400" dirty="0"/>
              <a:t>RTT </a:t>
            </a:r>
            <a:r>
              <a:rPr lang="zh-CN" altLang="en-US" sz="2400" dirty="0"/>
              <a:t>值更新较快。</a:t>
            </a:r>
          </a:p>
          <a:p>
            <a:r>
              <a:rPr lang="en-US" altLang="zh-CN" sz="2400" dirty="0"/>
              <a:t>RFC 2988 </a:t>
            </a:r>
            <a:r>
              <a:rPr lang="zh-CN" altLang="en-US" sz="2400" dirty="0"/>
              <a:t>推荐的</a:t>
            </a:r>
            <a:r>
              <a:rPr lang="zh-CN" altLang="en-US" sz="2400" dirty="0">
                <a:sym typeface="Symbol" panose="05050102010706020507" pitchFamily="18" charset="2"/>
              </a:rPr>
              <a:t></a:t>
            </a:r>
            <a:r>
              <a:rPr lang="zh-CN" altLang="en-US" sz="2400" dirty="0"/>
              <a:t>值为</a:t>
            </a:r>
            <a:r>
              <a:rPr lang="en-US" altLang="zh-CN" sz="2400" dirty="0"/>
              <a:t>1/8</a:t>
            </a:r>
            <a:r>
              <a:rPr lang="zh-CN" altLang="en-US" sz="2400" dirty="0"/>
              <a:t>，即</a:t>
            </a:r>
            <a:r>
              <a:rPr lang="en-US" altLang="zh-CN" sz="2400" dirty="0"/>
              <a:t>0.125</a:t>
            </a:r>
            <a:r>
              <a:rPr lang="zh-CN" altLang="en-US" sz="2400" dirty="0"/>
              <a:t>。 </a:t>
            </a:r>
          </a:p>
        </p:txBody>
      </p:sp>
      <p:sp>
        <p:nvSpPr>
          <p:cNvPr id="747524" name="Rectangle 4"/>
          <p:cNvSpPr>
            <a:spLocks noChangeArrowheads="1"/>
          </p:cNvSpPr>
          <p:nvPr/>
        </p:nvSpPr>
        <p:spPr bwMode="auto">
          <a:xfrm>
            <a:off x="3562350" y="3372485"/>
            <a:ext cx="5066665" cy="935990"/>
          </a:xfrm>
          <a:prstGeom prst="rect">
            <a:avLst/>
          </a:prstGeom>
          <a:solidFill>
            <a:srgbClr val="FFFF99"/>
          </a:solidFill>
          <a:ln w="9525">
            <a:solidFill>
              <a:srgbClr val="000066"/>
            </a:solidFill>
            <a:miter lim="800000"/>
          </a:ln>
          <a:effectLst>
            <a:outerShdw dist="35921" sx="1000" sy="1000" algn="ctr" rotWithShape="0">
              <a:schemeClr val="bg2"/>
            </a:outerShdw>
          </a:effectLst>
        </p:spPr>
        <p:txBody>
          <a:bodyPr wrap="none" anchor="ctr"/>
          <a:lstStyle/>
          <a:p>
            <a:pPr>
              <a:spcBef>
                <a:spcPct val="30000"/>
              </a:spcBef>
              <a:buFont typeface="Wingdings" panose="05000000000000000000" pitchFamily="2" charset="2"/>
              <a:buNone/>
            </a:pPr>
            <a:r>
              <a:rPr lang="zh-CN" altLang="zh-CN" sz="2400" b="1" dirty="0">
                <a:solidFill>
                  <a:srgbClr val="000099"/>
                </a:solidFill>
                <a:latin typeface="+mn-lt"/>
                <a:ea typeface="黑体" pitchFamily="2" charset="-122"/>
              </a:rPr>
              <a:t>新的</a:t>
            </a:r>
            <a:r>
              <a:rPr lang="en-US" altLang="zh-CN" sz="2400" b="1" dirty="0">
                <a:solidFill>
                  <a:srgbClr val="000099"/>
                </a:solidFill>
                <a:latin typeface="+mn-lt"/>
                <a:ea typeface="黑体" pitchFamily="2" charset="-122"/>
              </a:rPr>
              <a:t>RTT</a:t>
            </a:r>
            <a:r>
              <a:rPr lang="en-US" altLang="zh-CN" sz="2400" b="1" baseline="-25000" dirty="0">
                <a:solidFill>
                  <a:srgbClr val="000099"/>
                </a:solidFill>
                <a:latin typeface="+mn-lt"/>
                <a:ea typeface="黑体" pitchFamily="2" charset="-122"/>
              </a:rPr>
              <a:t>S</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a:rPr>
              <a:t> </a:t>
            </a:r>
            <a:r>
              <a:rPr lang="en-US" altLang="zh-CN" sz="2400" b="1" dirty="0">
                <a:solidFill>
                  <a:srgbClr val="000099"/>
                </a:solidFill>
                <a:latin typeface="+mn-lt"/>
                <a:ea typeface="黑体" pitchFamily="2" charset="-122"/>
              </a:rPr>
              <a:t> (1 </a:t>
            </a:r>
            <a:r>
              <a:rPr lang="en-US" altLang="zh-CN" sz="2400" b="1" dirty="0">
                <a:solidFill>
                  <a:srgbClr val="000099"/>
                </a:solidFill>
                <a:latin typeface="+mn-lt"/>
                <a:ea typeface="黑体" pitchFamily="2" charset="-122"/>
                <a:sym typeface="Symbol" panose="05050102010706020507"/>
              </a:rPr>
              <a:t></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a:rPr>
              <a:t></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a:rPr>
              <a:t></a:t>
            </a:r>
            <a:r>
              <a:rPr lang="en-US" altLang="zh-CN" sz="2400" b="1" dirty="0">
                <a:solidFill>
                  <a:srgbClr val="000099"/>
                </a:solidFill>
                <a:latin typeface="+mn-lt"/>
                <a:ea typeface="黑体" pitchFamily="2" charset="-122"/>
              </a:rPr>
              <a:t> (</a:t>
            </a:r>
            <a:r>
              <a:rPr lang="zh-CN" altLang="zh-CN" sz="2400" b="1" dirty="0">
                <a:solidFill>
                  <a:srgbClr val="000099"/>
                </a:solidFill>
                <a:latin typeface="+mn-lt"/>
                <a:ea typeface="黑体" pitchFamily="2" charset="-122"/>
              </a:rPr>
              <a:t>旧的</a:t>
            </a:r>
            <a:r>
              <a:rPr lang="en-US" altLang="zh-CN" sz="2400" b="1" dirty="0">
                <a:solidFill>
                  <a:srgbClr val="000099"/>
                </a:solidFill>
                <a:latin typeface="+mn-lt"/>
                <a:ea typeface="黑体" pitchFamily="2" charset="-122"/>
              </a:rPr>
              <a:t>RTT</a:t>
            </a:r>
            <a:r>
              <a:rPr lang="en-US" altLang="zh-CN" sz="2400" b="1" baseline="-25000" dirty="0">
                <a:solidFill>
                  <a:srgbClr val="000099"/>
                </a:solidFill>
                <a:latin typeface="+mn-lt"/>
                <a:ea typeface="黑体" pitchFamily="2" charset="-122"/>
              </a:rPr>
              <a:t>S</a:t>
            </a:r>
            <a:r>
              <a:rPr lang="en-US" altLang="zh-CN" sz="2400" b="1" dirty="0">
                <a:solidFill>
                  <a:srgbClr val="000099"/>
                </a:solidFill>
                <a:latin typeface="+mn-lt"/>
                <a:ea typeface="黑体" pitchFamily="2" charset="-122"/>
              </a:rPr>
              <a:t>) </a:t>
            </a:r>
          </a:p>
          <a:p>
            <a:pPr>
              <a:spcBef>
                <a:spcPct val="30000"/>
              </a:spcBef>
              <a:buFont typeface="Wingdings" panose="05000000000000000000" pitchFamily="2" charset="2"/>
              <a:buNone/>
            </a:pPr>
            <a:r>
              <a:rPr lang="en-US" altLang="zh-CN" sz="2400" b="1" dirty="0">
                <a:solidFill>
                  <a:srgbClr val="000099"/>
                </a:solidFill>
                <a:latin typeface="+mn-lt"/>
                <a:ea typeface="黑体" pitchFamily="2" charset="-122"/>
                <a:sym typeface="Symbol" panose="05050102010706020507"/>
              </a:rPr>
              <a:t>		</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a:rPr>
              <a:t></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a:rPr>
              <a:t></a:t>
            </a:r>
            <a:r>
              <a:rPr lang="en-US" altLang="zh-CN" sz="2400" b="1" dirty="0">
                <a:solidFill>
                  <a:srgbClr val="000099"/>
                </a:solidFill>
                <a:latin typeface="+mn-lt"/>
                <a:ea typeface="黑体" pitchFamily="2" charset="-122"/>
              </a:rPr>
              <a:t> (</a:t>
            </a:r>
            <a:r>
              <a:rPr lang="zh-CN" altLang="zh-CN" sz="2400" b="1" dirty="0">
                <a:solidFill>
                  <a:srgbClr val="000099"/>
                </a:solidFill>
                <a:latin typeface="+mn-lt"/>
                <a:ea typeface="黑体" pitchFamily="2" charset="-122"/>
              </a:rPr>
              <a:t>新的</a:t>
            </a:r>
            <a:r>
              <a:rPr lang="en-US" altLang="zh-CN" sz="2400" b="1" dirty="0">
                <a:solidFill>
                  <a:srgbClr val="000099"/>
                </a:solidFill>
                <a:latin typeface="+mn-lt"/>
                <a:ea typeface="黑体" pitchFamily="2" charset="-122"/>
              </a:rPr>
              <a:t>RTT</a:t>
            </a:r>
            <a:r>
              <a:rPr lang="zh-CN" altLang="zh-CN" sz="2400" b="1" dirty="0">
                <a:solidFill>
                  <a:srgbClr val="000099"/>
                </a:solidFill>
                <a:latin typeface="+mn-lt"/>
                <a:ea typeface="黑体" pitchFamily="2" charset="-122"/>
              </a:rPr>
              <a:t>样本</a:t>
            </a:r>
            <a:r>
              <a:rPr lang="en-US" altLang="zh-CN" sz="2400" b="1" dirty="0">
                <a:solidFill>
                  <a:srgbClr val="000099"/>
                </a:solidFill>
                <a:latin typeface="+mn-lt"/>
                <a:ea typeface="黑体" pitchFamily="2" charset="-122"/>
              </a:rPr>
              <a:t>)                          </a:t>
            </a:r>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46</a:t>
            </a:fld>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6" name="Rectangle 2"/>
          <p:cNvSpPr>
            <a:spLocks noGrp="1" noChangeArrowheads="1"/>
          </p:cNvSpPr>
          <p:nvPr>
            <p:ph type="title"/>
          </p:nvPr>
        </p:nvSpPr>
        <p:spPr/>
        <p:txBody>
          <a:bodyPr/>
          <a:lstStyle/>
          <a:p>
            <a:pPr algn="l"/>
            <a:r>
              <a:rPr lang="zh-CN" altLang="en-US" dirty="0"/>
              <a:t>超时重传时间 </a:t>
            </a:r>
            <a:r>
              <a:rPr lang="en-US" altLang="zh-CN" dirty="0"/>
              <a:t>RTO</a:t>
            </a:r>
          </a:p>
        </p:txBody>
      </p:sp>
      <p:sp>
        <p:nvSpPr>
          <p:cNvPr id="748547" name="Rectangle 3"/>
          <p:cNvSpPr>
            <a:spLocks noGrp="1" noChangeArrowheads="1"/>
          </p:cNvSpPr>
          <p:nvPr>
            <p:ph idx="1"/>
          </p:nvPr>
        </p:nvSpPr>
        <p:spPr/>
        <p:txBody>
          <a:bodyPr/>
          <a:lstStyle/>
          <a:p>
            <a:pPr>
              <a:lnSpc>
                <a:spcPct val="100000"/>
              </a:lnSpc>
            </a:pPr>
            <a:r>
              <a:rPr lang="en-US" altLang="zh-CN" sz="2400" dirty="0">
                <a:solidFill>
                  <a:srgbClr val="FF0000"/>
                </a:solidFill>
              </a:rPr>
              <a:t>RTO (Retransmission Time-Out) </a:t>
            </a:r>
            <a:r>
              <a:rPr lang="zh-CN" altLang="en-US" sz="2400" dirty="0">
                <a:solidFill>
                  <a:srgbClr val="FF0000"/>
                </a:solidFill>
              </a:rPr>
              <a:t>应略大于上面得出的加权平均往返时间 </a:t>
            </a:r>
            <a:r>
              <a:rPr lang="en-US" altLang="zh-CN" sz="2400" dirty="0">
                <a:solidFill>
                  <a:srgbClr val="FF0000"/>
                </a:solidFill>
              </a:rPr>
              <a:t>RTT</a:t>
            </a:r>
            <a:r>
              <a:rPr lang="en-US" altLang="zh-CN" sz="2400" baseline="-25000" dirty="0">
                <a:solidFill>
                  <a:srgbClr val="FF0000"/>
                </a:solidFill>
              </a:rPr>
              <a:t>S</a:t>
            </a:r>
            <a:r>
              <a:rPr lang="zh-CN" altLang="en-US" sz="2400" dirty="0">
                <a:solidFill>
                  <a:srgbClr val="FF0000"/>
                </a:solidFill>
              </a:rPr>
              <a:t>。</a:t>
            </a:r>
          </a:p>
          <a:p>
            <a:pPr>
              <a:lnSpc>
                <a:spcPct val="100000"/>
              </a:lnSpc>
            </a:pPr>
            <a:r>
              <a:rPr lang="en-US" altLang="zh-CN" sz="2400" dirty="0"/>
              <a:t>RFC 2988 </a:t>
            </a:r>
            <a:r>
              <a:rPr lang="zh-CN" altLang="en-US" sz="2400" dirty="0"/>
              <a:t>建议使用下式计算 </a:t>
            </a:r>
            <a:r>
              <a:rPr lang="en-US" altLang="zh-CN" sz="2400" dirty="0"/>
              <a:t>RTO</a:t>
            </a:r>
            <a:r>
              <a:rPr lang="zh-CN" altLang="en-US" sz="2400" dirty="0"/>
              <a:t>：</a:t>
            </a:r>
          </a:p>
          <a:p>
            <a:pPr>
              <a:lnSpc>
                <a:spcPct val="100000"/>
              </a:lnSpc>
              <a:spcAft>
                <a:spcPct val="10000"/>
              </a:spcAft>
            </a:pPr>
            <a:endParaRPr lang="en-US" altLang="zh-CN" sz="2400" dirty="0"/>
          </a:p>
          <a:p>
            <a:pPr lvl="1">
              <a:lnSpc>
                <a:spcPct val="100000"/>
              </a:lnSpc>
              <a:spcAft>
                <a:spcPct val="10000"/>
              </a:spcAft>
            </a:pPr>
            <a:r>
              <a:rPr lang="en-US" altLang="zh-CN" sz="2100" dirty="0"/>
              <a:t>RTT</a:t>
            </a:r>
            <a:r>
              <a:rPr lang="en-US" altLang="zh-CN" sz="2100" baseline="-25000" dirty="0"/>
              <a:t>D </a:t>
            </a:r>
            <a:r>
              <a:rPr lang="zh-CN" altLang="en-US" sz="2100" dirty="0"/>
              <a:t>是 </a:t>
            </a:r>
            <a:r>
              <a:rPr lang="en-US" altLang="zh-CN" sz="2100" dirty="0">
                <a:solidFill>
                  <a:srgbClr val="FF0000"/>
                </a:solidFill>
              </a:rPr>
              <a:t>RTT</a:t>
            </a:r>
            <a:r>
              <a:rPr lang="zh-CN" altLang="en-US" sz="2100" dirty="0">
                <a:solidFill>
                  <a:srgbClr val="FF0000"/>
                </a:solidFill>
              </a:rPr>
              <a:t>的偏差的加权平均值</a:t>
            </a:r>
          </a:p>
          <a:p>
            <a:pPr lvl="1">
              <a:lnSpc>
                <a:spcPct val="100000"/>
              </a:lnSpc>
              <a:spcAft>
                <a:spcPct val="10000"/>
              </a:spcAft>
            </a:pPr>
            <a:r>
              <a:rPr lang="en-US" altLang="zh-CN" sz="2100" dirty="0">
                <a:sym typeface="+mn-ea"/>
              </a:rPr>
              <a:t>RTT</a:t>
            </a:r>
            <a:r>
              <a:rPr lang="en-US" altLang="zh-CN" sz="2100" baseline="-25000" dirty="0">
                <a:sym typeface="+mn-ea"/>
              </a:rPr>
              <a:t>S</a:t>
            </a:r>
            <a:r>
              <a:rPr lang="zh-CN" altLang="en-US" sz="2100" dirty="0">
                <a:sym typeface="+mn-ea"/>
              </a:rPr>
              <a:t>是 </a:t>
            </a:r>
            <a:r>
              <a:rPr lang="en-US" altLang="zh-CN" sz="2100" dirty="0">
                <a:solidFill>
                  <a:srgbClr val="FF0000"/>
                </a:solidFill>
                <a:sym typeface="+mn-ea"/>
              </a:rPr>
              <a:t>RTT</a:t>
            </a:r>
            <a:r>
              <a:rPr lang="zh-CN" altLang="en-US" sz="2100" dirty="0">
                <a:solidFill>
                  <a:srgbClr val="FF0000"/>
                </a:solidFill>
                <a:sym typeface="+mn-ea"/>
              </a:rPr>
              <a:t>的加权平均往返时间 </a:t>
            </a:r>
            <a:endParaRPr lang="zh-CN" altLang="en-US" sz="1500" dirty="0">
              <a:solidFill>
                <a:srgbClr val="FF0000"/>
              </a:solidFill>
            </a:endParaRPr>
          </a:p>
          <a:p>
            <a:pPr>
              <a:lnSpc>
                <a:spcPct val="100000"/>
              </a:lnSpc>
            </a:pPr>
            <a:r>
              <a:rPr lang="en-US" altLang="zh-CN" sz="2400" dirty="0"/>
              <a:t>RFC 2988 </a:t>
            </a:r>
            <a:r>
              <a:rPr lang="zh-CN" altLang="en-US" sz="2400" dirty="0"/>
              <a:t>建议这样计算 </a:t>
            </a:r>
            <a:r>
              <a:rPr lang="en-US" altLang="zh-CN" sz="2400" dirty="0"/>
              <a:t>RTT</a:t>
            </a:r>
            <a:r>
              <a:rPr lang="en-US" altLang="zh-CN" sz="2400" baseline="-25000" dirty="0"/>
              <a:t>D</a:t>
            </a:r>
            <a:r>
              <a:rPr lang="zh-CN" altLang="en-US" sz="2400" dirty="0"/>
              <a:t>。第一次测量时，</a:t>
            </a:r>
            <a:r>
              <a:rPr lang="en-US" altLang="zh-CN" sz="2400" dirty="0"/>
              <a:t>RTT</a:t>
            </a:r>
            <a:r>
              <a:rPr lang="en-US" altLang="zh-CN" sz="2400" baseline="-25000" dirty="0"/>
              <a:t>D </a:t>
            </a:r>
            <a:r>
              <a:rPr lang="zh-CN" altLang="en-US" sz="2400" dirty="0"/>
              <a:t>值取为测量到的 </a:t>
            </a:r>
            <a:r>
              <a:rPr lang="en-US" altLang="zh-CN" sz="2400" dirty="0"/>
              <a:t>RTT </a:t>
            </a:r>
            <a:r>
              <a:rPr lang="zh-CN" altLang="en-US" sz="2400" dirty="0"/>
              <a:t>样本值的一半。在以后的测量中，则使用下式计算加权平均的 </a:t>
            </a:r>
            <a:r>
              <a:rPr lang="en-US" altLang="zh-CN" sz="2400" dirty="0"/>
              <a:t>RTT</a:t>
            </a:r>
            <a:r>
              <a:rPr lang="en-US" altLang="zh-CN" sz="2400" baseline="-25000" dirty="0"/>
              <a:t>D</a:t>
            </a:r>
            <a:r>
              <a:rPr lang="zh-CN" altLang="en-US" sz="2400" dirty="0"/>
              <a:t>：</a:t>
            </a:r>
          </a:p>
          <a:p>
            <a:pPr>
              <a:lnSpc>
                <a:spcPct val="100000"/>
              </a:lnSpc>
              <a:spcBef>
                <a:spcPct val="40000"/>
              </a:spcBef>
            </a:pPr>
            <a:endParaRPr lang="en-US" altLang="zh-CN" sz="2400" dirty="0">
              <a:sym typeface="Symbol" panose="05050102010706020507" pitchFamily="18" charset="2"/>
            </a:endParaRPr>
          </a:p>
          <a:p>
            <a:pPr>
              <a:lnSpc>
                <a:spcPct val="100000"/>
              </a:lnSpc>
              <a:spcBef>
                <a:spcPct val="40000"/>
              </a:spcBef>
            </a:pPr>
            <a:endParaRPr lang="en-US" altLang="zh-CN" sz="2400" dirty="0">
              <a:sym typeface="Symbol" panose="05050102010706020507" pitchFamily="18" charset="2"/>
            </a:endParaRPr>
          </a:p>
          <a:p>
            <a:pPr>
              <a:lnSpc>
                <a:spcPct val="100000"/>
              </a:lnSpc>
              <a:spcBef>
                <a:spcPct val="40000"/>
              </a:spcBef>
            </a:pPr>
            <a:r>
              <a:rPr lang="en-US" altLang="zh-CN" sz="2400" dirty="0">
                <a:sym typeface="Symbol" panose="05050102010706020507" pitchFamily="18" charset="2"/>
              </a:rPr>
              <a:t></a:t>
            </a:r>
            <a:r>
              <a:rPr lang="zh-CN" altLang="en-US" sz="2400" dirty="0"/>
              <a:t>是个小于</a:t>
            </a:r>
            <a:r>
              <a:rPr lang="en-US" altLang="zh-CN" sz="2400" dirty="0"/>
              <a:t>1</a:t>
            </a:r>
            <a:r>
              <a:rPr lang="zh-CN" altLang="en-US" sz="2400" dirty="0"/>
              <a:t>的系数，其推荐值是</a:t>
            </a:r>
            <a:r>
              <a:rPr lang="en-US" altLang="zh-CN" sz="2400" dirty="0"/>
              <a:t>1/4</a:t>
            </a:r>
            <a:r>
              <a:rPr lang="zh-CN" altLang="en-US" sz="2400" dirty="0"/>
              <a:t>，即 </a:t>
            </a:r>
            <a:r>
              <a:rPr lang="en-US" altLang="zh-CN" sz="2400" dirty="0"/>
              <a:t>0.25</a:t>
            </a:r>
            <a:endParaRPr lang="zh-CN" altLang="en-US" sz="2400" dirty="0"/>
          </a:p>
        </p:txBody>
      </p:sp>
      <p:sp>
        <p:nvSpPr>
          <p:cNvPr id="748548" name="Rectangle 4"/>
          <p:cNvSpPr>
            <a:spLocks noChangeArrowheads="1"/>
          </p:cNvSpPr>
          <p:nvPr/>
        </p:nvSpPr>
        <p:spPr bwMode="auto">
          <a:xfrm>
            <a:off x="3744595" y="2152650"/>
            <a:ext cx="3568065" cy="504190"/>
          </a:xfrm>
          <a:prstGeom prst="rect">
            <a:avLst/>
          </a:prstGeom>
          <a:solidFill>
            <a:srgbClr val="FFFF99"/>
          </a:solidFill>
          <a:ln w="9525">
            <a:solidFill>
              <a:srgbClr val="000066"/>
            </a:solidFill>
            <a:miter lim="800000"/>
          </a:ln>
          <a:effectLst>
            <a:outerShdw dist="35921" sx="1000" sy="1000" algn="ctr" rotWithShape="0">
              <a:schemeClr val="bg2"/>
            </a:outerShdw>
          </a:effectLst>
        </p:spPr>
        <p:txBody>
          <a:bodyPr wrap="none" anchor="ctr"/>
          <a:lstStyle/>
          <a:p>
            <a:pPr>
              <a:spcBef>
                <a:spcPct val="30000"/>
              </a:spcBef>
              <a:spcAft>
                <a:spcPct val="20000"/>
              </a:spcAft>
            </a:pPr>
            <a:r>
              <a:rPr lang="en-US" altLang="zh-CN" sz="2400" b="1" dirty="0">
                <a:solidFill>
                  <a:srgbClr val="000099"/>
                </a:solidFill>
                <a:latin typeface="+mn-lt"/>
                <a:ea typeface="黑体" pitchFamily="2" charset="-122"/>
              </a:rPr>
              <a:t>RTO </a:t>
            </a:r>
            <a:r>
              <a:rPr lang="en-US" altLang="zh-CN" sz="2400" b="1" dirty="0">
                <a:solidFill>
                  <a:srgbClr val="000099"/>
                </a:solidFill>
                <a:latin typeface="+mn-lt"/>
                <a:ea typeface="黑体" pitchFamily="2" charset="-122"/>
                <a:sym typeface="Symbol" panose="05050102010706020507" pitchFamily="18" charset="2"/>
              </a:rPr>
              <a:t></a:t>
            </a:r>
            <a:r>
              <a:rPr lang="en-US" altLang="zh-CN" sz="2400" b="1" dirty="0">
                <a:solidFill>
                  <a:srgbClr val="000099"/>
                </a:solidFill>
                <a:latin typeface="+mn-lt"/>
                <a:ea typeface="黑体" pitchFamily="2" charset="-122"/>
              </a:rPr>
              <a:t> RTT</a:t>
            </a:r>
            <a:r>
              <a:rPr lang="en-US" altLang="zh-CN" sz="2400" b="1" baseline="-25000" dirty="0">
                <a:solidFill>
                  <a:srgbClr val="000099"/>
                </a:solidFill>
                <a:latin typeface="+mn-lt"/>
                <a:ea typeface="黑体" pitchFamily="2" charset="-122"/>
              </a:rPr>
              <a:t>S</a:t>
            </a:r>
            <a:r>
              <a:rPr lang="en-US" altLang="zh-CN" sz="2400" b="1" dirty="0">
                <a:solidFill>
                  <a:srgbClr val="000099"/>
                </a:solidFill>
                <a:latin typeface="+mn-lt"/>
                <a:ea typeface="黑体" pitchFamily="2" charset="-122"/>
              </a:rPr>
              <a:t> + 4 </a:t>
            </a:r>
            <a:r>
              <a:rPr lang="en-US" altLang="zh-CN" sz="2400" b="1" dirty="0">
                <a:solidFill>
                  <a:srgbClr val="000099"/>
                </a:solidFill>
                <a:latin typeface="+mn-lt"/>
                <a:ea typeface="黑体" pitchFamily="2" charset="-122"/>
                <a:sym typeface="Symbol" panose="05050102010706020507" pitchFamily="18" charset="2"/>
              </a:rPr>
              <a:t></a:t>
            </a:r>
            <a:r>
              <a:rPr lang="en-US" altLang="zh-CN" sz="2400" b="1" dirty="0">
                <a:solidFill>
                  <a:srgbClr val="000099"/>
                </a:solidFill>
                <a:latin typeface="+mn-lt"/>
                <a:ea typeface="黑体" pitchFamily="2" charset="-122"/>
              </a:rPr>
              <a:t> RTT</a:t>
            </a:r>
            <a:r>
              <a:rPr lang="en-US" altLang="zh-CN" sz="2400" b="1" baseline="-25000" dirty="0">
                <a:solidFill>
                  <a:srgbClr val="000099"/>
                </a:solidFill>
                <a:latin typeface="+mn-lt"/>
                <a:ea typeface="黑体" pitchFamily="2" charset="-122"/>
              </a:rPr>
              <a:t>D</a:t>
            </a:r>
            <a:r>
              <a:rPr lang="en-US" altLang="zh-CN" sz="2400" b="1" dirty="0">
                <a:solidFill>
                  <a:srgbClr val="000099"/>
                </a:solidFill>
                <a:latin typeface="+mn-lt"/>
                <a:ea typeface="黑体" pitchFamily="2" charset="-122"/>
              </a:rPr>
              <a:t>                                       </a:t>
            </a:r>
          </a:p>
        </p:txBody>
      </p:sp>
      <p:sp>
        <p:nvSpPr>
          <p:cNvPr id="7" name="Rectangle 4"/>
          <p:cNvSpPr>
            <a:spLocks noChangeArrowheads="1"/>
          </p:cNvSpPr>
          <p:nvPr/>
        </p:nvSpPr>
        <p:spPr bwMode="auto">
          <a:xfrm>
            <a:off x="3084195" y="4445635"/>
            <a:ext cx="6022975" cy="1008380"/>
          </a:xfrm>
          <a:prstGeom prst="rect">
            <a:avLst/>
          </a:prstGeom>
          <a:solidFill>
            <a:srgbClr val="FFFF99"/>
          </a:solidFill>
          <a:ln w="9525">
            <a:solidFill>
              <a:srgbClr val="000066"/>
            </a:solidFill>
            <a:miter lim="800000"/>
          </a:ln>
          <a:effectLst>
            <a:outerShdw dist="35921" sx="1000" sy="1000" algn="ctr" rotWithShape="0">
              <a:schemeClr val="bg2"/>
            </a:outerShdw>
          </a:effectLst>
        </p:spPr>
        <p:txBody>
          <a:bodyPr wrap="none" anchor="ctr"/>
          <a:lstStyle/>
          <a:p>
            <a:pPr>
              <a:spcBef>
                <a:spcPts val="600"/>
              </a:spcBef>
              <a:spcAft>
                <a:spcPts val="0"/>
              </a:spcAft>
            </a:pPr>
            <a:r>
              <a:rPr lang="zh-CN" altLang="en-US" sz="2400" b="1" dirty="0">
                <a:solidFill>
                  <a:srgbClr val="000099"/>
                </a:solidFill>
                <a:latin typeface="+mn-lt"/>
                <a:ea typeface="黑体" pitchFamily="2" charset="-122"/>
              </a:rPr>
              <a:t>新的 </a:t>
            </a:r>
            <a:r>
              <a:rPr lang="en-US" altLang="zh-CN" sz="2400" b="1" dirty="0">
                <a:solidFill>
                  <a:srgbClr val="000099"/>
                </a:solidFill>
                <a:latin typeface="+mn-lt"/>
                <a:ea typeface="黑体" pitchFamily="2" charset="-122"/>
              </a:rPr>
              <a:t>RTT</a:t>
            </a:r>
            <a:r>
              <a:rPr lang="en-US" altLang="zh-CN" sz="2400" b="1" baseline="-25000" dirty="0">
                <a:solidFill>
                  <a:srgbClr val="000099"/>
                </a:solidFill>
                <a:latin typeface="+mn-lt"/>
                <a:ea typeface="黑体" pitchFamily="2" charset="-122"/>
              </a:rPr>
              <a:t>D</a:t>
            </a:r>
            <a:r>
              <a:rPr lang="en-US" altLang="zh-CN" sz="2400" b="1" dirty="0">
                <a:solidFill>
                  <a:srgbClr val="000099"/>
                </a:solidFill>
                <a:latin typeface="+mn-lt"/>
                <a:ea typeface="黑体" pitchFamily="2" charset="-122"/>
              </a:rPr>
              <a:t> = (1 </a:t>
            </a:r>
            <a:r>
              <a:rPr lang="en-US" altLang="zh-CN" sz="2400" b="1" dirty="0">
                <a:solidFill>
                  <a:srgbClr val="000099"/>
                </a:solidFill>
                <a:latin typeface="+mn-lt"/>
                <a:ea typeface="黑体" pitchFamily="2" charset="-122"/>
                <a:sym typeface="Symbol" panose="05050102010706020507" pitchFamily="18" charset="2"/>
              </a:rPr>
              <a:t></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pitchFamily="18" charset="2"/>
              </a:rPr>
              <a:t></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pitchFamily="18" charset="2"/>
              </a:rPr>
              <a:t></a:t>
            </a:r>
            <a:r>
              <a:rPr lang="en-US" altLang="zh-CN" sz="2400" b="1" dirty="0">
                <a:solidFill>
                  <a:srgbClr val="000099"/>
                </a:solidFill>
                <a:latin typeface="+mn-lt"/>
                <a:ea typeface="黑体" pitchFamily="2" charset="-122"/>
              </a:rPr>
              <a:t> (</a:t>
            </a:r>
            <a:r>
              <a:rPr lang="zh-CN" altLang="en-US" sz="2400" b="1" dirty="0">
                <a:solidFill>
                  <a:srgbClr val="000099"/>
                </a:solidFill>
                <a:latin typeface="+mn-lt"/>
                <a:ea typeface="黑体" pitchFamily="2" charset="-122"/>
              </a:rPr>
              <a:t>旧的</a:t>
            </a:r>
            <a:r>
              <a:rPr lang="en-US" altLang="zh-CN" sz="2400" b="1" dirty="0">
                <a:solidFill>
                  <a:srgbClr val="000099"/>
                </a:solidFill>
                <a:latin typeface="+mn-lt"/>
                <a:ea typeface="黑体" pitchFamily="2" charset="-122"/>
              </a:rPr>
              <a:t>RTT</a:t>
            </a:r>
            <a:r>
              <a:rPr lang="en-US" altLang="zh-CN" sz="2400" b="1" baseline="-25000" dirty="0">
                <a:solidFill>
                  <a:srgbClr val="000099"/>
                </a:solidFill>
                <a:latin typeface="+mn-lt"/>
                <a:ea typeface="黑体" pitchFamily="2" charset="-122"/>
              </a:rPr>
              <a:t>D</a:t>
            </a:r>
            <a:r>
              <a:rPr lang="en-US" altLang="zh-CN" sz="2400" b="1" dirty="0">
                <a:solidFill>
                  <a:srgbClr val="000099"/>
                </a:solidFill>
                <a:latin typeface="+mn-lt"/>
                <a:ea typeface="黑体" pitchFamily="2" charset="-122"/>
              </a:rPr>
              <a:t>) </a:t>
            </a:r>
          </a:p>
          <a:p>
            <a:pPr>
              <a:spcBef>
                <a:spcPts val="600"/>
              </a:spcBef>
              <a:spcAft>
                <a:spcPts val="0"/>
              </a:spcAft>
            </a:pPr>
            <a:r>
              <a:rPr lang="en-US" altLang="zh-CN" sz="2400" b="1" dirty="0">
                <a:solidFill>
                  <a:srgbClr val="000099"/>
                </a:solidFill>
                <a:latin typeface="+mn-lt"/>
                <a:ea typeface="黑体" pitchFamily="2" charset="-122"/>
              </a:rPr>
              <a:t>                   + </a:t>
            </a:r>
            <a:r>
              <a:rPr lang="en-US" altLang="zh-CN" sz="2400" b="1" dirty="0">
                <a:solidFill>
                  <a:srgbClr val="000099"/>
                </a:solidFill>
                <a:latin typeface="+mn-lt"/>
                <a:ea typeface="黑体" pitchFamily="2" charset="-122"/>
                <a:sym typeface="Symbol" panose="05050102010706020507" pitchFamily="18" charset="2"/>
              </a:rPr>
              <a:t></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pitchFamily="18" charset="2"/>
              </a:rPr>
              <a:t></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pitchFamily="18" charset="2"/>
              </a:rPr>
              <a:t></a:t>
            </a:r>
            <a:r>
              <a:rPr lang="en-US" altLang="zh-CN" sz="2400" b="1" dirty="0">
                <a:solidFill>
                  <a:srgbClr val="000099"/>
                </a:solidFill>
                <a:latin typeface="+mn-lt"/>
                <a:ea typeface="黑体" pitchFamily="2" charset="-122"/>
              </a:rPr>
              <a:t>RTT</a:t>
            </a:r>
            <a:r>
              <a:rPr lang="en-US" altLang="zh-CN" sz="2400" b="1" baseline="-25000" dirty="0">
                <a:solidFill>
                  <a:srgbClr val="000099"/>
                </a:solidFill>
                <a:latin typeface="+mn-lt"/>
                <a:ea typeface="黑体" pitchFamily="2" charset="-122"/>
              </a:rPr>
              <a:t>S</a:t>
            </a:r>
            <a:r>
              <a:rPr lang="en-US" altLang="zh-CN" sz="2400" b="1" dirty="0">
                <a:solidFill>
                  <a:srgbClr val="000099"/>
                </a:solidFill>
                <a:latin typeface="+mn-lt"/>
                <a:ea typeface="黑体" pitchFamily="2" charset="-122"/>
              </a:rPr>
              <a:t> </a:t>
            </a:r>
            <a:r>
              <a:rPr lang="en-US" altLang="zh-CN" sz="2400" b="1" dirty="0">
                <a:solidFill>
                  <a:srgbClr val="000099"/>
                </a:solidFill>
                <a:latin typeface="+mn-lt"/>
                <a:ea typeface="黑体" pitchFamily="2" charset="-122"/>
                <a:sym typeface="Symbol" panose="05050102010706020507" pitchFamily="18" charset="2"/>
              </a:rPr>
              <a:t></a:t>
            </a:r>
            <a:r>
              <a:rPr lang="en-US" altLang="zh-CN" sz="2400" b="1" dirty="0">
                <a:solidFill>
                  <a:srgbClr val="000099"/>
                </a:solidFill>
                <a:latin typeface="+mn-lt"/>
                <a:ea typeface="黑体" pitchFamily="2" charset="-122"/>
              </a:rPr>
              <a:t> </a:t>
            </a:r>
            <a:r>
              <a:rPr lang="zh-CN" altLang="en-US" sz="2400" b="1" dirty="0">
                <a:solidFill>
                  <a:srgbClr val="000099"/>
                </a:solidFill>
                <a:latin typeface="+mn-lt"/>
                <a:ea typeface="黑体" pitchFamily="2" charset="-122"/>
              </a:rPr>
              <a:t>新的 </a:t>
            </a:r>
            <a:r>
              <a:rPr lang="en-US" altLang="zh-CN" sz="2400" b="1" dirty="0">
                <a:solidFill>
                  <a:srgbClr val="000099"/>
                </a:solidFill>
                <a:latin typeface="+mn-lt"/>
                <a:ea typeface="黑体" pitchFamily="2" charset="-122"/>
              </a:rPr>
              <a:t>RTT </a:t>
            </a:r>
            <a:r>
              <a:rPr lang="zh-CN" altLang="en-US" sz="2400" b="1" dirty="0">
                <a:solidFill>
                  <a:srgbClr val="000099"/>
                </a:solidFill>
                <a:latin typeface="+mn-lt"/>
                <a:ea typeface="黑体" pitchFamily="2" charset="-122"/>
              </a:rPr>
              <a:t>样本</a:t>
            </a:r>
            <a:r>
              <a:rPr lang="zh-CN" altLang="en-US" sz="2400" b="1" dirty="0">
                <a:solidFill>
                  <a:srgbClr val="000099"/>
                </a:solidFill>
                <a:latin typeface="+mn-lt"/>
                <a:ea typeface="黑体" pitchFamily="2" charset="-122"/>
                <a:sym typeface="Symbol" panose="05050102010706020507" pitchFamily="18" charset="2"/>
              </a:rPr>
              <a:t></a:t>
            </a:r>
            <a:r>
              <a:rPr lang="zh-CN" altLang="en-US" sz="2400" b="1" dirty="0">
                <a:solidFill>
                  <a:srgbClr val="000099"/>
                </a:solidFill>
                <a:latin typeface="+mn-lt"/>
                <a:ea typeface="黑体" pitchFamily="2" charset="-122"/>
              </a:rPr>
              <a:t>  </a:t>
            </a:r>
            <a:endParaRPr lang="en-US" altLang="zh-CN" sz="2400" b="1" dirty="0">
              <a:solidFill>
                <a:srgbClr val="000099"/>
              </a:solidFill>
              <a:latin typeface="+mn-lt"/>
              <a:ea typeface="黑体" pitchFamily="2" charset="-122"/>
            </a:endParaRPr>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2" name="Slide Number Placeholder 1"/>
          <p:cNvSpPr>
            <a:spLocks noGrp="1"/>
          </p:cNvSpPr>
          <p:nvPr>
            <p:ph type="sldNum" sz="quarter" idx="12"/>
          </p:nvPr>
        </p:nvSpPr>
        <p:spPr/>
        <p:txBody>
          <a:bodyPr/>
          <a:lstStyle/>
          <a:p>
            <a:fld id="{4F8BEFBF-5B5F-4BD2-A74A-61A97BF1200E}" type="slidenum">
              <a:rPr lang="zh-CN" altLang="en-US" smtClean="0"/>
              <a:t>47</a:t>
            </a:fld>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重传情况下，</a:t>
            </a:r>
            <a:r>
              <a:rPr lang="en-US" altLang="zh-CN"/>
              <a:t>RTT</a:t>
            </a:r>
            <a:r>
              <a:rPr lang="zh-CN" altLang="en-US"/>
              <a:t>怎么算？</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往返时间 (RTT) 的测量相当复杂</a:t>
            </a:r>
          </a:p>
        </p:txBody>
      </p:sp>
      <p:sp>
        <p:nvSpPr>
          <p:cNvPr id="3" name="Content Placeholder 2"/>
          <p:cNvSpPr>
            <a:spLocks noGrp="1"/>
          </p:cNvSpPr>
          <p:nvPr>
            <p:ph idx="1"/>
          </p:nvPr>
        </p:nvSpPr>
        <p:spPr/>
        <p:txBody>
          <a:bodyPr/>
          <a:lstStyle/>
          <a:p>
            <a:r>
              <a:rPr lang="en-US"/>
              <a:t>TCP 报文段1没有收到确认。重传（即报文段 2）后，收到了确认报文段 ACK</a:t>
            </a:r>
          </a:p>
          <a:p>
            <a:pPr lvl="1"/>
            <a:r>
              <a:rPr lang="en-US"/>
              <a:t>如何判定此确认报文段是对原来的报文段 1 的确认，还是对重传的报文段 2 的确认</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49</a:t>
            </a:fld>
            <a:endParaRPr lang="zh-CN" altLang="en-US"/>
          </a:p>
        </p:txBody>
      </p:sp>
      <p:sp>
        <p:nvSpPr>
          <p:cNvPr id="749570" name="Line 2"/>
          <p:cNvSpPr>
            <a:spLocks noChangeShapeType="1"/>
          </p:cNvSpPr>
          <p:nvPr/>
        </p:nvSpPr>
        <p:spPr bwMode="auto">
          <a:xfrm>
            <a:off x="5160845" y="5423756"/>
            <a:ext cx="3785261"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9571" name="Text Box 3"/>
          <p:cNvSpPr txBox="1">
            <a:spLocks noChangeArrowheads="1"/>
          </p:cNvSpPr>
          <p:nvPr/>
        </p:nvSpPr>
        <p:spPr bwMode="auto">
          <a:xfrm>
            <a:off x="6191040" y="5188807"/>
            <a:ext cx="190373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dirty="0">
                <a:solidFill>
                  <a:srgbClr val="0000FF"/>
                </a:solidFill>
                <a:latin typeface="+mn-lt"/>
                <a:ea typeface="黑体" pitchFamily="2" charset="-122"/>
              </a:rPr>
              <a:t>往返时间 </a:t>
            </a:r>
            <a:r>
              <a:rPr kumimoji="1" lang="en-US" altLang="zh-CN" sz="2000" dirty="0">
                <a:solidFill>
                  <a:srgbClr val="0000FF"/>
                </a:solidFill>
                <a:latin typeface="+mn-lt"/>
                <a:ea typeface="黑体" pitchFamily="2" charset="-122"/>
              </a:rPr>
              <a:t>RTT?</a:t>
            </a:r>
          </a:p>
        </p:txBody>
      </p:sp>
      <p:sp>
        <p:nvSpPr>
          <p:cNvPr id="749574" name="Line 6"/>
          <p:cNvSpPr>
            <a:spLocks noChangeShapeType="1"/>
          </p:cNvSpPr>
          <p:nvPr/>
        </p:nvSpPr>
        <p:spPr bwMode="auto">
          <a:xfrm>
            <a:off x="2006747" y="5123719"/>
            <a:ext cx="8516408" cy="0"/>
          </a:xfrm>
          <a:prstGeom prst="line">
            <a:avLst/>
          </a:prstGeom>
          <a:noFill/>
          <a:ln w="28575">
            <a:solidFill>
              <a:srgbClr val="333399"/>
            </a:solidFill>
            <a:round/>
            <a:headEnd type="non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9575" name="Line 7"/>
          <p:cNvSpPr>
            <a:spLocks noChangeShapeType="1"/>
          </p:cNvSpPr>
          <p:nvPr/>
        </p:nvSpPr>
        <p:spPr bwMode="auto">
          <a:xfrm rot="-5400000">
            <a:off x="2031882" y="4832413"/>
            <a:ext cx="582613" cy="0"/>
          </a:xfrm>
          <a:prstGeom prst="line">
            <a:avLst/>
          </a:prstGeom>
          <a:noFill/>
          <a:ln w="76200">
            <a:solidFill>
              <a:srgbClr val="0000FF"/>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9576" name="Text Box 8"/>
          <p:cNvSpPr txBox="1">
            <a:spLocks noChangeArrowheads="1"/>
          </p:cNvSpPr>
          <p:nvPr/>
        </p:nvSpPr>
        <p:spPr bwMode="auto">
          <a:xfrm>
            <a:off x="1597623" y="3928074"/>
            <a:ext cx="1523365" cy="706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dirty="0">
                <a:solidFill>
                  <a:srgbClr val="000099"/>
                </a:solidFill>
                <a:latin typeface="+mn-lt"/>
                <a:ea typeface="黑体" pitchFamily="2" charset="-122"/>
              </a:rPr>
              <a:t>发送一个</a:t>
            </a:r>
          </a:p>
          <a:p>
            <a:pPr algn="ctr"/>
            <a:r>
              <a:rPr kumimoji="1" lang="en-US" altLang="zh-CN" sz="2000" dirty="0">
                <a:solidFill>
                  <a:srgbClr val="000099"/>
                </a:solidFill>
                <a:latin typeface="+mn-lt"/>
                <a:ea typeface="黑体" pitchFamily="2" charset="-122"/>
              </a:rPr>
              <a:t>TCP </a:t>
            </a:r>
            <a:r>
              <a:rPr kumimoji="1" lang="zh-CN" altLang="en-US" sz="2000" dirty="0">
                <a:solidFill>
                  <a:srgbClr val="000099"/>
                </a:solidFill>
                <a:latin typeface="+mn-lt"/>
                <a:ea typeface="黑体" pitchFamily="2" charset="-122"/>
              </a:rPr>
              <a:t>报文段</a:t>
            </a:r>
          </a:p>
        </p:txBody>
      </p:sp>
      <p:sp>
        <p:nvSpPr>
          <p:cNvPr id="749577" name="Line 9"/>
          <p:cNvSpPr>
            <a:spLocks noChangeShapeType="1"/>
          </p:cNvSpPr>
          <p:nvPr/>
        </p:nvSpPr>
        <p:spPr bwMode="auto">
          <a:xfrm rot="-5400000">
            <a:off x="4869538" y="4832413"/>
            <a:ext cx="582613" cy="0"/>
          </a:xfrm>
          <a:prstGeom prst="line">
            <a:avLst/>
          </a:prstGeom>
          <a:noFill/>
          <a:ln w="76200">
            <a:solidFill>
              <a:srgbClr val="0000FF"/>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9578" name="Text Box 10"/>
          <p:cNvSpPr txBox="1">
            <a:spLocks noChangeArrowheads="1"/>
          </p:cNvSpPr>
          <p:nvPr/>
        </p:nvSpPr>
        <p:spPr bwMode="auto">
          <a:xfrm>
            <a:off x="4363046" y="3928074"/>
            <a:ext cx="1523365" cy="706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a:solidFill>
                  <a:srgbClr val="000099"/>
                </a:solidFill>
                <a:latin typeface="+mn-lt"/>
                <a:ea typeface="黑体" pitchFamily="2" charset="-122"/>
              </a:rPr>
              <a:t>超时重传</a:t>
            </a:r>
          </a:p>
          <a:p>
            <a:pPr algn="ctr"/>
            <a:r>
              <a:rPr kumimoji="1" lang="en-US" altLang="zh-CN" sz="2000">
                <a:solidFill>
                  <a:srgbClr val="000099"/>
                </a:solidFill>
                <a:latin typeface="+mn-lt"/>
                <a:ea typeface="黑体" pitchFamily="2" charset="-122"/>
              </a:rPr>
              <a:t>TCP </a:t>
            </a:r>
            <a:r>
              <a:rPr kumimoji="1" lang="zh-CN" altLang="en-US" sz="2000">
                <a:solidFill>
                  <a:srgbClr val="000099"/>
                </a:solidFill>
                <a:latin typeface="+mn-lt"/>
                <a:ea typeface="黑体" pitchFamily="2" charset="-122"/>
              </a:rPr>
              <a:t>报文段</a:t>
            </a:r>
          </a:p>
        </p:txBody>
      </p:sp>
      <p:sp>
        <p:nvSpPr>
          <p:cNvPr id="749579" name="Line 11"/>
          <p:cNvSpPr>
            <a:spLocks noChangeShapeType="1"/>
          </p:cNvSpPr>
          <p:nvPr/>
        </p:nvSpPr>
        <p:spPr bwMode="auto">
          <a:xfrm rot="-5400000">
            <a:off x="8654799" y="4832413"/>
            <a:ext cx="582613" cy="0"/>
          </a:xfrm>
          <a:prstGeom prst="line">
            <a:avLst/>
          </a:prstGeom>
          <a:noFill/>
          <a:ln w="76200">
            <a:solidFill>
              <a:srgbClr val="FF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9580" name="Text Box 12"/>
          <p:cNvSpPr txBox="1">
            <a:spLocks noChangeArrowheads="1"/>
          </p:cNvSpPr>
          <p:nvPr/>
        </p:nvSpPr>
        <p:spPr bwMode="auto">
          <a:xfrm>
            <a:off x="8304121" y="4235850"/>
            <a:ext cx="128397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dirty="0">
                <a:solidFill>
                  <a:srgbClr val="000099"/>
                </a:solidFill>
                <a:latin typeface="+mn-lt"/>
                <a:ea typeface="黑体" pitchFamily="2" charset="-122"/>
              </a:rPr>
              <a:t>收到 </a:t>
            </a:r>
            <a:r>
              <a:rPr kumimoji="1" lang="en-US" altLang="zh-CN" sz="2000" dirty="0">
                <a:solidFill>
                  <a:srgbClr val="000099"/>
                </a:solidFill>
                <a:latin typeface="+mn-lt"/>
                <a:ea typeface="黑体" pitchFamily="2" charset="-122"/>
              </a:rPr>
              <a:t>ACK</a:t>
            </a:r>
          </a:p>
        </p:txBody>
      </p:sp>
      <p:sp>
        <p:nvSpPr>
          <p:cNvPr id="749581" name="Text Box 13"/>
          <p:cNvSpPr txBox="1">
            <a:spLocks noChangeArrowheads="1"/>
          </p:cNvSpPr>
          <p:nvPr/>
        </p:nvSpPr>
        <p:spPr bwMode="auto">
          <a:xfrm>
            <a:off x="10131822" y="5140016"/>
            <a:ext cx="690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a:solidFill>
                  <a:srgbClr val="000099"/>
                </a:solidFill>
                <a:latin typeface="+mn-lt"/>
                <a:ea typeface="黑体" pitchFamily="2" charset="-122"/>
              </a:rPr>
              <a:t>时间</a:t>
            </a:r>
          </a:p>
        </p:txBody>
      </p:sp>
      <p:sp>
        <p:nvSpPr>
          <p:cNvPr id="749582" name="Text Box 14"/>
          <p:cNvSpPr txBox="1">
            <a:spLocks noChangeArrowheads="1"/>
          </p:cNvSpPr>
          <p:nvPr/>
        </p:nvSpPr>
        <p:spPr bwMode="auto">
          <a:xfrm>
            <a:off x="1945429" y="4677632"/>
            <a:ext cx="3238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2000">
                <a:solidFill>
                  <a:srgbClr val="000099"/>
                </a:solidFill>
                <a:latin typeface="+mn-lt"/>
                <a:ea typeface="黑体" pitchFamily="2" charset="-122"/>
              </a:rPr>
              <a:t>1</a:t>
            </a:r>
          </a:p>
        </p:txBody>
      </p:sp>
      <p:sp>
        <p:nvSpPr>
          <p:cNvPr id="749583" name="Text Box 15"/>
          <p:cNvSpPr txBox="1">
            <a:spLocks noChangeArrowheads="1"/>
          </p:cNvSpPr>
          <p:nvPr/>
        </p:nvSpPr>
        <p:spPr bwMode="auto">
          <a:xfrm>
            <a:off x="4795124" y="4677632"/>
            <a:ext cx="3238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2000">
                <a:solidFill>
                  <a:srgbClr val="000099"/>
                </a:solidFill>
                <a:latin typeface="+mn-lt"/>
                <a:ea typeface="黑体" pitchFamily="2" charset="-122"/>
              </a:rPr>
              <a:t>2</a:t>
            </a:r>
          </a:p>
        </p:txBody>
      </p:sp>
      <p:sp>
        <p:nvSpPr>
          <p:cNvPr id="749584" name="Line 16"/>
          <p:cNvSpPr>
            <a:spLocks noChangeShapeType="1"/>
          </p:cNvSpPr>
          <p:nvPr/>
        </p:nvSpPr>
        <p:spPr bwMode="auto">
          <a:xfrm>
            <a:off x="5160845" y="5206270"/>
            <a:ext cx="0" cy="2508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9585" name="Line 17"/>
          <p:cNvSpPr>
            <a:spLocks noChangeShapeType="1"/>
          </p:cNvSpPr>
          <p:nvPr/>
        </p:nvSpPr>
        <p:spPr bwMode="auto">
          <a:xfrm>
            <a:off x="8946106" y="5206270"/>
            <a:ext cx="0" cy="73977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9586" name="Line 18"/>
          <p:cNvSpPr>
            <a:spLocks noChangeShapeType="1"/>
          </p:cNvSpPr>
          <p:nvPr/>
        </p:nvSpPr>
        <p:spPr bwMode="auto">
          <a:xfrm>
            <a:off x="2323188" y="5206270"/>
            <a:ext cx="0" cy="73977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9587" name="Line 19"/>
          <p:cNvSpPr>
            <a:spLocks noChangeShapeType="1"/>
          </p:cNvSpPr>
          <p:nvPr/>
        </p:nvSpPr>
        <p:spPr bwMode="auto">
          <a:xfrm>
            <a:off x="2323188" y="5777769"/>
            <a:ext cx="6622917"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9588" name="Text Box 20"/>
          <p:cNvSpPr txBox="1">
            <a:spLocks noChangeArrowheads="1"/>
          </p:cNvSpPr>
          <p:nvPr/>
        </p:nvSpPr>
        <p:spPr bwMode="auto">
          <a:xfrm>
            <a:off x="4529722" y="5549170"/>
            <a:ext cx="190373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a:solidFill>
                  <a:srgbClr val="0000FF"/>
                </a:solidFill>
                <a:latin typeface="+mn-lt"/>
                <a:ea typeface="黑体" pitchFamily="2" charset="-122"/>
              </a:rPr>
              <a:t>往返时间 </a:t>
            </a:r>
            <a:r>
              <a:rPr kumimoji="1" lang="en-US" altLang="zh-CN" sz="2000">
                <a:solidFill>
                  <a:srgbClr val="0000FF"/>
                </a:solidFill>
                <a:latin typeface="+mn-lt"/>
                <a:ea typeface="黑体" pitchFamily="2" charset="-122"/>
              </a:rPr>
              <a:t>RTT?</a:t>
            </a:r>
          </a:p>
        </p:txBody>
      </p:sp>
      <p:sp>
        <p:nvSpPr>
          <p:cNvPr id="749589" name="Freeform 21"/>
          <p:cNvSpPr/>
          <p:nvPr/>
        </p:nvSpPr>
        <p:spPr bwMode="auto">
          <a:xfrm>
            <a:off x="5792008" y="3920394"/>
            <a:ext cx="2944283" cy="328612"/>
          </a:xfrm>
          <a:custGeom>
            <a:avLst/>
            <a:gdLst>
              <a:gd name="T0" fmla="*/ 1472 w 1472"/>
              <a:gd name="T1" fmla="*/ 189 h 189"/>
              <a:gd name="T2" fmla="*/ 1240 w 1472"/>
              <a:gd name="T3" fmla="*/ 85 h 189"/>
              <a:gd name="T4" fmla="*/ 948 w 1472"/>
              <a:gd name="T5" fmla="*/ 17 h 189"/>
              <a:gd name="T6" fmla="*/ 684 w 1472"/>
              <a:gd name="T7" fmla="*/ 1 h 189"/>
              <a:gd name="T8" fmla="*/ 480 w 1472"/>
              <a:gd name="T9" fmla="*/ 13 h 189"/>
              <a:gd name="T10" fmla="*/ 268 w 1472"/>
              <a:gd name="T11" fmla="*/ 61 h 189"/>
              <a:gd name="T12" fmla="*/ 96 w 1472"/>
              <a:gd name="T13" fmla="*/ 117 h 189"/>
              <a:gd name="T14" fmla="*/ 0 w 1472"/>
              <a:gd name="T15" fmla="*/ 165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72" h="189">
                <a:moveTo>
                  <a:pt x="1472" y="189"/>
                </a:moveTo>
                <a:cubicBezTo>
                  <a:pt x="1433" y="172"/>
                  <a:pt x="1327" y="114"/>
                  <a:pt x="1240" y="85"/>
                </a:cubicBezTo>
                <a:cubicBezTo>
                  <a:pt x="1153" y="56"/>
                  <a:pt x="1041" y="31"/>
                  <a:pt x="948" y="17"/>
                </a:cubicBezTo>
                <a:cubicBezTo>
                  <a:pt x="855" y="3"/>
                  <a:pt x="762" y="2"/>
                  <a:pt x="684" y="1"/>
                </a:cubicBezTo>
                <a:cubicBezTo>
                  <a:pt x="606" y="0"/>
                  <a:pt x="549" y="3"/>
                  <a:pt x="480" y="13"/>
                </a:cubicBezTo>
                <a:cubicBezTo>
                  <a:pt x="411" y="23"/>
                  <a:pt x="332" y="44"/>
                  <a:pt x="268" y="61"/>
                </a:cubicBezTo>
                <a:cubicBezTo>
                  <a:pt x="204" y="78"/>
                  <a:pt x="141" y="100"/>
                  <a:pt x="96" y="117"/>
                </a:cubicBezTo>
                <a:cubicBezTo>
                  <a:pt x="51" y="134"/>
                  <a:pt x="28" y="149"/>
                  <a:pt x="0" y="165"/>
                </a:cubicBezTo>
              </a:path>
            </a:pathLst>
          </a:custGeom>
          <a:noFill/>
          <a:ln w="76200" cap="flat" cmpd="sng">
            <a:solidFill>
              <a:srgbClr val="FF0000"/>
            </a:solidFill>
            <a:prstDash val="sysDot"/>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
        <p:nvSpPr>
          <p:cNvPr id="749590" name="Freeform 22"/>
          <p:cNvSpPr/>
          <p:nvPr/>
        </p:nvSpPr>
        <p:spPr bwMode="auto">
          <a:xfrm>
            <a:off x="2954352" y="3629881"/>
            <a:ext cx="5781940" cy="577850"/>
          </a:xfrm>
          <a:custGeom>
            <a:avLst/>
            <a:gdLst>
              <a:gd name="T0" fmla="*/ 1472 w 1472"/>
              <a:gd name="T1" fmla="*/ 189 h 189"/>
              <a:gd name="T2" fmla="*/ 1240 w 1472"/>
              <a:gd name="T3" fmla="*/ 85 h 189"/>
              <a:gd name="T4" fmla="*/ 948 w 1472"/>
              <a:gd name="T5" fmla="*/ 17 h 189"/>
              <a:gd name="T6" fmla="*/ 684 w 1472"/>
              <a:gd name="T7" fmla="*/ 1 h 189"/>
              <a:gd name="T8" fmla="*/ 480 w 1472"/>
              <a:gd name="T9" fmla="*/ 13 h 189"/>
              <a:gd name="T10" fmla="*/ 268 w 1472"/>
              <a:gd name="T11" fmla="*/ 61 h 189"/>
              <a:gd name="T12" fmla="*/ 96 w 1472"/>
              <a:gd name="T13" fmla="*/ 117 h 189"/>
              <a:gd name="T14" fmla="*/ 0 w 1472"/>
              <a:gd name="T15" fmla="*/ 165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72" h="189">
                <a:moveTo>
                  <a:pt x="1472" y="189"/>
                </a:moveTo>
                <a:cubicBezTo>
                  <a:pt x="1433" y="172"/>
                  <a:pt x="1327" y="114"/>
                  <a:pt x="1240" y="85"/>
                </a:cubicBezTo>
                <a:cubicBezTo>
                  <a:pt x="1153" y="56"/>
                  <a:pt x="1041" y="31"/>
                  <a:pt x="948" y="17"/>
                </a:cubicBezTo>
                <a:cubicBezTo>
                  <a:pt x="855" y="3"/>
                  <a:pt x="762" y="2"/>
                  <a:pt x="684" y="1"/>
                </a:cubicBezTo>
                <a:cubicBezTo>
                  <a:pt x="606" y="0"/>
                  <a:pt x="549" y="3"/>
                  <a:pt x="480" y="13"/>
                </a:cubicBezTo>
                <a:cubicBezTo>
                  <a:pt x="411" y="23"/>
                  <a:pt x="332" y="44"/>
                  <a:pt x="268" y="61"/>
                </a:cubicBezTo>
                <a:cubicBezTo>
                  <a:pt x="204" y="78"/>
                  <a:pt x="141" y="100"/>
                  <a:pt x="96" y="117"/>
                </a:cubicBezTo>
                <a:cubicBezTo>
                  <a:pt x="51" y="134"/>
                  <a:pt x="28" y="149"/>
                  <a:pt x="0" y="165"/>
                </a:cubicBezTo>
              </a:path>
            </a:pathLst>
          </a:custGeom>
          <a:noFill/>
          <a:ln w="76200" cap="flat" cmpd="sng">
            <a:solidFill>
              <a:srgbClr val="FF0000"/>
            </a:solidFill>
            <a:prstDash val="sysDot"/>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
        <p:nvSpPr>
          <p:cNvPr id="749591" name="Text Box 23"/>
          <p:cNvSpPr txBox="1">
            <a:spLocks noChangeArrowheads="1"/>
          </p:cNvSpPr>
          <p:nvPr/>
        </p:nvSpPr>
        <p:spPr bwMode="auto">
          <a:xfrm>
            <a:off x="8051031" y="3411824"/>
            <a:ext cx="2214880" cy="7067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dirty="0">
                <a:solidFill>
                  <a:srgbClr val="0000FF"/>
                </a:solidFill>
                <a:latin typeface="+mn-lt"/>
                <a:ea typeface="黑体" pitchFamily="2" charset="-122"/>
              </a:rPr>
              <a:t>是对哪一个报文段</a:t>
            </a:r>
          </a:p>
          <a:p>
            <a:pPr algn="ctr"/>
            <a:r>
              <a:rPr kumimoji="1" lang="zh-CN" altLang="en-US" sz="2000" dirty="0">
                <a:solidFill>
                  <a:srgbClr val="0000FF"/>
                </a:solidFill>
                <a:latin typeface="+mn-lt"/>
                <a:ea typeface="黑体" pitchFamily="2" charset="-122"/>
              </a:rPr>
              <a:t>的确认？</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合并与拆分</a:t>
            </a:r>
          </a:p>
        </p:txBody>
      </p:sp>
      <p:sp>
        <p:nvSpPr>
          <p:cNvPr id="3" name="Content Placeholder 2"/>
          <p:cNvSpPr>
            <a:spLocks noGrp="1"/>
          </p:cNvSpPr>
          <p:nvPr>
            <p:ph idx="1"/>
          </p:nvPr>
        </p:nvSpPr>
        <p:spPr/>
        <p:txBody>
          <a:bodyPr/>
          <a:lstStyle/>
          <a:p>
            <a:r>
              <a:rPr lang="zh-CN" altLang="en-US"/>
              <a:t>面向字节流</a:t>
            </a:r>
          </a:p>
          <a:p>
            <a:pPr lvl="1"/>
            <a:r>
              <a:rPr lang="zh-CN" altLang="en-US"/>
              <a:t>把应用程序交下来的数据看成是一连串无结构的字节流（字节系列）</a:t>
            </a:r>
          </a:p>
          <a:p>
            <a:pPr lvl="1"/>
            <a:endParaRPr lang="zh-CN" altLang="en-US"/>
          </a:p>
          <a:p>
            <a:pPr lvl="0"/>
            <a:r>
              <a:rPr lang="zh-CN" altLang="en-US">
                <a:sym typeface="+mn-ea"/>
              </a:rPr>
              <a:t>收到的字节流必须和发出的字节流完全一样</a:t>
            </a:r>
          </a:p>
          <a:p>
            <a:pPr lvl="1"/>
            <a:r>
              <a:rPr lang="zh-CN" altLang="en-US">
                <a:sym typeface="+mn-ea"/>
              </a:rPr>
              <a:t>报文未必按序到达</a:t>
            </a:r>
            <a:endParaRPr lang="zh-CN" alt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5</a:t>
            </a:fld>
            <a:endParaRPr lang="zh-CN"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Karn</a:t>
            </a:r>
            <a:r>
              <a:rPr lang="zh-CN" altLang="en-US"/>
              <a:t>算法</a:t>
            </a:r>
          </a:p>
        </p:txBody>
      </p:sp>
      <p:sp>
        <p:nvSpPr>
          <p:cNvPr id="3" name="Content Placeholder 2"/>
          <p:cNvSpPr>
            <a:spLocks noGrp="1"/>
          </p:cNvSpPr>
          <p:nvPr>
            <p:ph idx="1"/>
          </p:nvPr>
        </p:nvSpPr>
        <p:spPr/>
        <p:txBody>
          <a:bodyPr/>
          <a:lstStyle/>
          <a:p>
            <a:r>
              <a:rPr lang="en-US"/>
              <a:t>在计算平均往返时间RTT时，只要报文段重传了，就不采用其往返时间样本</a:t>
            </a:r>
          </a:p>
          <a:p>
            <a:pPr lvl="1"/>
            <a:r>
              <a:rPr lang="en-US"/>
              <a:t>这样得出的加权平均平均往返时间RTT</a:t>
            </a:r>
            <a:r>
              <a:rPr lang="en-US" baseline="-25000"/>
              <a:t>S</a:t>
            </a:r>
            <a:r>
              <a:rPr lang="en-US"/>
              <a:t> 和超时重传时间RTO较准确</a:t>
            </a:r>
          </a:p>
          <a:p>
            <a:endParaRPr lang="en-US"/>
          </a:p>
          <a:p>
            <a:endParaRPr lang="en-US"/>
          </a:p>
        </p:txBody>
      </p:sp>
      <p:sp>
        <p:nvSpPr>
          <p:cNvPr id="4" name="Text Placeholder 3"/>
          <p:cNvSpPr>
            <a:spLocks noGrp="1"/>
          </p:cNvSpPr>
          <p:nvPr>
            <p:ph type="body" idx="13"/>
          </p:nvPr>
        </p:nvSpPr>
        <p:spPr/>
        <p:txBody>
          <a:bodyPr/>
          <a:lstStyle/>
          <a:p>
            <a:r>
              <a:rPr lang="zh-CN" altLang="en-US"/>
              <a:t>（</a:t>
            </a:r>
            <a:r>
              <a:rPr lang="en-US" altLang="zh-CN"/>
              <a:t>2</a:t>
            </a:r>
            <a:r>
              <a:rPr lang="zh-CN" altLang="en-US"/>
              <a:t>）</a:t>
            </a:r>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50</a:t>
            </a:fld>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这样处理，有缺陷吗？</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Karn</a:t>
            </a:r>
            <a:r>
              <a:rPr lang="zh-CN" altLang="en-US"/>
              <a:t>存在问题</a:t>
            </a:r>
          </a:p>
        </p:txBody>
      </p:sp>
      <p:sp>
        <p:nvSpPr>
          <p:cNvPr id="3" name="Content Placeholder 2"/>
          <p:cNvSpPr>
            <a:spLocks noGrp="1"/>
          </p:cNvSpPr>
          <p:nvPr>
            <p:ph idx="1"/>
          </p:nvPr>
        </p:nvSpPr>
        <p:spPr/>
        <p:txBody>
          <a:bodyPr/>
          <a:lstStyle/>
          <a:p>
            <a:r>
              <a:rPr lang="zh-CN" altLang="en-US">
                <a:sym typeface="+mn-ea"/>
              </a:rPr>
              <a:t>重传，</a:t>
            </a:r>
            <a:r>
              <a:rPr lang="en-US">
                <a:sym typeface="+mn-ea"/>
              </a:rPr>
              <a:t>超时重传时间就无法更新</a:t>
            </a:r>
            <a:endParaRPr lang="en-US"/>
          </a:p>
          <a:p>
            <a:pPr lvl="1"/>
            <a:r>
              <a:rPr lang="en-US">
                <a:sym typeface="+mn-ea"/>
              </a:rPr>
              <a:t>当报文段的时延突然增大了很多时，在原来得出的重传时间内，不会收到确认报文段</a:t>
            </a:r>
            <a:r>
              <a:rPr lang="zh-CN" altLang="en-US">
                <a:sym typeface="+mn-ea"/>
              </a:rPr>
              <a:t>，</a:t>
            </a:r>
            <a:r>
              <a:rPr lang="en-US">
                <a:sym typeface="+mn-ea"/>
              </a:rPr>
              <a:t>于是重传报文段。但根据Karn算法，不考虑重传的报文段的往返时间样本。这样，</a:t>
            </a:r>
            <a:r>
              <a:rPr lang="zh-CN" altLang="en-US">
                <a:sym typeface="+mn-ea"/>
              </a:rPr>
              <a:t>一直处于重传状态</a:t>
            </a:r>
            <a:r>
              <a:rPr lang="en-US">
                <a:sym typeface="+mn-ea"/>
              </a:rPr>
              <a:t>。</a:t>
            </a:r>
            <a:endParaRPr 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52</a:t>
            </a:fld>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sym typeface="+mn-ea"/>
              </a:rPr>
              <a:t>修正的 </a:t>
            </a:r>
            <a:r>
              <a:rPr lang="en-US" altLang="zh-CN">
                <a:sym typeface="+mn-ea"/>
              </a:rPr>
              <a:t>Karn </a:t>
            </a:r>
            <a:r>
              <a:rPr lang="zh-CN" altLang="en-US">
                <a:sym typeface="+mn-ea"/>
              </a:rPr>
              <a:t>算法 </a:t>
            </a:r>
            <a:br>
              <a:rPr lang="zh-CN" altLang="en-US"/>
            </a:br>
            <a:endParaRPr lang="en-US"/>
          </a:p>
        </p:txBody>
      </p:sp>
      <p:sp>
        <p:nvSpPr>
          <p:cNvPr id="4" name="Text Placeholder 3"/>
          <p:cNvSpPr>
            <a:spLocks noGrp="1"/>
          </p:cNvSpPr>
          <p:nvPr>
            <p:ph type="body" idx="13"/>
          </p:nvPr>
        </p:nvSpPr>
        <p:spPr/>
        <p:txBody>
          <a:bodyPr/>
          <a:lstStyle/>
          <a:p>
            <a:r>
              <a:rPr lang="zh-CN" altLang="en-US"/>
              <a:t>（</a:t>
            </a:r>
            <a:r>
              <a:rPr lang="en-US" altLang="zh-CN"/>
              <a:t>3</a:t>
            </a:r>
            <a:r>
              <a:rPr lang="zh-CN" altLang="en-US"/>
              <a:t>）</a:t>
            </a:r>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53</a:t>
            </a:fld>
            <a:endParaRPr lang="zh-CN" altLang="en-US"/>
          </a:p>
        </p:txBody>
      </p:sp>
      <p:sp>
        <p:nvSpPr>
          <p:cNvPr id="753668" name="Rectangle 4"/>
          <p:cNvSpPr>
            <a:spLocks noGrp="1" noChangeArrowheads="1"/>
          </p:cNvSpPr>
          <p:nvPr/>
        </p:nvSpPr>
        <p:spPr>
          <a:xfrm>
            <a:off x="342900" y="1344295"/>
            <a:ext cx="11778615" cy="4959985"/>
          </a:xfrm>
          <a:prstGeom prst="rect">
            <a:avLst/>
          </a:prstGeom>
        </p:spPr>
        <p:txBody>
          <a:bodyPr/>
          <a:lstStyle>
            <a:lvl1pPr marL="458470" indent="-457200" algn="l" defTabSz="914400" rtl="0" eaLnBrk="1" fontAlgn="auto" latinLnBrk="0" hangingPunct="1">
              <a:lnSpc>
                <a:spcPct val="150000"/>
              </a:lnSpc>
              <a:spcBef>
                <a:spcPts val="1000"/>
              </a:spcBef>
              <a:buFont typeface="Wingdings" panose="05000000000000000000" charset="0"/>
              <a:buChar char="J"/>
              <a:defRPr sz="2800" kern="1200">
                <a:solidFill>
                  <a:schemeClr val="tx1"/>
                </a:solidFill>
                <a:latin typeface="+mn-ea"/>
                <a:ea typeface="+mn-ea"/>
                <a:cs typeface="+mn-cs"/>
              </a:defRPr>
            </a:lvl1pPr>
            <a:lvl2pPr marL="833755" indent="-342900" algn="l" defTabSz="914400" rtl="0" eaLnBrk="1" fontAlgn="auto" latinLnBrk="0" hangingPunct="1">
              <a:lnSpc>
                <a:spcPct val="150000"/>
              </a:lnSpc>
              <a:spcBef>
                <a:spcPts val="500"/>
              </a:spcBef>
              <a:buSzPct val="80000"/>
              <a:buFont typeface="Wingdings" panose="05000000000000000000" charset="0"/>
              <a:buChar char="¡"/>
              <a:defRPr sz="2400" kern="1200">
                <a:solidFill>
                  <a:schemeClr val="tx1"/>
                </a:solidFill>
                <a:latin typeface="+mn-ea"/>
                <a:ea typeface="+mn-ea"/>
                <a:cs typeface="+mn-cs"/>
              </a:defRPr>
            </a:lvl2pPr>
            <a:lvl3pPr marL="1323340" indent="-342900" algn="l" defTabSz="914400" rtl="0" eaLnBrk="1" fontAlgn="auto" latinLnBrk="0" hangingPunct="1">
              <a:lnSpc>
                <a:spcPct val="150000"/>
              </a:lnSpc>
              <a:spcBef>
                <a:spcPts val="500"/>
              </a:spcBef>
              <a:buSzPct val="140000"/>
              <a:buFont typeface="Wingdings" panose="05000000000000000000" charset="0"/>
              <a:buChar char=""/>
              <a:defRPr sz="2000" kern="1200">
                <a:solidFill>
                  <a:schemeClr val="tx1"/>
                </a:solidFill>
                <a:latin typeface="+mn-ea"/>
                <a:ea typeface="+mn-ea"/>
                <a:cs typeface="+mn-cs"/>
              </a:defRPr>
            </a:lvl3pPr>
            <a:lvl4pPr marL="1600200" indent="-227330" algn="l" defTabSz="914400" rtl="0" eaLnBrk="1" fontAlgn="auto" latinLnBrk="0" hangingPunct="1">
              <a:lnSpc>
                <a:spcPct val="150000"/>
              </a:lnSpc>
              <a:spcBef>
                <a:spcPts val="500"/>
              </a:spcBef>
              <a:buFont typeface="Arial" panose="020B0604020202090204" pitchFamily="34" charset="0"/>
              <a:buChar char="•"/>
              <a:defRPr sz="1800" kern="1200">
                <a:solidFill>
                  <a:schemeClr val="tx1"/>
                </a:solidFill>
                <a:latin typeface="+mn-ea"/>
                <a:ea typeface="+mn-ea"/>
                <a:cs typeface="+mn-cs"/>
              </a:defRPr>
            </a:lvl4pPr>
            <a:lvl5pPr marL="2057400" indent="-227330" algn="l" defTabSz="914400" rtl="0" eaLnBrk="1" fontAlgn="auto" latinLnBrk="0" hangingPunct="1">
              <a:lnSpc>
                <a:spcPct val="150000"/>
              </a:lnSpc>
              <a:spcBef>
                <a:spcPts val="500"/>
              </a:spcBef>
              <a:buFont typeface="Arial" panose="020B0604020202090204" pitchFamily="34" charset="0"/>
              <a:buChar char="•"/>
              <a:defRPr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pPr algn="just">
              <a:lnSpc>
                <a:spcPct val="110000"/>
              </a:lnSpc>
            </a:pPr>
            <a:r>
              <a:rPr lang="zh-CN" altLang="en-US" dirty="0"/>
              <a:t>报文段每重传一次，就把 </a:t>
            </a:r>
            <a:r>
              <a:rPr lang="en-US" altLang="zh-CN" dirty="0"/>
              <a:t>RTO </a:t>
            </a:r>
            <a:r>
              <a:rPr lang="zh-CN" altLang="en-US" dirty="0"/>
              <a:t>增大一些：</a:t>
            </a:r>
          </a:p>
          <a:p>
            <a:pPr>
              <a:lnSpc>
                <a:spcPct val="110000"/>
              </a:lnSpc>
            </a:pPr>
            <a:endParaRPr lang="en-US" altLang="zh-CN" dirty="0"/>
          </a:p>
          <a:p>
            <a:pPr>
              <a:lnSpc>
                <a:spcPct val="110000"/>
              </a:lnSpc>
            </a:pPr>
            <a:endParaRPr lang="en-US" altLang="zh-CN" dirty="0"/>
          </a:p>
          <a:p>
            <a:pPr lvl="1">
              <a:lnSpc>
                <a:spcPct val="110000"/>
              </a:lnSpc>
            </a:pPr>
            <a:r>
              <a:rPr lang="zh-CN" altLang="en-US" dirty="0"/>
              <a:t>系数 </a:t>
            </a:r>
            <a:r>
              <a:rPr lang="zh-CN" altLang="en-US" dirty="0">
                <a:sym typeface="Symbol" panose="05050102010706020507" pitchFamily="18" charset="2"/>
              </a:rPr>
              <a:t> </a:t>
            </a:r>
            <a:r>
              <a:rPr lang="zh-CN" altLang="en-US" dirty="0"/>
              <a:t>的典型值是 </a:t>
            </a:r>
            <a:r>
              <a:rPr lang="en-US" altLang="zh-CN" dirty="0"/>
              <a:t>2 </a:t>
            </a:r>
            <a:r>
              <a:rPr lang="zh-CN" altLang="en-US" dirty="0"/>
              <a:t>。</a:t>
            </a:r>
          </a:p>
          <a:p>
            <a:pPr>
              <a:lnSpc>
                <a:spcPct val="110000"/>
              </a:lnSpc>
            </a:pPr>
            <a:endParaRPr lang="zh-CN" altLang="en-US" dirty="0"/>
          </a:p>
          <a:p>
            <a:pPr>
              <a:lnSpc>
                <a:spcPct val="110000"/>
              </a:lnSpc>
            </a:pPr>
            <a:r>
              <a:rPr lang="zh-CN" altLang="en-US" dirty="0"/>
              <a:t>当不再发生报文段的重传时，才根据报文段的往返时延更新平均往返时延 </a:t>
            </a:r>
            <a:r>
              <a:rPr lang="en-US" altLang="zh-CN" dirty="0"/>
              <a:t>RTT </a:t>
            </a:r>
            <a:r>
              <a:rPr lang="zh-CN" altLang="en-US" dirty="0"/>
              <a:t>和超时重传时间</a:t>
            </a:r>
            <a:r>
              <a:rPr lang="en-US" altLang="zh-CN" dirty="0"/>
              <a:t>RTO</a:t>
            </a:r>
            <a:r>
              <a:rPr lang="zh-CN" altLang="en-US" dirty="0"/>
              <a:t>的数值</a:t>
            </a:r>
          </a:p>
          <a:p>
            <a:pPr>
              <a:lnSpc>
                <a:spcPct val="110000"/>
              </a:lnSpc>
            </a:pPr>
            <a:r>
              <a:rPr lang="zh-CN" altLang="en-US" dirty="0"/>
              <a:t>实践证明，这种策略较为合理</a:t>
            </a:r>
          </a:p>
        </p:txBody>
      </p:sp>
      <p:sp>
        <p:nvSpPr>
          <p:cNvPr id="753666" name="Rectangle 2"/>
          <p:cNvSpPr>
            <a:spLocks noChangeArrowheads="1"/>
          </p:cNvSpPr>
          <p:nvPr/>
        </p:nvSpPr>
        <p:spPr bwMode="auto">
          <a:xfrm>
            <a:off x="1259840" y="2033270"/>
            <a:ext cx="5388610" cy="841375"/>
          </a:xfrm>
          <a:prstGeom prst="rect">
            <a:avLst/>
          </a:prstGeom>
          <a:solidFill>
            <a:srgbClr val="66FF66"/>
          </a:solidFill>
          <a:ln w="9525">
            <a:solidFill>
              <a:srgbClr val="000066"/>
            </a:solidFill>
            <a:miter lim="800000"/>
          </a:ln>
          <a:effectLst>
            <a:outerShdw dist="35921" sx="1000" sy="1000" algn="ctr" rotWithShape="0">
              <a:schemeClr val="bg2"/>
            </a:outerShdw>
          </a:effectLst>
        </p:spPr>
        <p:txBody>
          <a:bodyPr wrap="none" anchor="ctr"/>
          <a:lstStyle/>
          <a:p>
            <a:pPr>
              <a:spcBef>
                <a:spcPct val="30000"/>
              </a:spcBef>
              <a:buFont typeface="Wingdings" panose="05000000000000000000" pitchFamily="2" charset="2"/>
              <a:buNone/>
            </a:pPr>
            <a:r>
              <a:rPr lang="zh-CN" altLang="en-US" sz="3200" b="1" dirty="0">
                <a:solidFill>
                  <a:srgbClr val="000099"/>
                </a:solidFill>
                <a:latin typeface="+mn-lt"/>
                <a:ea typeface="黑体" pitchFamily="2" charset="-122"/>
              </a:rPr>
              <a:t>新的 </a:t>
            </a:r>
            <a:r>
              <a:rPr lang="en-US" altLang="zh-CN" sz="3200" b="1" dirty="0">
                <a:solidFill>
                  <a:srgbClr val="000099"/>
                </a:solidFill>
                <a:latin typeface="+mn-lt"/>
                <a:ea typeface="黑体" pitchFamily="2" charset="-122"/>
              </a:rPr>
              <a:t>RTO </a:t>
            </a:r>
            <a:r>
              <a:rPr lang="en-US" altLang="zh-CN" sz="3200" b="1" dirty="0">
                <a:solidFill>
                  <a:srgbClr val="000099"/>
                </a:solidFill>
                <a:latin typeface="+mn-lt"/>
                <a:ea typeface="黑体" pitchFamily="2" charset="-122"/>
                <a:sym typeface="Symbol" panose="05050102010706020507" pitchFamily="18" charset="2"/>
              </a:rPr>
              <a:t></a:t>
            </a:r>
            <a:r>
              <a:rPr lang="en-US" altLang="zh-CN" sz="3200" b="1" dirty="0">
                <a:solidFill>
                  <a:srgbClr val="000099"/>
                </a:solidFill>
                <a:latin typeface="+mn-lt"/>
                <a:ea typeface="黑体" pitchFamily="2" charset="-122"/>
              </a:rPr>
              <a:t> </a:t>
            </a:r>
            <a:r>
              <a:rPr lang="en-US" altLang="zh-CN" sz="3200" b="1" dirty="0">
                <a:solidFill>
                  <a:srgbClr val="000099"/>
                </a:solidFill>
                <a:latin typeface="+mn-lt"/>
                <a:ea typeface="黑体" pitchFamily="2" charset="-122"/>
                <a:sym typeface="Symbol" panose="05050102010706020507" pitchFamily="18" charset="2"/>
              </a:rPr>
              <a:t></a:t>
            </a:r>
            <a:r>
              <a:rPr lang="en-US" altLang="zh-CN" sz="3200" b="1" dirty="0">
                <a:solidFill>
                  <a:srgbClr val="000099"/>
                </a:solidFill>
                <a:latin typeface="+mn-lt"/>
                <a:ea typeface="黑体" pitchFamily="2" charset="-122"/>
              </a:rPr>
              <a:t> </a:t>
            </a:r>
            <a:r>
              <a:rPr lang="en-US" altLang="zh-CN" sz="3200" b="1" dirty="0">
                <a:solidFill>
                  <a:srgbClr val="000099"/>
                </a:solidFill>
                <a:latin typeface="+mn-lt"/>
                <a:ea typeface="黑体" pitchFamily="2" charset="-122"/>
                <a:sym typeface="Symbol" panose="05050102010706020507" pitchFamily="18" charset="2"/>
              </a:rPr>
              <a:t></a:t>
            </a:r>
            <a:r>
              <a:rPr lang="en-US" altLang="zh-CN" sz="3200" b="1" dirty="0">
                <a:solidFill>
                  <a:srgbClr val="000099"/>
                </a:solidFill>
                <a:latin typeface="+mn-lt"/>
                <a:ea typeface="黑体" pitchFamily="2" charset="-122"/>
              </a:rPr>
              <a:t> (</a:t>
            </a:r>
            <a:r>
              <a:rPr lang="zh-CN" altLang="en-US" sz="3200" b="1" dirty="0">
                <a:solidFill>
                  <a:srgbClr val="000099"/>
                </a:solidFill>
                <a:latin typeface="+mn-lt"/>
                <a:ea typeface="黑体" pitchFamily="2" charset="-122"/>
              </a:rPr>
              <a:t>旧的 </a:t>
            </a:r>
            <a:r>
              <a:rPr lang="en-US" altLang="zh-CN" sz="3200" b="1" dirty="0">
                <a:solidFill>
                  <a:srgbClr val="000099"/>
                </a:solidFill>
                <a:latin typeface="+mn-lt"/>
                <a:ea typeface="黑体" pitchFamily="2" charset="-122"/>
              </a:rPr>
              <a:t>RTO) </a:t>
            </a:r>
            <a:endParaRPr lang="zh-CN" altLang="en-US" sz="3200" b="1" dirty="0">
              <a:solidFill>
                <a:srgbClr val="000099"/>
              </a:solidFill>
              <a:latin typeface="+mn-lt"/>
              <a:ea typeface="黑体"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2.6</a:t>
            </a:r>
          </a:p>
        </p:txBody>
      </p:sp>
      <p:sp>
        <p:nvSpPr>
          <p:cNvPr id="9" name="Text Placeholder 8"/>
          <p:cNvSpPr>
            <a:spLocks noGrp="1"/>
          </p:cNvSpPr>
          <p:nvPr>
            <p:ph type="body" idx="1"/>
          </p:nvPr>
        </p:nvSpPr>
        <p:spPr/>
        <p:txBody>
          <a:bodyPr/>
          <a:lstStyle/>
          <a:p>
            <a:r>
              <a:rPr lang="zh-CN" altLang="en-US"/>
              <a:t>发送时机</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什么时候把数据发出去？</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55</a:t>
            </a:fld>
            <a:endParaRPr lang="zh-CN" altLang="en-US"/>
          </a:p>
        </p:txBody>
      </p:sp>
      <p:sp>
        <p:nvSpPr>
          <p:cNvPr id="221231" name="AutoShape 47"/>
          <p:cNvSpPr>
            <a:spLocks noChangeArrowheads="1"/>
          </p:cNvSpPr>
          <p:nvPr/>
        </p:nvSpPr>
        <p:spPr bwMode="auto">
          <a:xfrm>
            <a:off x="8545858" y="5357462"/>
            <a:ext cx="283765" cy="130175"/>
          </a:xfrm>
          <a:prstGeom prst="rightArrow">
            <a:avLst>
              <a:gd name="adj1" fmla="val 50000"/>
              <a:gd name="adj2" fmla="val 50305"/>
            </a:avLst>
          </a:prstGeom>
          <a:solidFill>
            <a:srgbClr val="C00000"/>
          </a:solidFill>
          <a:ln w="9525">
            <a:solidFill>
              <a:srgbClr val="C00000"/>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221291" name="Rectangle 107"/>
          <p:cNvSpPr>
            <a:spLocks noChangeArrowheads="1"/>
          </p:cNvSpPr>
          <p:nvPr/>
        </p:nvSpPr>
        <p:spPr bwMode="auto">
          <a:xfrm>
            <a:off x="4899427" y="1945698"/>
            <a:ext cx="3679495" cy="869778"/>
          </a:xfrm>
          <a:prstGeom prst="rect">
            <a:avLst/>
          </a:prstGeom>
          <a:solidFill>
            <a:srgbClr val="FFFFCC"/>
          </a:solidFill>
          <a:ln w="38100" cmpd="dbl">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grpSp>
        <p:nvGrpSpPr>
          <p:cNvPr id="221264" name="Group 80"/>
          <p:cNvGrpSpPr/>
          <p:nvPr/>
        </p:nvGrpSpPr>
        <p:grpSpPr bwMode="auto">
          <a:xfrm>
            <a:off x="7660164" y="5268562"/>
            <a:ext cx="937287" cy="287337"/>
            <a:chOff x="2925" y="1570"/>
            <a:chExt cx="545" cy="181"/>
          </a:xfrm>
        </p:grpSpPr>
        <p:grpSp>
          <p:nvGrpSpPr>
            <p:cNvPr id="221265" name="Group 81"/>
            <p:cNvGrpSpPr/>
            <p:nvPr/>
          </p:nvGrpSpPr>
          <p:grpSpPr bwMode="auto">
            <a:xfrm>
              <a:off x="3061" y="1570"/>
              <a:ext cx="272" cy="181"/>
              <a:chOff x="3061" y="1842"/>
              <a:chExt cx="272" cy="181"/>
            </a:xfrm>
          </p:grpSpPr>
          <p:sp>
            <p:nvSpPr>
              <p:cNvPr id="221266" name="Rectangle 82"/>
              <p:cNvSpPr>
                <a:spLocks noChangeArrowheads="1"/>
              </p:cNvSpPr>
              <p:nvPr/>
            </p:nvSpPr>
            <p:spPr bwMode="auto">
              <a:xfrm>
                <a:off x="3061"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7</a:t>
                </a:r>
              </a:p>
            </p:txBody>
          </p:sp>
          <p:sp>
            <p:nvSpPr>
              <p:cNvPr id="221267" name="Rectangle 83"/>
              <p:cNvSpPr>
                <a:spLocks noChangeArrowheads="1"/>
              </p:cNvSpPr>
              <p:nvPr/>
            </p:nvSpPr>
            <p:spPr bwMode="auto">
              <a:xfrm>
                <a:off x="3197"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6</a:t>
                </a:r>
              </a:p>
            </p:txBody>
          </p:sp>
        </p:grpSp>
        <p:sp>
          <p:nvSpPr>
            <p:cNvPr id="221268" name="Rectangle 84"/>
            <p:cNvSpPr>
              <a:spLocks noChangeArrowheads="1"/>
            </p:cNvSpPr>
            <p:nvPr/>
          </p:nvSpPr>
          <p:spPr bwMode="auto">
            <a:xfrm>
              <a:off x="2925" y="1570"/>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8</a:t>
              </a:r>
            </a:p>
          </p:txBody>
        </p:sp>
        <p:sp>
          <p:nvSpPr>
            <p:cNvPr id="221269" name="Rectangle 85"/>
            <p:cNvSpPr>
              <a:spLocks noChangeArrowheads="1"/>
            </p:cNvSpPr>
            <p:nvPr/>
          </p:nvSpPr>
          <p:spPr bwMode="auto">
            <a:xfrm>
              <a:off x="3334" y="1570"/>
              <a:ext cx="136" cy="181"/>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H</a:t>
              </a:r>
            </a:p>
          </p:txBody>
        </p:sp>
      </p:grpSp>
      <p:sp>
        <p:nvSpPr>
          <p:cNvPr id="221246" name="Text Box 62"/>
          <p:cNvSpPr txBox="1">
            <a:spLocks noChangeArrowheads="1"/>
          </p:cNvSpPr>
          <p:nvPr/>
        </p:nvSpPr>
        <p:spPr bwMode="auto">
          <a:xfrm>
            <a:off x="9328361" y="1882423"/>
            <a:ext cx="768350" cy="1106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6600">
                <a:solidFill>
                  <a:srgbClr val="000099"/>
                </a:solidFill>
                <a:latin typeface="+mn-lt"/>
                <a:ea typeface="黑体" pitchFamily="2" charset="-122"/>
                <a:sym typeface="Wingdings" panose="05000000000000000000" pitchFamily="2" charset="2"/>
              </a:rPr>
              <a:t></a:t>
            </a:r>
          </a:p>
        </p:txBody>
      </p:sp>
      <p:sp>
        <p:nvSpPr>
          <p:cNvPr id="221228" name="Freeform 44"/>
          <p:cNvSpPr/>
          <p:nvPr/>
        </p:nvSpPr>
        <p:spPr bwMode="auto">
          <a:xfrm>
            <a:off x="9300845" y="4908198"/>
            <a:ext cx="386954" cy="889000"/>
          </a:xfrm>
          <a:custGeom>
            <a:avLst/>
            <a:gdLst>
              <a:gd name="T0" fmla="*/ 0 w 225"/>
              <a:gd name="T1" fmla="*/ 590 h 590"/>
              <a:gd name="T2" fmla="*/ 225 w 225"/>
              <a:gd name="T3" fmla="*/ 590 h 590"/>
              <a:gd name="T4" fmla="*/ 225 w 225"/>
              <a:gd name="T5" fmla="*/ 0 h 590"/>
            </a:gdLst>
            <a:ahLst/>
            <a:cxnLst>
              <a:cxn ang="0">
                <a:pos x="T0" y="T1"/>
              </a:cxn>
              <a:cxn ang="0">
                <a:pos x="T2" y="T3"/>
              </a:cxn>
              <a:cxn ang="0">
                <a:pos x="T4" y="T5"/>
              </a:cxn>
            </a:cxnLst>
            <a:rect l="0" t="0" r="r" b="b"/>
            <a:pathLst>
              <a:path w="225" h="590">
                <a:moveTo>
                  <a:pt x="0" y="590"/>
                </a:moveTo>
                <a:lnTo>
                  <a:pt x="225" y="590"/>
                </a:lnTo>
                <a:lnTo>
                  <a:pt x="225" y="0"/>
                </a:lnTo>
              </a:path>
            </a:pathLst>
          </a:custGeom>
          <a:noFill/>
          <a:ln w="57150" cap="flat" cmpd="sng">
            <a:solidFill>
              <a:schemeClr val="tx1"/>
            </a:solidFill>
            <a:prstDash val="solid"/>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
        <p:nvSpPr>
          <p:cNvPr id="221229" name="Text Box 45"/>
          <p:cNvSpPr txBox="1">
            <a:spLocks noChangeArrowheads="1"/>
          </p:cNvSpPr>
          <p:nvPr/>
        </p:nvSpPr>
        <p:spPr bwMode="auto">
          <a:xfrm>
            <a:off x="2540345" y="1882423"/>
            <a:ext cx="768350" cy="1106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6600">
                <a:solidFill>
                  <a:srgbClr val="000099"/>
                </a:solidFill>
                <a:latin typeface="+mn-lt"/>
                <a:ea typeface="黑体" pitchFamily="2" charset="-122"/>
                <a:sym typeface="Wingdings" panose="05000000000000000000" pitchFamily="2" charset="2"/>
              </a:rPr>
              <a:t></a:t>
            </a:r>
          </a:p>
        </p:txBody>
      </p:sp>
      <p:sp>
        <p:nvSpPr>
          <p:cNvPr id="221230" name="AutoShape 46"/>
          <p:cNvSpPr>
            <a:spLocks noChangeArrowheads="1"/>
          </p:cNvSpPr>
          <p:nvPr/>
        </p:nvSpPr>
        <p:spPr bwMode="auto">
          <a:xfrm>
            <a:off x="6372041" y="5359049"/>
            <a:ext cx="285485" cy="130175"/>
          </a:xfrm>
          <a:prstGeom prst="rightArrow">
            <a:avLst>
              <a:gd name="adj1" fmla="val 50000"/>
              <a:gd name="adj2" fmla="val 50610"/>
            </a:avLst>
          </a:prstGeom>
          <a:solidFill>
            <a:srgbClr val="C00000"/>
          </a:solidFill>
          <a:ln w="9525">
            <a:solidFill>
              <a:srgbClr val="C00000"/>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221232" name="AutoShape 48"/>
          <p:cNvSpPr>
            <a:spLocks noChangeArrowheads="1"/>
          </p:cNvSpPr>
          <p:nvPr/>
        </p:nvSpPr>
        <p:spPr bwMode="auto">
          <a:xfrm>
            <a:off x="4409758" y="5357462"/>
            <a:ext cx="285485" cy="130175"/>
          </a:xfrm>
          <a:prstGeom prst="rightArrow">
            <a:avLst>
              <a:gd name="adj1" fmla="val 50000"/>
              <a:gd name="adj2" fmla="val 50610"/>
            </a:avLst>
          </a:prstGeom>
          <a:solidFill>
            <a:srgbClr val="C00000"/>
          </a:solidFill>
          <a:ln w="9525">
            <a:solidFill>
              <a:srgbClr val="C00000"/>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221233" name="Line 49"/>
          <p:cNvSpPr>
            <a:spLocks noChangeShapeType="1"/>
          </p:cNvSpPr>
          <p:nvPr/>
        </p:nvSpPr>
        <p:spPr bwMode="auto">
          <a:xfrm>
            <a:off x="2901501" y="2749198"/>
            <a:ext cx="3440" cy="1487488"/>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21234" name="Text Box 50"/>
          <p:cNvSpPr txBox="1">
            <a:spLocks noChangeArrowheads="1"/>
          </p:cNvSpPr>
          <p:nvPr/>
        </p:nvSpPr>
        <p:spPr bwMode="auto">
          <a:xfrm>
            <a:off x="6982012" y="4884386"/>
            <a:ext cx="19100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a:solidFill>
                  <a:srgbClr val="000099"/>
                </a:solidFill>
                <a:latin typeface="+mn-lt"/>
                <a:ea typeface="黑体" pitchFamily="2" charset="-122"/>
              </a:rPr>
              <a:t>发送 </a:t>
            </a:r>
            <a:r>
              <a:rPr kumimoji="1" lang="en-US" altLang="zh-CN" sz="1800">
                <a:solidFill>
                  <a:srgbClr val="000099"/>
                </a:solidFill>
                <a:latin typeface="+mn-lt"/>
                <a:ea typeface="黑体" pitchFamily="2" charset="-122"/>
              </a:rPr>
              <a:t>TCP </a:t>
            </a:r>
            <a:r>
              <a:rPr kumimoji="1" lang="zh-CN" altLang="en-US" sz="1800">
                <a:solidFill>
                  <a:srgbClr val="000099"/>
                </a:solidFill>
                <a:latin typeface="+mn-lt"/>
                <a:ea typeface="黑体" pitchFamily="2" charset="-122"/>
              </a:rPr>
              <a:t>报文段</a:t>
            </a:r>
          </a:p>
        </p:txBody>
      </p:sp>
      <p:sp>
        <p:nvSpPr>
          <p:cNvPr id="221235" name="Rectangle 51"/>
          <p:cNvSpPr>
            <a:spLocks noChangeArrowheads="1"/>
          </p:cNvSpPr>
          <p:nvPr/>
        </p:nvSpPr>
        <p:spPr bwMode="auto">
          <a:xfrm>
            <a:off x="2008928" y="4225574"/>
            <a:ext cx="1802342" cy="682625"/>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a:solidFill>
                <a:srgbClr val="000099"/>
              </a:solidFill>
              <a:latin typeface="+mn-lt"/>
              <a:ea typeface="黑体" pitchFamily="2" charset="-122"/>
            </a:endParaRPr>
          </a:p>
          <a:p>
            <a:pPr algn="ctr"/>
            <a:endParaRPr kumimoji="1" lang="en-US" altLang="zh-CN" sz="900">
              <a:solidFill>
                <a:srgbClr val="000099"/>
              </a:solidFill>
              <a:latin typeface="+mn-lt"/>
              <a:ea typeface="黑体" pitchFamily="2" charset="-122"/>
            </a:endParaRPr>
          </a:p>
          <a:p>
            <a:pPr algn="ctr"/>
            <a:endParaRPr kumimoji="1" lang="en-US" altLang="zh-CN" sz="1800">
              <a:solidFill>
                <a:srgbClr val="000099"/>
              </a:solidFill>
              <a:latin typeface="+mn-lt"/>
              <a:ea typeface="黑体" pitchFamily="2" charset="-122"/>
            </a:endParaRPr>
          </a:p>
        </p:txBody>
      </p:sp>
      <p:sp>
        <p:nvSpPr>
          <p:cNvPr id="221236" name="Line 52"/>
          <p:cNvSpPr>
            <a:spLocks noChangeShapeType="1"/>
          </p:cNvSpPr>
          <p:nvPr/>
        </p:nvSpPr>
        <p:spPr bwMode="auto">
          <a:xfrm flipV="1">
            <a:off x="9717035" y="2749199"/>
            <a:ext cx="0" cy="1476375"/>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21237" name="Rectangle 53"/>
          <p:cNvSpPr>
            <a:spLocks noChangeArrowheads="1"/>
          </p:cNvSpPr>
          <p:nvPr/>
        </p:nvSpPr>
        <p:spPr bwMode="auto">
          <a:xfrm>
            <a:off x="8815865" y="4225574"/>
            <a:ext cx="1800622" cy="682625"/>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a:solidFill>
                <a:srgbClr val="000099"/>
              </a:solidFill>
              <a:latin typeface="+mn-lt"/>
              <a:ea typeface="黑体" pitchFamily="2" charset="-122"/>
            </a:endParaRPr>
          </a:p>
          <a:p>
            <a:pPr algn="ctr"/>
            <a:endParaRPr kumimoji="1" lang="en-US" altLang="zh-CN" sz="900">
              <a:solidFill>
                <a:srgbClr val="000099"/>
              </a:solidFill>
              <a:latin typeface="+mn-lt"/>
              <a:ea typeface="黑体" pitchFamily="2" charset="-122"/>
            </a:endParaRPr>
          </a:p>
          <a:p>
            <a:pPr algn="ctr"/>
            <a:endParaRPr kumimoji="1" lang="en-US" altLang="zh-CN" sz="1800">
              <a:solidFill>
                <a:srgbClr val="000099"/>
              </a:solidFill>
              <a:latin typeface="+mn-lt"/>
              <a:ea typeface="黑体" pitchFamily="2" charset="-122"/>
            </a:endParaRPr>
          </a:p>
        </p:txBody>
      </p:sp>
      <p:sp>
        <p:nvSpPr>
          <p:cNvPr id="221238" name="Text Box 54"/>
          <p:cNvSpPr txBox="1">
            <a:spLocks noChangeArrowheads="1"/>
          </p:cNvSpPr>
          <p:nvPr/>
        </p:nvSpPr>
        <p:spPr bwMode="auto">
          <a:xfrm>
            <a:off x="2351140" y="1663348"/>
            <a:ext cx="10972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dirty="0">
                <a:solidFill>
                  <a:srgbClr val="000099"/>
                </a:solidFill>
                <a:latin typeface="+mn-lt"/>
                <a:ea typeface="黑体" pitchFamily="2" charset="-122"/>
              </a:rPr>
              <a:t>发送方</a:t>
            </a:r>
          </a:p>
        </p:txBody>
      </p:sp>
      <p:sp>
        <p:nvSpPr>
          <p:cNvPr id="221239" name="Text Box 55"/>
          <p:cNvSpPr txBox="1">
            <a:spLocks noChangeArrowheads="1"/>
          </p:cNvSpPr>
          <p:nvPr/>
        </p:nvSpPr>
        <p:spPr bwMode="auto">
          <a:xfrm>
            <a:off x="9151197" y="1663348"/>
            <a:ext cx="10972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a:solidFill>
                  <a:srgbClr val="000099"/>
                </a:solidFill>
                <a:latin typeface="+mn-lt"/>
                <a:ea typeface="黑体" pitchFamily="2" charset="-122"/>
              </a:rPr>
              <a:t>接收方</a:t>
            </a:r>
          </a:p>
        </p:txBody>
      </p:sp>
      <p:sp>
        <p:nvSpPr>
          <p:cNvPr id="221240" name="AutoShape 56"/>
          <p:cNvSpPr>
            <a:spLocks noChangeArrowheads="1"/>
          </p:cNvSpPr>
          <p:nvPr/>
        </p:nvSpPr>
        <p:spPr bwMode="auto">
          <a:xfrm>
            <a:off x="3680566" y="3468336"/>
            <a:ext cx="1307042" cy="609600"/>
          </a:xfrm>
          <a:prstGeom prst="wedgeRoundRectCallout">
            <a:avLst>
              <a:gd name="adj1" fmla="val -85792"/>
              <a:gd name="adj2" fmla="val 120833"/>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a:solidFill>
                <a:srgbClr val="000099"/>
              </a:solidFill>
              <a:latin typeface="+mn-lt"/>
              <a:ea typeface="黑体" pitchFamily="2" charset="-122"/>
            </a:endParaRPr>
          </a:p>
        </p:txBody>
      </p:sp>
      <p:sp>
        <p:nvSpPr>
          <p:cNvPr id="221241" name="Text Box 57"/>
          <p:cNvSpPr txBox="1">
            <a:spLocks noChangeArrowheads="1"/>
          </p:cNvSpPr>
          <p:nvPr/>
        </p:nvSpPr>
        <p:spPr bwMode="auto">
          <a:xfrm>
            <a:off x="3693505" y="3450873"/>
            <a:ext cx="1325880" cy="64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dirty="0">
                <a:solidFill>
                  <a:srgbClr val="000099"/>
                </a:solidFill>
                <a:latin typeface="+mn-lt"/>
                <a:ea typeface="黑体" pitchFamily="2" charset="-122"/>
              </a:rPr>
              <a:t>把字节写入</a:t>
            </a:r>
          </a:p>
          <a:p>
            <a:pPr algn="ctr"/>
            <a:r>
              <a:rPr kumimoji="1" lang="zh-CN" altLang="en-US" sz="1800" dirty="0">
                <a:solidFill>
                  <a:srgbClr val="C00000"/>
                </a:solidFill>
                <a:latin typeface="+mn-lt"/>
                <a:ea typeface="黑体" pitchFamily="2" charset="-122"/>
              </a:rPr>
              <a:t>发送缓存</a:t>
            </a:r>
          </a:p>
        </p:txBody>
      </p:sp>
      <p:sp>
        <p:nvSpPr>
          <p:cNvPr id="221242" name="AutoShape 58"/>
          <p:cNvSpPr>
            <a:spLocks noChangeArrowheads="1"/>
          </p:cNvSpPr>
          <p:nvPr/>
        </p:nvSpPr>
        <p:spPr bwMode="auto">
          <a:xfrm>
            <a:off x="8127947" y="3180998"/>
            <a:ext cx="1279525" cy="609600"/>
          </a:xfrm>
          <a:prstGeom prst="wedgeRoundRectCallout">
            <a:avLst>
              <a:gd name="adj1" fmla="val 80912"/>
              <a:gd name="adj2" fmla="val 178384"/>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a:solidFill>
                <a:srgbClr val="000099"/>
              </a:solidFill>
              <a:latin typeface="+mn-lt"/>
              <a:ea typeface="黑体" pitchFamily="2" charset="-122"/>
            </a:endParaRPr>
          </a:p>
        </p:txBody>
      </p:sp>
      <p:sp>
        <p:nvSpPr>
          <p:cNvPr id="221243" name="Text Box 59"/>
          <p:cNvSpPr txBox="1">
            <a:spLocks noChangeArrowheads="1"/>
          </p:cNvSpPr>
          <p:nvPr/>
        </p:nvSpPr>
        <p:spPr bwMode="auto">
          <a:xfrm>
            <a:off x="8106490" y="3180998"/>
            <a:ext cx="1325880" cy="64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dirty="0">
                <a:solidFill>
                  <a:srgbClr val="000099"/>
                </a:solidFill>
                <a:latin typeface="+mn-lt"/>
                <a:ea typeface="黑体" pitchFamily="2" charset="-122"/>
              </a:rPr>
              <a:t>从</a:t>
            </a:r>
            <a:r>
              <a:rPr kumimoji="1" lang="zh-CN" altLang="en-US" sz="1800" dirty="0">
                <a:solidFill>
                  <a:srgbClr val="C00000"/>
                </a:solidFill>
                <a:latin typeface="+mn-lt"/>
                <a:ea typeface="黑体" pitchFamily="2" charset="-122"/>
              </a:rPr>
              <a:t>接收缓存</a:t>
            </a:r>
          </a:p>
          <a:p>
            <a:pPr algn="ctr"/>
            <a:r>
              <a:rPr kumimoji="1" lang="zh-CN" altLang="en-US" sz="1800" dirty="0">
                <a:solidFill>
                  <a:srgbClr val="000099"/>
                </a:solidFill>
                <a:latin typeface="+mn-lt"/>
                <a:ea typeface="黑体" pitchFamily="2" charset="-122"/>
              </a:rPr>
              <a:t>读取字节</a:t>
            </a:r>
          </a:p>
        </p:txBody>
      </p:sp>
      <p:sp>
        <p:nvSpPr>
          <p:cNvPr id="221244" name="Text Box 60"/>
          <p:cNvSpPr txBox="1">
            <a:spLocks noChangeArrowheads="1"/>
          </p:cNvSpPr>
          <p:nvPr/>
        </p:nvSpPr>
        <p:spPr bwMode="auto">
          <a:xfrm>
            <a:off x="3135392" y="2263424"/>
            <a:ext cx="1198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a:solidFill>
                  <a:srgbClr val="000099"/>
                </a:solidFill>
                <a:latin typeface="+mn-lt"/>
                <a:ea typeface="黑体" pitchFamily="2" charset="-122"/>
              </a:rPr>
              <a:t>应用进程</a:t>
            </a:r>
          </a:p>
        </p:txBody>
      </p:sp>
      <p:sp>
        <p:nvSpPr>
          <p:cNvPr id="221245" name="Text Box 61"/>
          <p:cNvSpPr txBox="1">
            <a:spLocks noChangeArrowheads="1"/>
          </p:cNvSpPr>
          <p:nvPr/>
        </p:nvSpPr>
        <p:spPr bwMode="auto">
          <a:xfrm>
            <a:off x="9947486" y="2207862"/>
            <a:ext cx="1198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a:solidFill>
                  <a:srgbClr val="000099"/>
                </a:solidFill>
                <a:latin typeface="+mn-lt"/>
                <a:ea typeface="黑体" pitchFamily="2" charset="-122"/>
              </a:rPr>
              <a:t>应用进程</a:t>
            </a:r>
          </a:p>
        </p:txBody>
      </p:sp>
      <p:grpSp>
        <p:nvGrpSpPr>
          <p:cNvPr id="221247" name="Group 63"/>
          <p:cNvGrpSpPr/>
          <p:nvPr/>
        </p:nvGrpSpPr>
        <p:grpSpPr bwMode="auto">
          <a:xfrm>
            <a:off x="9873536" y="2893661"/>
            <a:ext cx="233892" cy="1150937"/>
            <a:chOff x="3107" y="210"/>
            <a:chExt cx="136" cy="725"/>
          </a:xfrm>
        </p:grpSpPr>
        <p:sp>
          <p:nvSpPr>
            <p:cNvPr id="221248" name="Rectangle 64"/>
            <p:cNvSpPr>
              <a:spLocks noChangeArrowheads="1"/>
            </p:cNvSpPr>
            <p:nvPr/>
          </p:nvSpPr>
          <p:spPr bwMode="auto">
            <a:xfrm>
              <a:off x="3107" y="391"/>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a:t>
              </a:r>
            </a:p>
          </p:txBody>
        </p:sp>
        <p:sp>
          <p:nvSpPr>
            <p:cNvPr id="221249" name="Rectangle 65"/>
            <p:cNvSpPr>
              <a:spLocks noChangeArrowheads="1"/>
            </p:cNvSpPr>
            <p:nvPr/>
          </p:nvSpPr>
          <p:spPr bwMode="auto">
            <a:xfrm>
              <a:off x="3107" y="573"/>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2</a:t>
              </a:r>
            </a:p>
          </p:txBody>
        </p:sp>
        <p:sp>
          <p:nvSpPr>
            <p:cNvPr id="221250" name="Rectangle 66"/>
            <p:cNvSpPr>
              <a:spLocks noChangeArrowheads="1"/>
            </p:cNvSpPr>
            <p:nvPr/>
          </p:nvSpPr>
          <p:spPr bwMode="auto">
            <a:xfrm>
              <a:off x="3107" y="754"/>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3</a:t>
              </a:r>
            </a:p>
          </p:txBody>
        </p:sp>
        <p:sp>
          <p:nvSpPr>
            <p:cNvPr id="221251" name="Rectangle 67"/>
            <p:cNvSpPr>
              <a:spLocks noChangeArrowheads="1"/>
            </p:cNvSpPr>
            <p:nvPr/>
          </p:nvSpPr>
          <p:spPr bwMode="auto">
            <a:xfrm>
              <a:off x="3107" y="210"/>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0</a:t>
              </a:r>
            </a:p>
          </p:txBody>
        </p:sp>
      </p:grpSp>
      <p:sp>
        <p:nvSpPr>
          <p:cNvPr id="221252" name="Rectangle 68"/>
          <p:cNvSpPr>
            <a:spLocks noChangeArrowheads="1"/>
          </p:cNvSpPr>
          <p:nvPr/>
        </p:nvSpPr>
        <p:spPr bwMode="auto">
          <a:xfrm>
            <a:off x="2277216" y="454942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18</a:t>
            </a:r>
          </a:p>
        </p:txBody>
      </p:sp>
      <p:sp>
        <p:nvSpPr>
          <p:cNvPr id="221253" name="Rectangle 69"/>
          <p:cNvSpPr>
            <a:spLocks noChangeArrowheads="1"/>
          </p:cNvSpPr>
          <p:nvPr/>
        </p:nvSpPr>
        <p:spPr bwMode="auto">
          <a:xfrm>
            <a:off x="2511107" y="454942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17</a:t>
            </a:r>
          </a:p>
        </p:txBody>
      </p:sp>
      <p:sp>
        <p:nvSpPr>
          <p:cNvPr id="221254" name="Rectangle 70"/>
          <p:cNvSpPr>
            <a:spLocks noChangeArrowheads="1"/>
          </p:cNvSpPr>
          <p:nvPr/>
        </p:nvSpPr>
        <p:spPr bwMode="auto">
          <a:xfrm>
            <a:off x="2744999" y="454942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16</a:t>
            </a:r>
          </a:p>
        </p:txBody>
      </p:sp>
      <p:sp>
        <p:nvSpPr>
          <p:cNvPr id="221255" name="Rectangle 71"/>
          <p:cNvSpPr>
            <a:spLocks noChangeArrowheads="1"/>
          </p:cNvSpPr>
          <p:nvPr/>
        </p:nvSpPr>
        <p:spPr bwMode="auto">
          <a:xfrm>
            <a:off x="2978891" y="454942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15</a:t>
            </a:r>
          </a:p>
        </p:txBody>
      </p:sp>
      <p:sp>
        <p:nvSpPr>
          <p:cNvPr id="221256" name="Rectangle 72"/>
          <p:cNvSpPr>
            <a:spLocks noChangeArrowheads="1"/>
          </p:cNvSpPr>
          <p:nvPr/>
        </p:nvSpPr>
        <p:spPr bwMode="auto">
          <a:xfrm>
            <a:off x="3212782" y="4549423"/>
            <a:ext cx="233892" cy="287338"/>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14</a:t>
            </a:r>
          </a:p>
        </p:txBody>
      </p:sp>
      <p:grpSp>
        <p:nvGrpSpPr>
          <p:cNvPr id="221257" name="Group 73"/>
          <p:cNvGrpSpPr/>
          <p:nvPr/>
        </p:nvGrpSpPr>
        <p:grpSpPr bwMode="auto">
          <a:xfrm>
            <a:off x="3056282" y="2965098"/>
            <a:ext cx="233892" cy="863600"/>
            <a:chOff x="1429" y="164"/>
            <a:chExt cx="136" cy="544"/>
          </a:xfrm>
        </p:grpSpPr>
        <p:sp>
          <p:nvSpPr>
            <p:cNvPr id="221258" name="Rectangle 74"/>
            <p:cNvSpPr>
              <a:spLocks noChangeArrowheads="1"/>
            </p:cNvSpPr>
            <p:nvPr/>
          </p:nvSpPr>
          <p:spPr bwMode="auto">
            <a:xfrm>
              <a:off x="1429" y="527"/>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19</a:t>
              </a:r>
            </a:p>
          </p:txBody>
        </p:sp>
        <p:sp>
          <p:nvSpPr>
            <p:cNvPr id="221259" name="Rectangle 75"/>
            <p:cNvSpPr>
              <a:spLocks noChangeArrowheads="1"/>
            </p:cNvSpPr>
            <p:nvPr/>
          </p:nvSpPr>
          <p:spPr bwMode="auto">
            <a:xfrm>
              <a:off x="1429" y="346"/>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20</a:t>
              </a:r>
            </a:p>
          </p:txBody>
        </p:sp>
        <p:sp>
          <p:nvSpPr>
            <p:cNvPr id="221260" name="Rectangle 76"/>
            <p:cNvSpPr>
              <a:spLocks noChangeArrowheads="1"/>
            </p:cNvSpPr>
            <p:nvPr/>
          </p:nvSpPr>
          <p:spPr bwMode="auto">
            <a:xfrm>
              <a:off x="1429" y="164"/>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21</a:t>
              </a:r>
            </a:p>
          </p:txBody>
        </p:sp>
      </p:grpSp>
      <p:grpSp>
        <p:nvGrpSpPr>
          <p:cNvPr id="221261" name="Group 77"/>
          <p:cNvGrpSpPr/>
          <p:nvPr/>
        </p:nvGrpSpPr>
        <p:grpSpPr bwMode="auto">
          <a:xfrm>
            <a:off x="9484863" y="4547837"/>
            <a:ext cx="467783" cy="287337"/>
            <a:chOff x="2789" y="1842"/>
            <a:chExt cx="272" cy="181"/>
          </a:xfrm>
        </p:grpSpPr>
        <p:sp>
          <p:nvSpPr>
            <p:cNvPr id="221262" name="Rectangle 78"/>
            <p:cNvSpPr>
              <a:spLocks noChangeArrowheads="1"/>
            </p:cNvSpPr>
            <p:nvPr/>
          </p:nvSpPr>
          <p:spPr bwMode="auto">
            <a:xfrm>
              <a:off x="2925"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4</a:t>
              </a:r>
            </a:p>
          </p:txBody>
        </p:sp>
        <p:sp>
          <p:nvSpPr>
            <p:cNvPr id="221263" name="Rectangle 79"/>
            <p:cNvSpPr>
              <a:spLocks noChangeArrowheads="1"/>
            </p:cNvSpPr>
            <p:nvPr/>
          </p:nvSpPr>
          <p:spPr bwMode="auto">
            <a:xfrm>
              <a:off x="2789"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5</a:t>
              </a:r>
            </a:p>
          </p:txBody>
        </p:sp>
      </p:grpSp>
      <p:grpSp>
        <p:nvGrpSpPr>
          <p:cNvPr id="221270" name="Group 86"/>
          <p:cNvGrpSpPr/>
          <p:nvPr/>
        </p:nvGrpSpPr>
        <p:grpSpPr bwMode="auto">
          <a:xfrm>
            <a:off x="3525784" y="5268562"/>
            <a:ext cx="935567" cy="287337"/>
            <a:chOff x="2200" y="1298"/>
            <a:chExt cx="544" cy="181"/>
          </a:xfrm>
        </p:grpSpPr>
        <p:sp>
          <p:nvSpPr>
            <p:cNvPr id="221271" name="Rectangle 87"/>
            <p:cNvSpPr>
              <a:spLocks noChangeArrowheads="1"/>
            </p:cNvSpPr>
            <p:nvPr/>
          </p:nvSpPr>
          <p:spPr bwMode="auto">
            <a:xfrm>
              <a:off x="2200"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13</a:t>
              </a:r>
            </a:p>
          </p:txBody>
        </p:sp>
        <p:sp>
          <p:nvSpPr>
            <p:cNvPr id="221272" name="Rectangle 88"/>
            <p:cNvSpPr>
              <a:spLocks noChangeArrowheads="1"/>
            </p:cNvSpPr>
            <p:nvPr/>
          </p:nvSpPr>
          <p:spPr bwMode="auto">
            <a:xfrm>
              <a:off x="2336"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12</a:t>
              </a:r>
            </a:p>
          </p:txBody>
        </p:sp>
        <p:sp>
          <p:nvSpPr>
            <p:cNvPr id="221273" name="Rectangle 89"/>
            <p:cNvSpPr>
              <a:spLocks noChangeArrowheads="1"/>
            </p:cNvSpPr>
            <p:nvPr/>
          </p:nvSpPr>
          <p:spPr bwMode="auto">
            <a:xfrm>
              <a:off x="2472"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11</a:t>
              </a:r>
            </a:p>
          </p:txBody>
        </p:sp>
        <p:sp>
          <p:nvSpPr>
            <p:cNvPr id="221274" name="Rectangle 90"/>
            <p:cNvSpPr>
              <a:spLocks noChangeArrowheads="1"/>
            </p:cNvSpPr>
            <p:nvPr/>
          </p:nvSpPr>
          <p:spPr bwMode="auto">
            <a:xfrm>
              <a:off x="2608" y="1298"/>
              <a:ext cx="136" cy="181"/>
            </a:xfrm>
            <a:prstGeom prst="rect">
              <a:avLst/>
            </a:prstGeom>
            <a:solidFill>
              <a:srgbClr val="FF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H</a:t>
              </a:r>
            </a:p>
          </p:txBody>
        </p:sp>
      </p:grpSp>
      <p:grpSp>
        <p:nvGrpSpPr>
          <p:cNvPr id="221275" name="Group 91"/>
          <p:cNvGrpSpPr/>
          <p:nvPr/>
        </p:nvGrpSpPr>
        <p:grpSpPr bwMode="auto">
          <a:xfrm>
            <a:off x="5709920" y="5270148"/>
            <a:ext cx="467783" cy="287338"/>
            <a:chOff x="2290" y="482"/>
            <a:chExt cx="272" cy="181"/>
          </a:xfrm>
        </p:grpSpPr>
        <p:sp>
          <p:nvSpPr>
            <p:cNvPr id="221276" name="Rectangle 92"/>
            <p:cNvSpPr>
              <a:spLocks noChangeArrowheads="1"/>
            </p:cNvSpPr>
            <p:nvPr/>
          </p:nvSpPr>
          <p:spPr bwMode="auto">
            <a:xfrm>
              <a:off x="2290" y="48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10</a:t>
              </a:r>
            </a:p>
          </p:txBody>
        </p:sp>
        <p:sp>
          <p:nvSpPr>
            <p:cNvPr id="221277" name="Rectangle 93"/>
            <p:cNvSpPr>
              <a:spLocks noChangeArrowheads="1"/>
            </p:cNvSpPr>
            <p:nvPr/>
          </p:nvSpPr>
          <p:spPr bwMode="auto">
            <a:xfrm>
              <a:off x="2426" y="48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9</a:t>
              </a:r>
            </a:p>
          </p:txBody>
        </p:sp>
      </p:grpSp>
      <p:sp>
        <p:nvSpPr>
          <p:cNvPr id="221278" name="Rectangle 94"/>
          <p:cNvSpPr>
            <a:spLocks noChangeArrowheads="1"/>
          </p:cNvSpPr>
          <p:nvPr/>
        </p:nvSpPr>
        <p:spPr bwMode="auto">
          <a:xfrm>
            <a:off x="6177703" y="5270148"/>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H</a:t>
            </a:r>
          </a:p>
        </p:txBody>
      </p:sp>
      <p:sp>
        <p:nvSpPr>
          <p:cNvPr id="221279" name="AutoShape 95"/>
          <p:cNvSpPr>
            <a:spLocks noChangeArrowheads="1"/>
          </p:cNvSpPr>
          <p:nvPr/>
        </p:nvSpPr>
        <p:spPr bwMode="auto">
          <a:xfrm>
            <a:off x="4929135" y="4189061"/>
            <a:ext cx="2029354" cy="609600"/>
          </a:xfrm>
          <a:prstGeom prst="wedgeRoundRectCallout">
            <a:avLst>
              <a:gd name="adj1" fmla="val -73306"/>
              <a:gd name="adj2" fmla="val 126301"/>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a:solidFill>
                <a:srgbClr val="000099"/>
              </a:solidFill>
              <a:latin typeface="+mn-lt"/>
              <a:ea typeface="黑体" pitchFamily="2" charset="-122"/>
            </a:endParaRPr>
          </a:p>
        </p:txBody>
      </p:sp>
      <p:sp>
        <p:nvSpPr>
          <p:cNvPr id="221280" name="Text Box 96"/>
          <p:cNvSpPr txBox="1">
            <a:spLocks noChangeArrowheads="1"/>
          </p:cNvSpPr>
          <p:nvPr/>
        </p:nvSpPr>
        <p:spPr bwMode="auto">
          <a:xfrm>
            <a:off x="4940618" y="4170011"/>
            <a:ext cx="1910080" cy="64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dirty="0">
                <a:solidFill>
                  <a:srgbClr val="000099"/>
                </a:solidFill>
                <a:latin typeface="+mn-lt"/>
                <a:ea typeface="黑体" pitchFamily="2" charset="-122"/>
              </a:rPr>
              <a:t>加上 </a:t>
            </a:r>
            <a:r>
              <a:rPr kumimoji="1" lang="en-US" altLang="zh-CN" sz="1800" dirty="0">
                <a:solidFill>
                  <a:srgbClr val="000099"/>
                </a:solidFill>
                <a:latin typeface="+mn-lt"/>
                <a:ea typeface="黑体" pitchFamily="2" charset="-122"/>
              </a:rPr>
              <a:t>TCP </a:t>
            </a:r>
            <a:r>
              <a:rPr kumimoji="1" lang="zh-CN" altLang="en-US" sz="1800" dirty="0">
                <a:solidFill>
                  <a:srgbClr val="000099"/>
                </a:solidFill>
                <a:latin typeface="+mn-lt"/>
                <a:ea typeface="黑体" pitchFamily="2" charset="-122"/>
              </a:rPr>
              <a:t>首部</a:t>
            </a:r>
          </a:p>
          <a:p>
            <a:pPr algn="ctr"/>
            <a:r>
              <a:rPr kumimoji="1" lang="zh-CN" altLang="en-US" sz="1800" dirty="0">
                <a:solidFill>
                  <a:srgbClr val="000099"/>
                </a:solidFill>
                <a:latin typeface="+mn-lt"/>
                <a:ea typeface="黑体" pitchFamily="2" charset="-122"/>
              </a:rPr>
              <a:t>构成 </a:t>
            </a:r>
            <a:r>
              <a:rPr kumimoji="1" lang="en-US" altLang="zh-CN" sz="1800" dirty="0">
                <a:solidFill>
                  <a:srgbClr val="C00000"/>
                </a:solidFill>
                <a:latin typeface="+mn-lt"/>
                <a:ea typeface="黑体" pitchFamily="2" charset="-122"/>
              </a:rPr>
              <a:t>TCP </a:t>
            </a:r>
            <a:r>
              <a:rPr kumimoji="1" lang="zh-CN" altLang="en-US" sz="1800" dirty="0">
                <a:solidFill>
                  <a:srgbClr val="C00000"/>
                </a:solidFill>
                <a:latin typeface="+mn-lt"/>
                <a:ea typeface="黑体" pitchFamily="2" charset="-122"/>
              </a:rPr>
              <a:t>报文段</a:t>
            </a:r>
          </a:p>
        </p:txBody>
      </p:sp>
      <p:sp>
        <p:nvSpPr>
          <p:cNvPr id="221281" name="Line 97"/>
          <p:cNvSpPr>
            <a:spLocks noChangeShapeType="1"/>
          </p:cNvSpPr>
          <p:nvPr/>
        </p:nvSpPr>
        <p:spPr bwMode="auto">
          <a:xfrm>
            <a:off x="3438282" y="3120673"/>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21282" name="Line 98"/>
          <p:cNvSpPr>
            <a:spLocks noChangeShapeType="1"/>
          </p:cNvSpPr>
          <p:nvPr/>
        </p:nvSpPr>
        <p:spPr bwMode="auto">
          <a:xfrm flipV="1">
            <a:off x="10228019" y="3180998"/>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21283" name="Text Box 99"/>
          <p:cNvSpPr txBox="1">
            <a:spLocks noChangeArrowheads="1"/>
          </p:cNvSpPr>
          <p:nvPr/>
        </p:nvSpPr>
        <p:spPr bwMode="auto">
          <a:xfrm>
            <a:off x="1979533" y="4155724"/>
            <a:ext cx="6400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a:solidFill>
                  <a:srgbClr val="000099"/>
                </a:solidFill>
                <a:latin typeface="+mn-lt"/>
                <a:ea typeface="黑体" pitchFamily="2" charset="-122"/>
              </a:rPr>
              <a:t>TCP</a:t>
            </a:r>
          </a:p>
        </p:txBody>
      </p:sp>
      <p:sp>
        <p:nvSpPr>
          <p:cNvPr id="221284" name="Text Box 100"/>
          <p:cNvSpPr txBox="1">
            <a:spLocks noChangeArrowheads="1"/>
          </p:cNvSpPr>
          <p:nvPr/>
        </p:nvSpPr>
        <p:spPr bwMode="auto">
          <a:xfrm>
            <a:off x="8784748" y="4165249"/>
            <a:ext cx="6400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a:solidFill>
                  <a:srgbClr val="000099"/>
                </a:solidFill>
                <a:latin typeface="+mn-lt"/>
                <a:ea typeface="黑体" pitchFamily="2" charset="-122"/>
              </a:rPr>
              <a:t>TCP</a:t>
            </a:r>
          </a:p>
        </p:txBody>
      </p:sp>
      <p:sp>
        <p:nvSpPr>
          <p:cNvPr id="221285" name="Text Box 101"/>
          <p:cNvSpPr txBox="1">
            <a:spLocks noChangeArrowheads="1"/>
          </p:cNvSpPr>
          <p:nvPr/>
        </p:nvSpPr>
        <p:spPr bwMode="auto">
          <a:xfrm>
            <a:off x="3369284" y="2865086"/>
            <a:ext cx="8686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a:solidFill>
                  <a:srgbClr val="000099"/>
                </a:solidFill>
                <a:latin typeface="+mn-lt"/>
                <a:ea typeface="黑体" pitchFamily="2" charset="-122"/>
              </a:rPr>
              <a:t>字节流</a:t>
            </a:r>
          </a:p>
        </p:txBody>
      </p:sp>
      <p:sp>
        <p:nvSpPr>
          <p:cNvPr id="221286" name="Text Box 102"/>
          <p:cNvSpPr txBox="1">
            <a:spLocks noChangeArrowheads="1"/>
          </p:cNvSpPr>
          <p:nvPr/>
        </p:nvSpPr>
        <p:spPr bwMode="auto">
          <a:xfrm>
            <a:off x="10105707" y="2865086"/>
            <a:ext cx="8686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a:solidFill>
                  <a:srgbClr val="000099"/>
                </a:solidFill>
                <a:latin typeface="+mn-lt"/>
                <a:ea typeface="黑体" pitchFamily="2" charset="-122"/>
              </a:rPr>
              <a:t>字节流</a:t>
            </a:r>
          </a:p>
        </p:txBody>
      </p:sp>
      <p:sp>
        <p:nvSpPr>
          <p:cNvPr id="221287" name="Rectangle 103"/>
          <p:cNvSpPr>
            <a:spLocks noChangeArrowheads="1"/>
          </p:cNvSpPr>
          <p:nvPr/>
        </p:nvSpPr>
        <p:spPr bwMode="auto">
          <a:xfrm>
            <a:off x="5054208" y="2023884"/>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H</a:t>
            </a:r>
          </a:p>
        </p:txBody>
      </p:sp>
      <p:sp>
        <p:nvSpPr>
          <p:cNvPr id="221288" name="Text Box 104"/>
          <p:cNvSpPr txBox="1">
            <a:spLocks noChangeArrowheads="1"/>
          </p:cNvSpPr>
          <p:nvPr/>
        </p:nvSpPr>
        <p:spPr bwMode="auto">
          <a:xfrm>
            <a:off x="5367210" y="2000071"/>
            <a:ext cx="28638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a:solidFill>
                  <a:srgbClr val="000099"/>
                </a:solidFill>
                <a:latin typeface="+mn-lt"/>
                <a:ea typeface="黑体" pitchFamily="2" charset="-122"/>
              </a:rPr>
              <a:t>表示 </a:t>
            </a:r>
            <a:r>
              <a:rPr kumimoji="1" lang="en-US" altLang="zh-CN" sz="2000">
                <a:solidFill>
                  <a:srgbClr val="000099"/>
                </a:solidFill>
                <a:latin typeface="+mn-lt"/>
                <a:ea typeface="黑体" pitchFamily="2" charset="-122"/>
              </a:rPr>
              <a:t>TCP </a:t>
            </a:r>
            <a:r>
              <a:rPr kumimoji="1" lang="zh-CN" altLang="en-US" sz="2000">
                <a:solidFill>
                  <a:srgbClr val="000099"/>
                </a:solidFill>
                <a:latin typeface="+mn-lt"/>
                <a:ea typeface="黑体" pitchFamily="2" charset="-122"/>
              </a:rPr>
              <a:t>报文段的首部</a:t>
            </a:r>
          </a:p>
        </p:txBody>
      </p:sp>
      <p:sp>
        <p:nvSpPr>
          <p:cNvPr id="221289" name="Rectangle 105"/>
          <p:cNvSpPr>
            <a:spLocks noChangeArrowheads="1"/>
          </p:cNvSpPr>
          <p:nvPr/>
        </p:nvSpPr>
        <p:spPr bwMode="auto">
          <a:xfrm>
            <a:off x="5054208" y="2367171"/>
            <a:ext cx="233892" cy="287337"/>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dirty="0">
                <a:solidFill>
                  <a:srgbClr val="000099"/>
                </a:solidFill>
                <a:latin typeface="+mn-lt"/>
                <a:ea typeface="黑体" pitchFamily="2" charset="-122"/>
              </a:rPr>
              <a:t>x</a:t>
            </a:r>
          </a:p>
        </p:txBody>
      </p:sp>
      <p:sp>
        <p:nvSpPr>
          <p:cNvPr id="221290" name="Text Box 106"/>
          <p:cNvSpPr txBox="1">
            <a:spLocks noChangeArrowheads="1"/>
          </p:cNvSpPr>
          <p:nvPr/>
        </p:nvSpPr>
        <p:spPr bwMode="auto">
          <a:xfrm>
            <a:off x="5367210" y="2343358"/>
            <a:ext cx="29908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a:solidFill>
                  <a:srgbClr val="000099"/>
                </a:solidFill>
                <a:latin typeface="+mn-lt"/>
                <a:ea typeface="黑体" pitchFamily="2" charset="-122"/>
              </a:rPr>
              <a:t>表示序号为 </a:t>
            </a:r>
            <a:r>
              <a:rPr kumimoji="1" lang="en-US" altLang="zh-CN" sz="2000">
                <a:solidFill>
                  <a:srgbClr val="000099"/>
                </a:solidFill>
                <a:latin typeface="+mn-lt"/>
                <a:ea typeface="黑体" pitchFamily="2" charset="-122"/>
              </a:rPr>
              <a:t>x </a:t>
            </a:r>
            <a:r>
              <a:rPr kumimoji="1" lang="zh-CN" altLang="en-US" sz="2000">
                <a:solidFill>
                  <a:srgbClr val="000099"/>
                </a:solidFill>
                <a:latin typeface="+mn-lt"/>
                <a:ea typeface="黑体" pitchFamily="2" charset="-122"/>
              </a:rPr>
              <a:t>的数据字节</a:t>
            </a:r>
          </a:p>
        </p:txBody>
      </p:sp>
      <p:sp>
        <p:nvSpPr>
          <p:cNvPr id="221292" name="AutoShape 108"/>
          <p:cNvSpPr>
            <a:spLocks noChangeArrowheads="1"/>
          </p:cNvSpPr>
          <p:nvPr/>
        </p:nvSpPr>
        <p:spPr bwMode="auto">
          <a:xfrm rot="-5400000">
            <a:off x="6153163" y="2532042"/>
            <a:ext cx="360363" cy="6554126"/>
          </a:xfrm>
          <a:prstGeom prst="can">
            <a:avLst>
              <a:gd name="adj" fmla="val 28603"/>
            </a:avLst>
          </a:prstGeom>
          <a:gradFill rotWithShape="1">
            <a:gsLst>
              <a:gs pos="0">
                <a:srgbClr val="FFFF00">
                  <a:gamma/>
                  <a:shade val="57647"/>
                  <a:invGamma/>
                </a:srgbClr>
              </a:gs>
              <a:gs pos="50000">
                <a:srgbClr val="FFFF00"/>
              </a:gs>
              <a:gs pos="100000">
                <a:srgbClr val="FFFF00">
                  <a:gamma/>
                  <a:shade val="57647"/>
                  <a:invGamma/>
                </a:srgbClr>
              </a:gs>
            </a:gsLst>
            <a:lin ang="0" scaled="1"/>
          </a:gra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221293" name="Text Box 109"/>
          <p:cNvSpPr txBox="1">
            <a:spLocks noChangeArrowheads="1"/>
          </p:cNvSpPr>
          <p:nvPr/>
        </p:nvSpPr>
        <p:spPr bwMode="auto">
          <a:xfrm>
            <a:off x="5573634" y="5605111"/>
            <a:ext cx="12115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dirty="0">
                <a:solidFill>
                  <a:srgbClr val="000099"/>
                </a:solidFill>
                <a:latin typeface="+mn-lt"/>
                <a:ea typeface="黑体" pitchFamily="2" charset="-122"/>
              </a:rPr>
              <a:t>TCP </a:t>
            </a:r>
            <a:r>
              <a:rPr kumimoji="1" lang="zh-CN" altLang="en-US" sz="2000" dirty="0">
                <a:solidFill>
                  <a:srgbClr val="000099"/>
                </a:solidFill>
                <a:latin typeface="+mn-lt"/>
                <a:ea typeface="黑体" pitchFamily="2" charset="-122"/>
              </a:rPr>
              <a:t>连接</a:t>
            </a:r>
            <a:endParaRPr kumimoji="1" lang="zh-CN" altLang="en-US" sz="1800" dirty="0">
              <a:solidFill>
                <a:srgbClr val="000099"/>
              </a:solidFill>
              <a:latin typeface="+mn-lt"/>
              <a:ea typeface="黑体" pitchFamily="2" charset="-122"/>
            </a:endParaRPr>
          </a:p>
        </p:txBody>
      </p:sp>
      <p:sp>
        <p:nvSpPr>
          <p:cNvPr id="221294" name="Freeform 110"/>
          <p:cNvSpPr/>
          <p:nvPr/>
        </p:nvSpPr>
        <p:spPr bwMode="auto">
          <a:xfrm>
            <a:off x="2910100" y="4908199"/>
            <a:ext cx="216694" cy="892175"/>
          </a:xfrm>
          <a:custGeom>
            <a:avLst/>
            <a:gdLst>
              <a:gd name="T0" fmla="*/ 0 w 108"/>
              <a:gd name="T1" fmla="*/ 0 h 590"/>
              <a:gd name="T2" fmla="*/ 0 w 108"/>
              <a:gd name="T3" fmla="*/ 590 h 590"/>
              <a:gd name="T4" fmla="*/ 108 w 108"/>
              <a:gd name="T5" fmla="*/ 587 h 590"/>
            </a:gdLst>
            <a:ahLst/>
            <a:cxnLst>
              <a:cxn ang="0">
                <a:pos x="T0" y="T1"/>
              </a:cxn>
              <a:cxn ang="0">
                <a:pos x="T2" y="T3"/>
              </a:cxn>
              <a:cxn ang="0">
                <a:pos x="T4" y="T5"/>
              </a:cxn>
            </a:cxnLst>
            <a:rect l="0" t="0" r="r" b="b"/>
            <a:pathLst>
              <a:path w="108" h="590">
                <a:moveTo>
                  <a:pt x="0" y="0"/>
                </a:moveTo>
                <a:lnTo>
                  <a:pt x="0" y="590"/>
                </a:lnTo>
                <a:lnTo>
                  <a:pt x="108" y="587"/>
                </a:lnTo>
              </a:path>
            </a:pathLst>
          </a:custGeom>
          <a:noFill/>
          <a:ln w="57150" cap="flat" cmpd="sng">
            <a:solidFill>
              <a:schemeClr val="tx1"/>
            </a:solidFill>
            <a:prstDash val="solid"/>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一有数据就发送</a:t>
            </a:r>
          </a:p>
        </p:txBody>
      </p:sp>
      <p:sp>
        <p:nvSpPr>
          <p:cNvPr id="3" name="Content Placeholder 2"/>
          <p:cNvSpPr>
            <a:spLocks noGrp="1"/>
          </p:cNvSpPr>
          <p:nvPr>
            <p:ph idx="1"/>
          </p:nvPr>
        </p:nvSpPr>
        <p:spPr/>
        <p:txBody>
          <a:bodyPr/>
          <a:lstStyle/>
          <a:p>
            <a:r>
              <a:rPr lang="en-US"/>
              <a:t>发送方每次接收到一字节的数据后就发送</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56</a:t>
            </a:fld>
            <a:endParaRPr lang="zh-CN" altLang="en-US"/>
          </a:p>
        </p:txBody>
      </p:sp>
      <p:sp>
        <p:nvSpPr>
          <p:cNvPr id="502817" name="Line 33"/>
          <p:cNvSpPr>
            <a:spLocks noChangeShapeType="1"/>
          </p:cNvSpPr>
          <p:nvPr/>
        </p:nvSpPr>
        <p:spPr bwMode="auto">
          <a:xfrm flipH="1">
            <a:off x="3398578" y="2496904"/>
            <a:ext cx="17198" cy="2757487"/>
          </a:xfrm>
          <a:prstGeom prst="line">
            <a:avLst/>
          </a:prstGeom>
          <a:noFill/>
          <a:ln w="12700">
            <a:solidFill>
              <a:schemeClr val="tx1"/>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8" name="Rectangle 34"/>
          <p:cNvSpPr>
            <a:spLocks noChangeArrowheads="1"/>
          </p:cNvSpPr>
          <p:nvPr/>
        </p:nvSpPr>
        <p:spPr bwMode="auto">
          <a:xfrm>
            <a:off x="3083856" y="3566879"/>
            <a:ext cx="586740" cy="53086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90000"/>
              </a:lnSpc>
            </a:pPr>
            <a:r>
              <a:rPr kumimoji="1" lang="en-US" altLang="zh-CN" sz="1600">
                <a:solidFill>
                  <a:srgbClr val="000099"/>
                </a:solidFill>
                <a:latin typeface="+mn-lt"/>
                <a:ea typeface="黑体" pitchFamily="2" charset="-122"/>
              </a:rPr>
              <a:t>TCP</a:t>
            </a:r>
          </a:p>
          <a:p>
            <a:pPr defTabSz="762000" eaLnBrk="0" hangingPunct="0">
              <a:lnSpc>
                <a:spcPct val="90000"/>
              </a:lnSpc>
            </a:pPr>
            <a:r>
              <a:rPr kumimoji="1" lang="zh-CN" altLang="en-US" sz="1600">
                <a:solidFill>
                  <a:srgbClr val="000099"/>
                </a:solidFill>
                <a:latin typeface="+mn-lt"/>
                <a:ea typeface="黑体" pitchFamily="2" charset="-122"/>
              </a:rPr>
              <a:t>首部</a:t>
            </a:r>
          </a:p>
        </p:txBody>
      </p:sp>
      <p:sp>
        <p:nvSpPr>
          <p:cNvPr id="502819" name="Line 35"/>
          <p:cNvSpPr>
            <a:spLocks noChangeShapeType="1"/>
          </p:cNvSpPr>
          <p:nvPr/>
        </p:nvSpPr>
        <p:spPr bwMode="auto">
          <a:xfrm>
            <a:off x="11550390" y="2490553"/>
            <a:ext cx="0" cy="2316162"/>
          </a:xfrm>
          <a:prstGeom prst="line">
            <a:avLst/>
          </a:prstGeom>
          <a:noFill/>
          <a:ln w="12700">
            <a:solidFill>
              <a:schemeClr val="tx1"/>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0" name="Rectangle 36"/>
          <p:cNvSpPr>
            <a:spLocks noChangeArrowheads="1"/>
          </p:cNvSpPr>
          <p:nvPr/>
        </p:nvSpPr>
        <p:spPr bwMode="auto">
          <a:xfrm>
            <a:off x="11107002" y="3309704"/>
            <a:ext cx="1072515" cy="53086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90000"/>
              </a:lnSpc>
            </a:pPr>
            <a:r>
              <a:rPr kumimoji="1" lang="en-US" altLang="zh-CN" sz="1600">
                <a:solidFill>
                  <a:srgbClr val="000099"/>
                </a:solidFill>
                <a:latin typeface="+mn-lt"/>
                <a:ea typeface="黑体" pitchFamily="2" charset="-122"/>
              </a:rPr>
              <a:t>20 </a:t>
            </a:r>
            <a:r>
              <a:rPr kumimoji="1" lang="zh-CN" altLang="en-US" sz="1600">
                <a:solidFill>
                  <a:srgbClr val="000099"/>
                </a:solidFill>
                <a:latin typeface="+mn-lt"/>
                <a:ea typeface="黑体" pitchFamily="2" charset="-122"/>
              </a:rPr>
              <a:t>字节的</a:t>
            </a:r>
          </a:p>
          <a:p>
            <a:pPr algn="ctr" defTabSz="762000" eaLnBrk="0" hangingPunct="0">
              <a:lnSpc>
                <a:spcPct val="90000"/>
              </a:lnSpc>
            </a:pPr>
            <a:r>
              <a:rPr kumimoji="1" lang="zh-CN" altLang="en-US" sz="1600">
                <a:solidFill>
                  <a:srgbClr val="000099"/>
                </a:solidFill>
                <a:latin typeface="+mn-lt"/>
                <a:ea typeface="黑体" pitchFamily="2" charset="-122"/>
              </a:rPr>
              <a:t>固定首部</a:t>
            </a:r>
          </a:p>
        </p:txBody>
      </p:sp>
      <p:sp>
        <p:nvSpPr>
          <p:cNvPr id="502859" name="Rectangle 75"/>
          <p:cNvSpPr>
            <a:spLocks noChangeArrowheads="1"/>
          </p:cNvSpPr>
          <p:nvPr/>
        </p:nvSpPr>
        <p:spPr bwMode="auto">
          <a:xfrm>
            <a:off x="3711580" y="2495315"/>
            <a:ext cx="7377906" cy="2763838"/>
          </a:xfrm>
          <a:prstGeom prst="rect">
            <a:avLst/>
          </a:prstGeom>
          <a:solidFill>
            <a:srgbClr val="FFFF66"/>
          </a:solidFill>
          <a:ln w="25400">
            <a:solidFill>
              <a:schemeClr val="tx1"/>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502789" name="Freeform 5"/>
          <p:cNvSpPr/>
          <p:nvPr/>
        </p:nvSpPr>
        <p:spPr bwMode="auto">
          <a:xfrm>
            <a:off x="3721899" y="5259155"/>
            <a:ext cx="7395104" cy="553615"/>
          </a:xfrm>
          <a:custGeom>
            <a:avLst/>
            <a:gdLst>
              <a:gd name="T0" fmla="*/ 0 w 4626"/>
              <a:gd name="T1" fmla="*/ 0 h 544"/>
              <a:gd name="T2" fmla="*/ 861 w 4626"/>
              <a:gd name="T3" fmla="*/ 544 h 544"/>
              <a:gd name="T4" fmla="*/ 1814 w 4626"/>
              <a:gd name="T5" fmla="*/ 544 h 544"/>
              <a:gd name="T6" fmla="*/ 4626 w 4626"/>
              <a:gd name="T7" fmla="*/ 0 h 544"/>
              <a:gd name="T8" fmla="*/ 0 w 4626"/>
              <a:gd name="T9" fmla="*/ 0 h 544"/>
            </a:gdLst>
            <a:ahLst/>
            <a:cxnLst>
              <a:cxn ang="0">
                <a:pos x="T0" y="T1"/>
              </a:cxn>
              <a:cxn ang="0">
                <a:pos x="T2" y="T3"/>
              </a:cxn>
              <a:cxn ang="0">
                <a:pos x="T4" y="T5"/>
              </a:cxn>
              <a:cxn ang="0">
                <a:pos x="T6" y="T7"/>
              </a:cxn>
              <a:cxn ang="0">
                <a:pos x="T8" y="T9"/>
              </a:cxn>
            </a:cxnLst>
            <a:rect l="0" t="0" r="r" b="b"/>
            <a:pathLst>
              <a:path w="4626" h="544">
                <a:moveTo>
                  <a:pt x="0" y="0"/>
                </a:moveTo>
                <a:lnTo>
                  <a:pt x="861" y="544"/>
                </a:lnTo>
                <a:lnTo>
                  <a:pt x="1814" y="544"/>
                </a:lnTo>
                <a:lnTo>
                  <a:pt x="4626" y="0"/>
                </a:lnTo>
                <a:lnTo>
                  <a:pt x="0" y="0"/>
                </a:lnTo>
                <a:close/>
              </a:path>
            </a:pathLst>
          </a:custGeom>
          <a:gradFill rotWithShape="1">
            <a:gsLst>
              <a:gs pos="0">
                <a:srgbClr val="FFFFCC">
                  <a:gamma/>
                  <a:shade val="69804"/>
                  <a:invGamma/>
                </a:srgbClr>
              </a:gs>
              <a:gs pos="100000">
                <a:srgbClr val="FFFF66"/>
              </a:gs>
            </a:gsLst>
            <a:lin ang="5400000" scaled="1"/>
          </a:gradFill>
          <a:ln>
            <a:noFill/>
          </a:ln>
          <a:effectLst/>
        </p:spPr>
        <p:txBody>
          <a:bodyPr/>
          <a:lstStyle/>
          <a:p>
            <a:endParaRPr lang="zh-CN" altLang="en-US">
              <a:solidFill>
                <a:srgbClr val="000099"/>
              </a:solidFill>
              <a:latin typeface="+mn-lt"/>
              <a:ea typeface="黑体" pitchFamily="2" charset="-122"/>
            </a:endParaRPr>
          </a:p>
        </p:txBody>
      </p:sp>
      <p:sp>
        <p:nvSpPr>
          <p:cNvPr id="502790" name="Line 6"/>
          <p:cNvSpPr>
            <a:spLocks noChangeShapeType="1"/>
          </p:cNvSpPr>
          <p:nvPr/>
        </p:nvSpPr>
        <p:spPr bwMode="auto">
          <a:xfrm>
            <a:off x="3704701" y="2965215"/>
            <a:ext cx="7389944"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1" name="Line 7"/>
          <p:cNvSpPr>
            <a:spLocks noChangeShapeType="1"/>
          </p:cNvSpPr>
          <p:nvPr/>
        </p:nvSpPr>
        <p:spPr bwMode="auto">
          <a:xfrm>
            <a:off x="3718459" y="3430353"/>
            <a:ext cx="737618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2" name="Line 8"/>
          <p:cNvSpPr>
            <a:spLocks noChangeShapeType="1"/>
          </p:cNvSpPr>
          <p:nvPr/>
        </p:nvSpPr>
        <p:spPr bwMode="auto">
          <a:xfrm>
            <a:off x="3704701" y="3893903"/>
            <a:ext cx="7389944"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3" name="Line 9"/>
          <p:cNvSpPr>
            <a:spLocks noChangeShapeType="1"/>
          </p:cNvSpPr>
          <p:nvPr/>
        </p:nvSpPr>
        <p:spPr bwMode="auto">
          <a:xfrm>
            <a:off x="3704701" y="4357453"/>
            <a:ext cx="7389944"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4" name="Line 10"/>
          <p:cNvSpPr>
            <a:spLocks noChangeShapeType="1"/>
          </p:cNvSpPr>
          <p:nvPr/>
        </p:nvSpPr>
        <p:spPr bwMode="auto">
          <a:xfrm>
            <a:off x="3718459" y="4822590"/>
            <a:ext cx="737618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5" name="Line 11"/>
          <p:cNvSpPr>
            <a:spLocks noChangeShapeType="1"/>
          </p:cNvSpPr>
          <p:nvPr/>
        </p:nvSpPr>
        <p:spPr bwMode="auto">
          <a:xfrm>
            <a:off x="7402253" y="2500078"/>
            <a:ext cx="0" cy="47466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796" name="Rectangle 12"/>
          <p:cNvSpPr>
            <a:spLocks noChangeArrowheads="1"/>
          </p:cNvSpPr>
          <p:nvPr/>
        </p:nvSpPr>
        <p:spPr bwMode="auto">
          <a:xfrm>
            <a:off x="8554513" y="2585803"/>
            <a:ext cx="1332230"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目  的  端  口</a:t>
            </a:r>
          </a:p>
        </p:txBody>
      </p:sp>
      <p:sp>
        <p:nvSpPr>
          <p:cNvPr id="502797" name="Rectangle 13"/>
          <p:cNvSpPr>
            <a:spLocks noChangeArrowheads="1"/>
          </p:cNvSpPr>
          <p:nvPr/>
        </p:nvSpPr>
        <p:spPr bwMode="auto">
          <a:xfrm>
            <a:off x="3859482" y="3835165"/>
            <a:ext cx="58674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数据</a:t>
            </a:r>
          </a:p>
          <a:p>
            <a:pPr defTabSz="762000" eaLnBrk="0" hangingPunct="0"/>
            <a:r>
              <a:rPr kumimoji="1" lang="zh-CN" altLang="en-US" sz="1600">
                <a:solidFill>
                  <a:srgbClr val="000099"/>
                </a:solidFill>
                <a:latin typeface="+mn-lt"/>
                <a:ea typeface="黑体" pitchFamily="2" charset="-122"/>
              </a:rPr>
              <a:t>偏移</a:t>
            </a:r>
          </a:p>
        </p:txBody>
      </p:sp>
      <p:sp>
        <p:nvSpPr>
          <p:cNvPr id="502798" name="Rectangle 14"/>
          <p:cNvSpPr>
            <a:spLocks noChangeArrowheads="1"/>
          </p:cNvSpPr>
          <p:nvPr/>
        </p:nvSpPr>
        <p:spPr bwMode="auto">
          <a:xfrm>
            <a:off x="4894797" y="4449529"/>
            <a:ext cx="1129030"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检   验   和</a:t>
            </a:r>
          </a:p>
        </p:txBody>
      </p:sp>
      <p:sp>
        <p:nvSpPr>
          <p:cNvPr id="502799" name="Rectangle 15"/>
          <p:cNvSpPr>
            <a:spLocks noChangeArrowheads="1"/>
          </p:cNvSpPr>
          <p:nvPr/>
        </p:nvSpPr>
        <p:spPr bwMode="auto">
          <a:xfrm>
            <a:off x="5089132" y="4878154"/>
            <a:ext cx="3069829"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a:solidFill>
                  <a:srgbClr val="000099"/>
                </a:solidFill>
                <a:latin typeface="+mn-lt"/>
                <a:ea typeface="黑体" pitchFamily="2" charset="-122"/>
              </a:rPr>
              <a:t>选    项    （长  度  可  变）</a:t>
            </a:r>
          </a:p>
        </p:txBody>
      </p:sp>
      <p:sp>
        <p:nvSpPr>
          <p:cNvPr id="502800" name="Rectangle 16"/>
          <p:cNvSpPr>
            <a:spLocks noChangeArrowheads="1"/>
          </p:cNvSpPr>
          <p:nvPr/>
        </p:nvSpPr>
        <p:spPr bwMode="auto">
          <a:xfrm>
            <a:off x="5004864" y="2585803"/>
            <a:ext cx="1016000"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源  端  口</a:t>
            </a:r>
          </a:p>
        </p:txBody>
      </p:sp>
      <p:sp>
        <p:nvSpPr>
          <p:cNvPr id="502801" name="Rectangle 17"/>
          <p:cNvSpPr>
            <a:spLocks noChangeArrowheads="1"/>
          </p:cNvSpPr>
          <p:nvPr/>
        </p:nvSpPr>
        <p:spPr bwMode="auto">
          <a:xfrm>
            <a:off x="6975745" y="3044591"/>
            <a:ext cx="834098"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a:solidFill>
                  <a:srgbClr val="000099"/>
                </a:solidFill>
                <a:latin typeface="+mn-lt"/>
                <a:ea typeface="黑体" pitchFamily="2" charset="-122"/>
              </a:rPr>
              <a:t>序   号</a:t>
            </a:r>
          </a:p>
        </p:txBody>
      </p:sp>
      <p:sp>
        <p:nvSpPr>
          <p:cNvPr id="502802" name="Line 18"/>
          <p:cNvSpPr>
            <a:spLocks noChangeShapeType="1"/>
          </p:cNvSpPr>
          <p:nvPr/>
        </p:nvSpPr>
        <p:spPr bwMode="auto">
          <a:xfrm>
            <a:off x="7407412" y="3900253"/>
            <a:ext cx="0" cy="91598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03" name="Rectangle 19"/>
          <p:cNvSpPr>
            <a:spLocks noChangeArrowheads="1"/>
          </p:cNvSpPr>
          <p:nvPr/>
        </p:nvSpPr>
        <p:spPr bwMode="auto">
          <a:xfrm>
            <a:off x="8399732" y="4449529"/>
            <a:ext cx="1501775"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紧   急   指   针</a:t>
            </a:r>
          </a:p>
        </p:txBody>
      </p:sp>
      <p:sp>
        <p:nvSpPr>
          <p:cNvPr id="502804" name="Rectangle 20"/>
          <p:cNvSpPr>
            <a:spLocks noChangeArrowheads="1"/>
          </p:cNvSpPr>
          <p:nvPr/>
        </p:nvSpPr>
        <p:spPr bwMode="auto">
          <a:xfrm>
            <a:off x="8831400" y="3968516"/>
            <a:ext cx="756285"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窗   口</a:t>
            </a:r>
          </a:p>
        </p:txBody>
      </p:sp>
      <p:sp>
        <p:nvSpPr>
          <p:cNvPr id="502805" name="Rectangle 21"/>
          <p:cNvSpPr>
            <a:spLocks noChangeArrowheads="1"/>
          </p:cNvSpPr>
          <p:nvPr/>
        </p:nvSpPr>
        <p:spPr bwMode="auto">
          <a:xfrm>
            <a:off x="6740133" y="3528779"/>
            <a:ext cx="1405070"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a:solidFill>
                  <a:srgbClr val="000099"/>
                </a:solidFill>
                <a:latin typeface="+mn-lt"/>
                <a:ea typeface="黑体" pitchFamily="2" charset="-122"/>
              </a:rPr>
              <a:t>确    认    号</a:t>
            </a:r>
          </a:p>
        </p:txBody>
      </p:sp>
      <p:sp>
        <p:nvSpPr>
          <p:cNvPr id="502806" name="Line 22"/>
          <p:cNvSpPr>
            <a:spLocks noChangeShapeType="1"/>
          </p:cNvSpPr>
          <p:nvPr/>
        </p:nvSpPr>
        <p:spPr bwMode="auto">
          <a:xfrm>
            <a:off x="4629949" y="3900253"/>
            <a:ext cx="0" cy="4635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07" name="Line 23"/>
          <p:cNvSpPr>
            <a:spLocks noChangeShapeType="1"/>
          </p:cNvSpPr>
          <p:nvPr/>
        </p:nvSpPr>
        <p:spPr bwMode="auto">
          <a:xfrm>
            <a:off x="6480444" y="3895490"/>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08" name="Line 24"/>
          <p:cNvSpPr>
            <a:spLocks noChangeShapeType="1"/>
          </p:cNvSpPr>
          <p:nvPr/>
        </p:nvSpPr>
        <p:spPr bwMode="auto">
          <a:xfrm>
            <a:off x="6005782" y="3900253"/>
            <a:ext cx="0" cy="4635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09" name="Line 25"/>
          <p:cNvSpPr>
            <a:spLocks noChangeShapeType="1"/>
          </p:cNvSpPr>
          <p:nvPr/>
        </p:nvSpPr>
        <p:spPr bwMode="auto">
          <a:xfrm>
            <a:off x="6241393" y="390025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0" name="Line 26"/>
          <p:cNvSpPr>
            <a:spLocks noChangeShapeType="1"/>
          </p:cNvSpPr>
          <p:nvPr/>
        </p:nvSpPr>
        <p:spPr bwMode="auto">
          <a:xfrm>
            <a:off x="6941349" y="390025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1" name="Line 27"/>
          <p:cNvSpPr>
            <a:spLocks noChangeShapeType="1"/>
          </p:cNvSpPr>
          <p:nvPr/>
        </p:nvSpPr>
        <p:spPr bwMode="auto">
          <a:xfrm>
            <a:off x="6710896" y="390025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2" name="Line 28"/>
          <p:cNvSpPr>
            <a:spLocks noChangeShapeType="1"/>
          </p:cNvSpPr>
          <p:nvPr/>
        </p:nvSpPr>
        <p:spPr bwMode="auto">
          <a:xfrm>
            <a:off x="7176959" y="390025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3" name="Rectangle 29"/>
          <p:cNvSpPr>
            <a:spLocks noChangeArrowheads="1"/>
          </p:cNvSpPr>
          <p:nvPr/>
        </p:nvSpPr>
        <p:spPr bwMode="auto">
          <a:xfrm>
            <a:off x="4918874" y="3978041"/>
            <a:ext cx="756285"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保   留</a:t>
            </a:r>
          </a:p>
        </p:txBody>
      </p:sp>
      <p:sp>
        <p:nvSpPr>
          <p:cNvPr id="502814" name="Rectangle 30"/>
          <p:cNvSpPr>
            <a:spLocks noChangeArrowheads="1"/>
          </p:cNvSpPr>
          <p:nvPr/>
        </p:nvSpPr>
        <p:spPr bwMode="auto">
          <a:xfrm>
            <a:off x="7161707" y="391295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75000"/>
              </a:lnSpc>
            </a:pPr>
            <a:r>
              <a:rPr kumimoji="1" lang="en-US" altLang="zh-CN" sz="1200">
                <a:solidFill>
                  <a:srgbClr val="000099"/>
                </a:solidFill>
                <a:latin typeface="+mn-lt"/>
                <a:ea typeface="黑体" pitchFamily="2" charset="-122"/>
              </a:rPr>
              <a:t>F</a:t>
            </a:r>
          </a:p>
          <a:p>
            <a:pPr algn="ctr" defTabSz="762000" eaLnBrk="0" hangingPunct="0">
              <a:lnSpc>
                <a:spcPct val="75000"/>
              </a:lnSpc>
            </a:pPr>
            <a:r>
              <a:rPr kumimoji="1" lang="en-US" altLang="zh-CN" sz="1200">
                <a:solidFill>
                  <a:srgbClr val="000099"/>
                </a:solidFill>
                <a:latin typeface="+mn-lt"/>
                <a:ea typeface="黑体" pitchFamily="2" charset="-122"/>
              </a:rPr>
              <a:t>I</a:t>
            </a:r>
          </a:p>
          <a:p>
            <a:pPr algn="ctr" defTabSz="762000" eaLnBrk="0" hangingPunct="0">
              <a:lnSpc>
                <a:spcPct val="75000"/>
              </a:lnSpc>
            </a:pPr>
            <a:r>
              <a:rPr kumimoji="1" lang="en-US" altLang="zh-CN" sz="1200">
                <a:solidFill>
                  <a:srgbClr val="000099"/>
                </a:solidFill>
                <a:latin typeface="+mn-lt"/>
                <a:ea typeface="黑体" pitchFamily="2" charset="-122"/>
              </a:rPr>
              <a:t>N</a:t>
            </a:r>
          </a:p>
        </p:txBody>
      </p:sp>
      <p:sp>
        <p:nvSpPr>
          <p:cNvPr id="502815" name="Line 31"/>
          <p:cNvSpPr>
            <a:spLocks noChangeShapeType="1"/>
          </p:cNvSpPr>
          <p:nvPr/>
        </p:nvSpPr>
        <p:spPr bwMode="auto">
          <a:xfrm>
            <a:off x="3723618" y="1868650"/>
            <a:ext cx="7360708" cy="0"/>
          </a:xfrm>
          <a:prstGeom prst="line">
            <a:avLst/>
          </a:prstGeom>
          <a:noFill/>
          <a:ln w="12700">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16" name="Rectangle 32"/>
          <p:cNvSpPr>
            <a:spLocks noChangeArrowheads="1"/>
          </p:cNvSpPr>
          <p:nvPr/>
        </p:nvSpPr>
        <p:spPr bwMode="auto">
          <a:xfrm>
            <a:off x="7344838" y="1708314"/>
            <a:ext cx="726440" cy="36576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dirty="0">
                <a:solidFill>
                  <a:srgbClr val="000099"/>
                </a:solidFill>
                <a:latin typeface="+mn-lt"/>
                <a:ea typeface="黑体" pitchFamily="2" charset="-122"/>
              </a:rPr>
              <a:t>32 </a:t>
            </a:r>
            <a:r>
              <a:rPr kumimoji="1" lang="zh-CN" altLang="en-US" sz="1800" dirty="0">
                <a:solidFill>
                  <a:srgbClr val="000099"/>
                </a:solidFill>
                <a:latin typeface="+mn-lt"/>
                <a:ea typeface="黑体" pitchFamily="2" charset="-122"/>
              </a:rPr>
              <a:t>位</a:t>
            </a:r>
          </a:p>
        </p:txBody>
      </p:sp>
      <p:sp>
        <p:nvSpPr>
          <p:cNvPr id="502821" name="Line 37"/>
          <p:cNvSpPr>
            <a:spLocks noChangeShapeType="1"/>
          </p:cNvSpPr>
          <p:nvPr/>
        </p:nvSpPr>
        <p:spPr bwMode="auto">
          <a:xfrm>
            <a:off x="3708140" y="2390540"/>
            <a:ext cx="736758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2" name="Line 38"/>
          <p:cNvSpPr>
            <a:spLocks noChangeShapeType="1"/>
          </p:cNvSpPr>
          <p:nvPr/>
        </p:nvSpPr>
        <p:spPr bwMode="auto">
          <a:xfrm>
            <a:off x="3708140" y="225719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3" name="Line 39"/>
          <p:cNvSpPr>
            <a:spLocks noChangeShapeType="1"/>
          </p:cNvSpPr>
          <p:nvPr/>
        </p:nvSpPr>
        <p:spPr bwMode="auto">
          <a:xfrm>
            <a:off x="3938592"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4" name="Line 40"/>
          <p:cNvSpPr>
            <a:spLocks noChangeShapeType="1"/>
          </p:cNvSpPr>
          <p:nvPr/>
        </p:nvSpPr>
        <p:spPr bwMode="auto">
          <a:xfrm>
            <a:off x="4169044"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5" name="Line 41"/>
          <p:cNvSpPr>
            <a:spLocks noChangeShapeType="1"/>
          </p:cNvSpPr>
          <p:nvPr/>
        </p:nvSpPr>
        <p:spPr bwMode="auto">
          <a:xfrm>
            <a:off x="4399496"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6" name="Line 42"/>
          <p:cNvSpPr>
            <a:spLocks noChangeShapeType="1"/>
          </p:cNvSpPr>
          <p:nvPr/>
        </p:nvSpPr>
        <p:spPr bwMode="auto">
          <a:xfrm>
            <a:off x="4629949"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7" name="Line 43"/>
          <p:cNvSpPr>
            <a:spLocks noChangeShapeType="1"/>
          </p:cNvSpPr>
          <p:nvPr/>
        </p:nvSpPr>
        <p:spPr bwMode="auto">
          <a:xfrm>
            <a:off x="4860401"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8" name="Line 44"/>
          <p:cNvSpPr>
            <a:spLocks noChangeShapeType="1"/>
          </p:cNvSpPr>
          <p:nvPr/>
        </p:nvSpPr>
        <p:spPr bwMode="auto">
          <a:xfrm>
            <a:off x="5089132"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29" name="Line 45"/>
          <p:cNvSpPr>
            <a:spLocks noChangeShapeType="1"/>
          </p:cNvSpPr>
          <p:nvPr/>
        </p:nvSpPr>
        <p:spPr bwMode="auto">
          <a:xfrm>
            <a:off x="5319584"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0" name="Line 46"/>
          <p:cNvSpPr>
            <a:spLocks noChangeShapeType="1"/>
          </p:cNvSpPr>
          <p:nvPr/>
        </p:nvSpPr>
        <p:spPr bwMode="auto">
          <a:xfrm>
            <a:off x="5550037" y="225719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1" name="Line 47"/>
          <p:cNvSpPr>
            <a:spLocks noChangeShapeType="1"/>
          </p:cNvSpPr>
          <p:nvPr/>
        </p:nvSpPr>
        <p:spPr bwMode="auto">
          <a:xfrm>
            <a:off x="5780489"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2" name="Line 48"/>
          <p:cNvSpPr>
            <a:spLocks noChangeShapeType="1"/>
          </p:cNvSpPr>
          <p:nvPr/>
        </p:nvSpPr>
        <p:spPr bwMode="auto">
          <a:xfrm>
            <a:off x="6010941"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3" name="Line 49"/>
          <p:cNvSpPr>
            <a:spLocks noChangeShapeType="1"/>
          </p:cNvSpPr>
          <p:nvPr/>
        </p:nvSpPr>
        <p:spPr bwMode="auto">
          <a:xfrm>
            <a:off x="6241393"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4" name="Line 50"/>
          <p:cNvSpPr>
            <a:spLocks noChangeShapeType="1"/>
          </p:cNvSpPr>
          <p:nvPr/>
        </p:nvSpPr>
        <p:spPr bwMode="auto">
          <a:xfrm>
            <a:off x="6471845"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5" name="Line 51"/>
          <p:cNvSpPr>
            <a:spLocks noChangeShapeType="1"/>
          </p:cNvSpPr>
          <p:nvPr/>
        </p:nvSpPr>
        <p:spPr bwMode="auto">
          <a:xfrm>
            <a:off x="6702297"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6" name="Line 52"/>
          <p:cNvSpPr>
            <a:spLocks noChangeShapeType="1"/>
          </p:cNvSpPr>
          <p:nvPr/>
        </p:nvSpPr>
        <p:spPr bwMode="auto">
          <a:xfrm>
            <a:off x="6931030"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7" name="Line 53"/>
          <p:cNvSpPr>
            <a:spLocks noChangeShapeType="1"/>
          </p:cNvSpPr>
          <p:nvPr/>
        </p:nvSpPr>
        <p:spPr bwMode="auto">
          <a:xfrm>
            <a:off x="7161482"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8" name="Line 54"/>
          <p:cNvSpPr>
            <a:spLocks noChangeShapeType="1"/>
          </p:cNvSpPr>
          <p:nvPr/>
        </p:nvSpPr>
        <p:spPr bwMode="auto">
          <a:xfrm>
            <a:off x="7391934" y="225719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39" name="Line 55"/>
          <p:cNvSpPr>
            <a:spLocks noChangeShapeType="1"/>
          </p:cNvSpPr>
          <p:nvPr/>
        </p:nvSpPr>
        <p:spPr bwMode="auto">
          <a:xfrm>
            <a:off x="7622386"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0" name="Line 56"/>
          <p:cNvSpPr>
            <a:spLocks noChangeShapeType="1"/>
          </p:cNvSpPr>
          <p:nvPr/>
        </p:nvSpPr>
        <p:spPr bwMode="auto">
          <a:xfrm>
            <a:off x="7852838"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1" name="Line 57"/>
          <p:cNvSpPr>
            <a:spLocks noChangeShapeType="1"/>
          </p:cNvSpPr>
          <p:nvPr/>
        </p:nvSpPr>
        <p:spPr bwMode="auto">
          <a:xfrm>
            <a:off x="8083290"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2" name="Line 58"/>
          <p:cNvSpPr>
            <a:spLocks noChangeShapeType="1"/>
          </p:cNvSpPr>
          <p:nvPr/>
        </p:nvSpPr>
        <p:spPr bwMode="auto">
          <a:xfrm>
            <a:off x="8313742"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3" name="Line 59"/>
          <p:cNvSpPr>
            <a:spLocks noChangeShapeType="1"/>
          </p:cNvSpPr>
          <p:nvPr/>
        </p:nvSpPr>
        <p:spPr bwMode="auto">
          <a:xfrm>
            <a:off x="8544194"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4" name="Line 60"/>
          <p:cNvSpPr>
            <a:spLocks noChangeShapeType="1"/>
          </p:cNvSpPr>
          <p:nvPr/>
        </p:nvSpPr>
        <p:spPr bwMode="auto">
          <a:xfrm>
            <a:off x="8772926"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5" name="Line 61"/>
          <p:cNvSpPr>
            <a:spLocks noChangeShapeType="1"/>
          </p:cNvSpPr>
          <p:nvPr/>
        </p:nvSpPr>
        <p:spPr bwMode="auto">
          <a:xfrm>
            <a:off x="9003378"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6" name="Line 62"/>
          <p:cNvSpPr>
            <a:spLocks noChangeShapeType="1"/>
          </p:cNvSpPr>
          <p:nvPr/>
        </p:nvSpPr>
        <p:spPr bwMode="auto">
          <a:xfrm>
            <a:off x="9233830" y="225719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7" name="Line 63"/>
          <p:cNvSpPr>
            <a:spLocks noChangeShapeType="1"/>
          </p:cNvSpPr>
          <p:nvPr/>
        </p:nvSpPr>
        <p:spPr bwMode="auto">
          <a:xfrm>
            <a:off x="9464282"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8" name="Line 64"/>
          <p:cNvSpPr>
            <a:spLocks noChangeShapeType="1"/>
          </p:cNvSpPr>
          <p:nvPr/>
        </p:nvSpPr>
        <p:spPr bwMode="auto">
          <a:xfrm>
            <a:off x="9694734"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49" name="Line 65"/>
          <p:cNvSpPr>
            <a:spLocks noChangeShapeType="1"/>
          </p:cNvSpPr>
          <p:nvPr/>
        </p:nvSpPr>
        <p:spPr bwMode="auto">
          <a:xfrm>
            <a:off x="9925187"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0" name="Line 66"/>
          <p:cNvSpPr>
            <a:spLocks noChangeShapeType="1"/>
          </p:cNvSpPr>
          <p:nvPr/>
        </p:nvSpPr>
        <p:spPr bwMode="auto">
          <a:xfrm>
            <a:off x="10155639"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1" name="Line 67"/>
          <p:cNvSpPr>
            <a:spLocks noChangeShapeType="1"/>
          </p:cNvSpPr>
          <p:nvPr/>
        </p:nvSpPr>
        <p:spPr bwMode="auto">
          <a:xfrm>
            <a:off x="10386091"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2" name="Line 68"/>
          <p:cNvSpPr>
            <a:spLocks noChangeShapeType="1"/>
          </p:cNvSpPr>
          <p:nvPr/>
        </p:nvSpPr>
        <p:spPr bwMode="auto">
          <a:xfrm>
            <a:off x="10614824"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3" name="Line 69"/>
          <p:cNvSpPr>
            <a:spLocks noChangeShapeType="1"/>
          </p:cNvSpPr>
          <p:nvPr/>
        </p:nvSpPr>
        <p:spPr bwMode="auto">
          <a:xfrm>
            <a:off x="10845276" y="219051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4" name="Line 70"/>
          <p:cNvSpPr>
            <a:spLocks noChangeShapeType="1"/>
          </p:cNvSpPr>
          <p:nvPr/>
        </p:nvSpPr>
        <p:spPr bwMode="auto">
          <a:xfrm>
            <a:off x="11075728" y="225719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502855" name="Rectangle 71"/>
          <p:cNvSpPr>
            <a:spLocks noChangeArrowheads="1"/>
          </p:cNvSpPr>
          <p:nvPr/>
        </p:nvSpPr>
        <p:spPr bwMode="auto">
          <a:xfrm>
            <a:off x="3861201" y="2123841"/>
            <a:ext cx="1535775"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56" name="Rectangle 72"/>
          <p:cNvSpPr>
            <a:spLocks noChangeArrowheads="1"/>
          </p:cNvSpPr>
          <p:nvPr/>
        </p:nvSpPr>
        <p:spPr bwMode="auto">
          <a:xfrm>
            <a:off x="5703099" y="2123841"/>
            <a:ext cx="1535773"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57" name="Rectangle 73"/>
          <p:cNvSpPr>
            <a:spLocks noChangeArrowheads="1"/>
          </p:cNvSpPr>
          <p:nvPr/>
        </p:nvSpPr>
        <p:spPr bwMode="auto">
          <a:xfrm>
            <a:off x="7544995" y="2123841"/>
            <a:ext cx="1535775"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58" name="Rectangle 74"/>
          <p:cNvSpPr>
            <a:spLocks noChangeArrowheads="1"/>
          </p:cNvSpPr>
          <p:nvPr/>
        </p:nvSpPr>
        <p:spPr bwMode="auto">
          <a:xfrm>
            <a:off x="9386893" y="2123841"/>
            <a:ext cx="1535773"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60" name="Rectangle 76"/>
          <p:cNvSpPr>
            <a:spLocks noChangeArrowheads="1"/>
          </p:cNvSpPr>
          <p:nvPr/>
        </p:nvSpPr>
        <p:spPr bwMode="auto">
          <a:xfrm>
            <a:off x="6931030" y="391295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S</a:t>
            </a:r>
          </a:p>
          <a:p>
            <a:pPr defTabSz="762000" eaLnBrk="0" hangingPunct="0">
              <a:lnSpc>
                <a:spcPct val="75000"/>
              </a:lnSpc>
            </a:pPr>
            <a:r>
              <a:rPr kumimoji="1" lang="en-US" altLang="zh-CN" sz="1200">
                <a:solidFill>
                  <a:srgbClr val="000099"/>
                </a:solidFill>
                <a:latin typeface="+mn-lt"/>
                <a:ea typeface="黑体" pitchFamily="2" charset="-122"/>
              </a:rPr>
              <a:t>Y</a:t>
            </a:r>
          </a:p>
          <a:p>
            <a:pPr defTabSz="762000" eaLnBrk="0" hangingPunct="0">
              <a:lnSpc>
                <a:spcPct val="75000"/>
              </a:lnSpc>
            </a:pPr>
            <a:r>
              <a:rPr kumimoji="1" lang="en-US" altLang="zh-CN" sz="1200">
                <a:solidFill>
                  <a:srgbClr val="000099"/>
                </a:solidFill>
                <a:latin typeface="+mn-lt"/>
                <a:ea typeface="黑体" pitchFamily="2" charset="-122"/>
              </a:rPr>
              <a:t>N</a:t>
            </a:r>
          </a:p>
        </p:txBody>
      </p:sp>
      <p:sp>
        <p:nvSpPr>
          <p:cNvPr id="502861" name="Rectangle 77"/>
          <p:cNvSpPr>
            <a:spLocks noChangeArrowheads="1"/>
          </p:cNvSpPr>
          <p:nvPr/>
        </p:nvSpPr>
        <p:spPr bwMode="auto">
          <a:xfrm>
            <a:off x="6702298" y="391295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R</a:t>
            </a:r>
          </a:p>
          <a:p>
            <a:pPr defTabSz="762000" eaLnBrk="0" hangingPunct="0">
              <a:lnSpc>
                <a:spcPct val="75000"/>
              </a:lnSpc>
            </a:pPr>
            <a:r>
              <a:rPr kumimoji="1" lang="en-US" altLang="zh-CN" sz="1200">
                <a:solidFill>
                  <a:srgbClr val="000099"/>
                </a:solidFill>
                <a:latin typeface="+mn-lt"/>
                <a:ea typeface="黑体" pitchFamily="2" charset="-122"/>
              </a:rPr>
              <a:t>S</a:t>
            </a:r>
          </a:p>
          <a:p>
            <a:pPr defTabSz="762000" eaLnBrk="0" hangingPunct="0">
              <a:lnSpc>
                <a:spcPct val="75000"/>
              </a:lnSpc>
            </a:pPr>
            <a:r>
              <a:rPr kumimoji="1" lang="en-US" altLang="zh-CN" sz="1200">
                <a:solidFill>
                  <a:srgbClr val="000099"/>
                </a:solidFill>
                <a:latin typeface="+mn-lt"/>
                <a:ea typeface="黑体" pitchFamily="2" charset="-122"/>
              </a:rPr>
              <a:t>T</a:t>
            </a:r>
          </a:p>
        </p:txBody>
      </p:sp>
      <p:sp>
        <p:nvSpPr>
          <p:cNvPr id="502862" name="Rectangle 78"/>
          <p:cNvSpPr>
            <a:spLocks noChangeArrowheads="1"/>
          </p:cNvSpPr>
          <p:nvPr/>
        </p:nvSpPr>
        <p:spPr bwMode="auto">
          <a:xfrm>
            <a:off x="6456367" y="391295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P</a:t>
            </a:r>
          </a:p>
          <a:p>
            <a:pPr defTabSz="762000" eaLnBrk="0" hangingPunct="0">
              <a:lnSpc>
                <a:spcPct val="75000"/>
              </a:lnSpc>
            </a:pPr>
            <a:r>
              <a:rPr kumimoji="1" lang="en-US" altLang="zh-CN" sz="1200">
                <a:solidFill>
                  <a:srgbClr val="000099"/>
                </a:solidFill>
                <a:latin typeface="+mn-lt"/>
                <a:ea typeface="黑体" pitchFamily="2" charset="-122"/>
              </a:rPr>
              <a:t>S</a:t>
            </a:r>
          </a:p>
          <a:p>
            <a:pPr defTabSz="762000" eaLnBrk="0" hangingPunct="0">
              <a:lnSpc>
                <a:spcPct val="75000"/>
              </a:lnSpc>
            </a:pPr>
            <a:r>
              <a:rPr kumimoji="1" lang="en-US" altLang="zh-CN" sz="1200">
                <a:solidFill>
                  <a:srgbClr val="000099"/>
                </a:solidFill>
                <a:latin typeface="+mn-lt"/>
                <a:ea typeface="黑体" pitchFamily="2" charset="-122"/>
              </a:rPr>
              <a:t>H</a:t>
            </a:r>
          </a:p>
        </p:txBody>
      </p:sp>
      <p:sp>
        <p:nvSpPr>
          <p:cNvPr id="502863" name="Rectangle 79"/>
          <p:cNvSpPr>
            <a:spLocks noChangeArrowheads="1"/>
          </p:cNvSpPr>
          <p:nvPr/>
        </p:nvSpPr>
        <p:spPr bwMode="auto">
          <a:xfrm>
            <a:off x="6225915" y="3912954"/>
            <a:ext cx="29019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A</a:t>
            </a:r>
          </a:p>
          <a:p>
            <a:pPr defTabSz="762000" eaLnBrk="0" hangingPunct="0">
              <a:lnSpc>
                <a:spcPct val="75000"/>
              </a:lnSpc>
            </a:pPr>
            <a:r>
              <a:rPr kumimoji="1" lang="en-US" altLang="zh-CN" sz="1200">
                <a:solidFill>
                  <a:srgbClr val="000099"/>
                </a:solidFill>
                <a:latin typeface="+mn-lt"/>
                <a:ea typeface="黑体" pitchFamily="2" charset="-122"/>
              </a:rPr>
              <a:t>C</a:t>
            </a:r>
          </a:p>
          <a:p>
            <a:pPr defTabSz="762000" eaLnBrk="0" hangingPunct="0">
              <a:lnSpc>
                <a:spcPct val="75000"/>
              </a:lnSpc>
            </a:pPr>
            <a:r>
              <a:rPr kumimoji="1" lang="en-US" altLang="zh-CN" sz="1200">
                <a:solidFill>
                  <a:srgbClr val="000099"/>
                </a:solidFill>
                <a:latin typeface="+mn-lt"/>
                <a:ea typeface="黑体" pitchFamily="2" charset="-122"/>
              </a:rPr>
              <a:t>K</a:t>
            </a:r>
          </a:p>
        </p:txBody>
      </p:sp>
      <p:sp>
        <p:nvSpPr>
          <p:cNvPr id="502864" name="Rectangle 80"/>
          <p:cNvSpPr>
            <a:spLocks noChangeArrowheads="1"/>
          </p:cNvSpPr>
          <p:nvPr/>
        </p:nvSpPr>
        <p:spPr bwMode="auto">
          <a:xfrm>
            <a:off x="5974826" y="3912954"/>
            <a:ext cx="299085" cy="50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a:solidFill>
                  <a:srgbClr val="000099"/>
                </a:solidFill>
                <a:latin typeface="+mn-lt"/>
                <a:ea typeface="黑体" pitchFamily="2" charset="-122"/>
              </a:rPr>
              <a:t>U</a:t>
            </a:r>
          </a:p>
          <a:p>
            <a:pPr defTabSz="762000" eaLnBrk="0" hangingPunct="0">
              <a:lnSpc>
                <a:spcPct val="75000"/>
              </a:lnSpc>
            </a:pPr>
            <a:r>
              <a:rPr kumimoji="1" lang="en-US" altLang="zh-CN" sz="1200">
                <a:solidFill>
                  <a:srgbClr val="000099"/>
                </a:solidFill>
                <a:latin typeface="+mn-lt"/>
                <a:ea typeface="黑体" pitchFamily="2" charset="-122"/>
              </a:rPr>
              <a:t>R</a:t>
            </a:r>
          </a:p>
          <a:p>
            <a:pPr defTabSz="762000" eaLnBrk="0" hangingPunct="0">
              <a:lnSpc>
                <a:spcPct val="75000"/>
              </a:lnSpc>
            </a:pPr>
            <a:r>
              <a:rPr kumimoji="1" lang="en-US" altLang="zh-CN" sz="1200">
                <a:solidFill>
                  <a:srgbClr val="000099"/>
                </a:solidFill>
                <a:latin typeface="+mn-lt"/>
                <a:ea typeface="黑体" pitchFamily="2" charset="-122"/>
              </a:rPr>
              <a:t>G</a:t>
            </a:r>
          </a:p>
        </p:txBody>
      </p:sp>
      <p:sp>
        <p:nvSpPr>
          <p:cNvPr id="502865" name="Rectangle 81"/>
          <p:cNvSpPr>
            <a:spLocks noChangeArrowheads="1"/>
          </p:cNvSpPr>
          <p:nvPr/>
        </p:nvSpPr>
        <p:spPr bwMode="auto">
          <a:xfrm>
            <a:off x="3352143" y="2004779"/>
            <a:ext cx="7221855" cy="3346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a:solidFill>
                  <a:srgbClr val="000099"/>
                </a:solidFill>
                <a:latin typeface="+mn-lt"/>
                <a:ea typeface="黑体" pitchFamily="2" charset="-122"/>
              </a:rPr>
              <a:t>位  </a:t>
            </a:r>
            <a:r>
              <a:rPr kumimoji="1" lang="en-US" altLang="zh-CN" sz="1600">
                <a:solidFill>
                  <a:srgbClr val="000099"/>
                </a:solidFill>
                <a:latin typeface="+mn-lt"/>
                <a:ea typeface="黑体" pitchFamily="2" charset="-122"/>
              </a:rPr>
              <a:t>0                           8                           16                          24                       31</a:t>
            </a:r>
          </a:p>
        </p:txBody>
      </p:sp>
      <p:sp>
        <p:nvSpPr>
          <p:cNvPr id="502866" name="Line 82"/>
          <p:cNvSpPr>
            <a:spLocks noChangeShapeType="1"/>
          </p:cNvSpPr>
          <p:nvPr/>
        </p:nvSpPr>
        <p:spPr bwMode="auto">
          <a:xfrm flipH="1">
            <a:off x="9232111" y="4833703"/>
            <a:ext cx="3440" cy="4302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89" name="Rectangle 105"/>
          <p:cNvSpPr>
            <a:spLocks noChangeArrowheads="1"/>
          </p:cNvSpPr>
          <p:nvPr/>
        </p:nvSpPr>
        <p:spPr bwMode="auto">
          <a:xfrm>
            <a:off x="6643824" y="5838170"/>
            <a:ext cx="4664075" cy="493713"/>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67" name="Rectangle 83"/>
          <p:cNvSpPr>
            <a:spLocks noChangeArrowheads="1"/>
          </p:cNvSpPr>
          <p:nvPr/>
        </p:nvSpPr>
        <p:spPr bwMode="auto">
          <a:xfrm>
            <a:off x="9723972" y="4878154"/>
            <a:ext cx="890852" cy="3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a:solidFill>
                  <a:srgbClr val="000099"/>
                </a:solidFill>
                <a:latin typeface="+mn-lt"/>
                <a:ea typeface="黑体" pitchFamily="2" charset="-122"/>
              </a:rPr>
              <a:t>填    充</a:t>
            </a:r>
          </a:p>
        </p:txBody>
      </p:sp>
      <p:sp>
        <p:nvSpPr>
          <p:cNvPr id="502868" name="Rectangle 84"/>
          <p:cNvSpPr>
            <a:spLocks noChangeArrowheads="1"/>
          </p:cNvSpPr>
          <p:nvPr/>
        </p:nvSpPr>
        <p:spPr bwMode="auto">
          <a:xfrm>
            <a:off x="8145203" y="5893733"/>
            <a:ext cx="1774825" cy="39624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a:solidFill>
                  <a:srgbClr val="000099"/>
                </a:solidFill>
                <a:latin typeface="+mn-lt"/>
                <a:ea typeface="黑体" pitchFamily="2" charset="-122"/>
              </a:rPr>
              <a:t>TCP </a:t>
            </a:r>
            <a:r>
              <a:rPr kumimoji="1" lang="zh-CN" altLang="en-US" sz="2000">
                <a:solidFill>
                  <a:srgbClr val="000099"/>
                </a:solidFill>
                <a:latin typeface="+mn-lt"/>
                <a:ea typeface="黑体" pitchFamily="2" charset="-122"/>
              </a:rPr>
              <a:t>数据部分</a:t>
            </a:r>
          </a:p>
        </p:txBody>
      </p:sp>
      <p:sp>
        <p:nvSpPr>
          <p:cNvPr id="502869" name="Rectangle 85"/>
          <p:cNvSpPr>
            <a:spLocks noChangeArrowheads="1"/>
          </p:cNvSpPr>
          <p:nvPr/>
        </p:nvSpPr>
        <p:spPr bwMode="auto">
          <a:xfrm>
            <a:off x="5097733" y="5812770"/>
            <a:ext cx="1523735" cy="506413"/>
          </a:xfrm>
          <a:prstGeom prst="rect">
            <a:avLst/>
          </a:prstGeom>
          <a:solidFill>
            <a:srgbClr val="FFFF66"/>
          </a:solidFill>
          <a:ln>
            <a:noFill/>
          </a:ln>
          <a:effectLst/>
        </p:spPr>
        <p:txBody>
          <a:bodyPr wrap="none" anchor="ctr"/>
          <a:lstStyle/>
          <a:p>
            <a:endParaRPr lang="zh-CN" altLang="en-US">
              <a:solidFill>
                <a:srgbClr val="000099"/>
              </a:solidFill>
              <a:latin typeface="+mn-lt"/>
              <a:ea typeface="黑体" pitchFamily="2" charset="-122"/>
            </a:endParaRPr>
          </a:p>
        </p:txBody>
      </p:sp>
      <p:sp>
        <p:nvSpPr>
          <p:cNvPr id="502870" name="Rectangle 86"/>
          <p:cNvSpPr>
            <a:spLocks noChangeArrowheads="1"/>
          </p:cNvSpPr>
          <p:nvPr/>
        </p:nvSpPr>
        <p:spPr bwMode="auto">
          <a:xfrm>
            <a:off x="5097732" y="5812770"/>
            <a:ext cx="6237684" cy="506413"/>
          </a:xfrm>
          <a:prstGeom prst="rect">
            <a:avLst/>
          </a:prstGeom>
          <a:noFill/>
          <a:ln w="19050">
            <a:solidFill>
              <a:srgbClr val="333399"/>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71" name="Line 87"/>
          <p:cNvSpPr>
            <a:spLocks noChangeShapeType="1"/>
          </p:cNvSpPr>
          <p:nvPr/>
        </p:nvSpPr>
        <p:spPr bwMode="auto">
          <a:xfrm flipH="1">
            <a:off x="6621467" y="5823882"/>
            <a:ext cx="0" cy="4953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72" name="Rectangle 88"/>
          <p:cNvSpPr>
            <a:spLocks noChangeArrowheads="1"/>
          </p:cNvSpPr>
          <p:nvPr/>
        </p:nvSpPr>
        <p:spPr bwMode="auto">
          <a:xfrm>
            <a:off x="5309266" y="5941358"/>
            <a:ext cx="780785" cy="26987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502873" name="Rectangle 89"/>
          <p:cNvSpPr>
            <a:spLocks noChangeArrowheads="1"/>
          </p:cNvSpPr>
          <p:nvPr/>
        </p:nvSpPr>
        <p:spPr bwMode="auto">
          <a:xfrm>
            <a:off x="5317866" y="5893733"/>
            <a:ext cx="1266825" cy="39624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dirty="0">
                <a:solidFill>
                  <a:srgbClr val="000099"/>
                </a:solidFill>
                <a:latin typeface="+mn-lt"/>
                <a:ea typeface="黑体" pitchFamily="2" charset="-122"/>
              </a:rPr>
              <a:t>TCP </a:t>
            </a:r>
            <a:r>
              <a:rPr kumimoji="1" lang="zh-CN" altLang="en-US" sz="2000" dirty="0">
                <a:solidFill>
                  <a:srgbClr val="000099"/>
                </a:solidFill>
                <a:latin typeface="+mn-lt"/>
                <a:ea typeface="黑体" pitchFamily="2" charset="-122"/>
              </a:rPr>
              <a:t>首部</a:t>
            </a:r>
          </a:p>
        </p:txBody>
      </p:sp>
      <p:sp>
        <p:nvSpPr>
          <p:cNvPr id="502877" name="Rectangle 93"/>
          <p:cNvSpPr>
            <a:spLocks noChangeArrowheads="1"/>
          </p:cNvSpPr>
          <p:nvPr/>
        </p:nvSpPr>
        <p:spPr bwMode="auto">
          <a:xfrm>
            <a:off x="3256082" y="5884778"/>
            <a:ext cx="1766227" cy="39624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defTabSz="762000" eaLnBrk="0" hangingPunct="0"/>
            <a:r>
              <a:rPr kumimoji="1" lang="en-US" altLang="zh-CN" sz="2000" dirty="0">
                <a:solidFill>
                  <a:srgbClr val="000099"/>
                </a:solidFill>
                <a:latin typeface="+mn-lt"/>
                <a:ea typeface="黑体" pitchFamily="2" charset="-122"/>
              </a:rPr>
              <a:t>TCP </a:t>
            </a:r>
            <a:r>
              <a:rPr kumimoji="1" lang="zh-CN" altLang="en-US" sz="2000" dirty="0">
                <a:solidFill>
                  <a:srgbClr val="000099"/>
                </a:solidFill>
                <a:latin typeface="+mn-lt"/>
                <a:ea typeface="黑体" pitchFamily="2" charset="-122"/>
              </a:rPr>
              <a:t>报文段</a:t>
            </a:r>
          </a:p>
        </p:txBody>
      </p:sp>
      <p:sp>
        <p:nvSpPr>
          <p:cNvPr id="502884" name="Line 100"/>
          <p:cNvSpPr>
            <a:spLocks noChangeShapeType="1"/>
          </p:cNvSpPr>
          <p:nvPr/>
        </p:nvSpPr>
        <p:spPr bwMode="auto">
          <a:xfrm>
            <a:off x="11190953" y="2479440"/>
            <a:ext cx="79798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85" name="Line 101"/>
          <p:cNvSpPr>
            <a:spLocks noChangeShapeType="1"/>
          </p:cNvSpPr>
          <p:nvPr/>
        </p:nvSpPr>
        <p:spPr bwMode="auto">
          <a:xfrm>
            <a:off x="11190953" y="4816240"/>
            <a:ext cx="79798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86" name="Line 102"/>
          <p:cNvSpPr>
            <a:spLocks noChangeShapeType="1"/>
          </p:cNvSpPr>
          <p:nvPr/>
        </p:nvSpPr>
        <p:spPr bwMode="auto">
          <a:xfrm>
            <a:off x="3140609" y="2504840"/>
            <a:ext cx="50905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502887" name="Line 103"/>
          <p:cNvSpPr>
            <a:spLocks noChangeShapeType="1"/>
          </p:cNvSpPr>
          <p:nvPr/>
        </p:nvSpPr>
        <p:spPr bwMode="auto">
          <a:xfrm>
            <a:off x="3154367" y="5246453"/>
            <a:ext cx="50905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达到某个值就发</a:t>
            </a:r>
          </a:p>
        </p:txBody>
      </p:sp>
      <p:sp>
        <p:nvSpPr>
          <p:cNvPr id="3" name="Content Placeholder 2"/>
          <p:cNvSpPr>
            <a:spLocks noGrp="1"/>
          </p:cNvSpPr>
          <p:nvPr>
            <p:ph idx="1"/>
          </p:nvPr>
        </p:nvSpPr>
        <p:spPr/>
        <p:txBody>
          <a:bodyPr/>
          <a:lstStyle/>
          <a:p>
            <a:r>
              <a:rPr lang="en-US"/>
              <a:t>维持一个变量，等于最大报文段长度MSS。只要缓存中存放的数据达到 MSS字节时，就组装成一个TCP报文段发送出去</a:t>
            </a:r>
          </a:p>
        </p:txBody>
      </p:sp>
      <p:sp>
        <p:nvSpPr>
          <p:cNvPr id="4" name="Text Placeholder 3"/>
          <p:cNvSpPr>
            <a:spLocks noGrp="1"/>
          </p:cNvSpPr>
          <p:nvPr>
            <p:ph type="body" idx="13"/>
          </p:nvPr>
        </p:nvSpPr>
        <p:spPr/>
        <p:txBody>
          <a:bodyPr/>
          <a:lstStyle/>
          <a:p>
            <a:r>
              <a:rPr lang="zh-CN" altLang="en-US"/>
              <a:t>（</a:t>
            </a:r>
            <a:r>
              <a:rPr lang="en-US" altLang="zh-CN"/>
              <a:t>1</a:t>
            </a:r>
            <a:r>
              <a:rPr lang="zh-CN" altLang="en-US"/>
              <a:t>）</a:t>
            </a:r>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57</a:t>
            </a:fld>
            <a:endParaRPr lang="zh-CN"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抢着操作</a:t>
            </a:r>
          </a:p>
        </p:txBody>
      </p:sp>
      <p:sp>
        <p:nvSpPr>
          <p:cNvPr id="3" name="Content Placeholder 2"/>
          <p:cNvSpPr>
            <a:spLocks noGrp="1"/>
          </p:cNvSpPr>
          <p:nvPr>
            <p:ph idx="1"/>
          </p:nvPr>
        </p:nvSpPr>
        <p:spPr/>
        <p:txBody>
          <a:bodyPr/>
          <a:lstStyle/>
          <a:p>
            <a:r>
              <a:rPr lang="en-US"/>
              <a:t>发送方的应用进程指明要求发送报文段，即TCP支持的推送 (push) 操作</a:t>
            </a:r>
          </a:p>
        </p:txBody>
      </p:sp>
      <p:sp>
        <p:nvSpPr>
          <p:cNvPr id="4" name="Text Placeholder 3"/>
          <p:cNvSpPr>
            <a:spLocks noGrp="1"/>
          </p:cNvSpPr>
          <p:nvPr>
            <p:ph type="body" idx="13"/>
          </p:nvPr>
        </p:nvSpPr>
        <p:spPr/>
        <p:txBody>
          <a:bodyPr/>
          <a:lstStyle/>
          <a:p>
            <a:r>
              <a:rPr lang="zh-CN" altLang="en-US"/>
              <a:t>（</a:t>
            </a:r>
            <a:r>
              <a:rPr lang="en-US" altLang="zh-CN"/>
              <a:t>2</a:t>
            </a:r>
            <a:r>
              <a:rPr lang="zh-CN" altLang="en-US"/>
              <a:t>）</a:t>
            </a:r>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58</a:t>
            </a:fld>
            <a:endParaRPr lang="zh-CN"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超出计时器，发送</a:t>
            </a:r>
          </a:p>
        </p:txBody>
      </p:sp>
      <p:sp>
        <p:nvSpPr>
          <p:cNvPr id="3" name="Content Placeholder 2"/>
          <p:cNvSpPr>
            <a:spLocks noGrp="1"/>
          </p:cNvSpPr>
          <p:nvPr>
            <p:ph idx="1"/>
          </p:nvPr>
        </p:nvSpPr>
        <p:spPr/>
        <p:txBody>
          <a:bodyPr/>
          <a:lstStyle/>
          <a:p>
            <a:r>
              <a:rPr lang="en-US"/>
              <a:t>发送方的一个计时器期到了，这时就把当前已有的缓存数据装入报文段（但长度不能超过MSS）发送出去</a:t>
            </a:r>
          </a:p>
        </p:txBody>
      </p:sp>
      <p:sp>
        <p:nvSpPr>
          <p:cNvPr id="4" name="Text Placeholder 3"/>
          <p:cNvSpPr>
            <a:spLocks noGrp="1"/>
          </p:cNvSpPr>
          <p:nvPr>
            <p:ph type="body" idx="13"/>
          </p:nvPr>
        </p:nvSpPr>
        <p:spPr/>
        <p:txBody>
          <a:bodyPr/>
          <a:lstStyle/>
          <a:p>
            <a:r>
              <a:rPr lang="zh-CN" altLang="en-US"/>
              <a:t>（</a:t>
            </a:r>
            <a:r>
              <a:rPr lang="en-US" altLang="zh-CN"/>
              <a:t>3</a:t>
            </a:r>
            <a:r>
              <a:rPr lang="zh-CN" altLang="en-US"/>
              <a:t>）</a:t>
            </a:r>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59</a:t>
            </a:fld>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对字节流进行分段</a:t>
            </a:r>
          </a:p>
        </p:txBody>
      </p:sp>
      <p:sp>
        <p:nvSpPr>
          <p:cNvPr id="3" name="Content Placeholder 2"/>
          <p:cNvSpPr>
            <a:spLocks noGrp="1"/>
          </p:cNvSpPr>
          <p:nvPr>
            <p:ph idx="1"/>
          </p:nvPr>
        </p:nvSpPr>
        <p:spPr/>
        <p:txBody>
          <a:bodyPr/>
          <a:lstStyle/>
          <a:p>
            <a:r>
              <a:rPr lang="en-US"/>
              <a:t>TCP不关心应用进程一次把多长的报文发送到TCP缓存</a:t>
            </a:r>
          </a:p>
          <a:p>
            <a:pPr lvl="1"/>
            <a:r>
              <a:rPr lang="en-US"/>
              <a:t>TCP对连续的字节流进行分段，形成TCP报文段</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6</a:t>
            </a:fld>
            <a:endParaRPr lang="zh-CN" altLang="en-US"/>
          </a:p>
        </p:txBody>
      </p:sp>
      <p:grpSp>
        <p:nvGrpSpPr>
          <p:cNvPr id="71" name="Group 3"/>
          <p:cNvGrpSpPr/>
          <p:nvPr/>
        </p:nvGrpSpPr>
        <p:grpSpPr bwMode="auto">
          <a:xfrm>
            <a:off x="1270128" y="2293093"/>
            <a:ext cx="9702800" cy="4043911"/>
            <a:chOff x="-188" y="1309"/>
            <a:chExt cx="6112" cy="2525"/>
          </a:xfrm>
        </p:grpSpPr>
        <p:sp>
          <p:nvSpPr>
            <p:cNvPr id="72" name="Text Box 4"/>
            <p:cNvSpPr txBox="1">
              <a:spLocks noChangeArrowheads="1"/>
            </p:cNvSpPr>
            <p:nvPr/>
          </p:nvSpPr>
          <p:spPr bwMode="auto">
            <a:xfrm>
              <a:off x="503" y="1309"/>
              <a:ext cx="518"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7200" b="0">
                  <a:latin typeface="+mn-lt"/>
                  <a:ea typeface="黑体" pitchFamily="2" charset="-122"/>
                  <a:sym typeface="Wingdings" panose="05000000000000000000" pitchFamily="2" charset="2"/>
                </a:rPr>
                <a:t></a:t>
              </a:r>
            </a:p>
          </p:txBody>
        </p:sp>
        <p:sp>
          <p:nvSpPr>
            <p:cNvPr id="73" name="AutoShape 5"/>
            <p:cNvSpPr>
              <a:spLocks noChangeArrowheads="1"/>
            </p:cNvSpPr>
            <p:nvPr/>
          </p:nvSpPr>
          <p:spPr bwMode="auto">
            <a:xfrm>
              <a:off x="1900" y="3539"/>
              <a:ext cx="196" cy="155"/>
            </a:xfrm>
            <a:prstGeom prst="rightArrow">
              <a:avLst>
                <a:gd name="adj1" fmla="val 50000"/>
                <a:gd name="adj2" fmla="val 31613"/>
              </a:avLst>
            </a:prstGeom>
            <a:solidFill>
              <a:srgbClr val="C00000"/>
            </a:solidFill>
            <a:ln w="9525">
              <a:solidFill>
                <a:srgbClr val="C0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74" name="AutoShape 6"/>
            <p:cNvSpPr>
              <a:spLocks noChangeArrowheads="1"/>
            </p:cNvSpPr>
            <p:nvPr/>
          </p:nvSpPr>
          <p:spPr bwMode="auto">
            <a:xfrm>
              <a:off x="4673" y="3539"/>
              <a:ext cx="194" cy="155"/>
            </a:xfrm>
            <a:prstGeom prst="rightArrow">
              <a:avLst>
                <a:gd name="adj1" fmla="val 50000"/>
                <a:gd name="adj2" fmla="val 31290"/>
              </a:avLst>
            </a:prstGeom>
            <a:solidFill>
              <a:srgbClr val="C00000"/>
            </a:solidFill>
            <a:ln w="9525">
              <a:solidFill>
                <a:srgbClr val="C0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75" name="AutoShape 7"/>
            <p:cNvSpPr>
              <a:spLocks noChangeArrowheads="1"/>
            </p:cNvSpPr>
            <p:nvPr/>
          </p:nvSpPr>
          <p:spPr bwMode="auto">
            <a:xfrm>
              <a:off x="3116" y="3539"/>
              <a:ext cx="196" cy="155"/>
            </a:xfrm>
            <a:prstGeom prst="rightArrow">
              <a:avLst>
                <a:gd name="adj1" fmla="val 50000"/>
                <a:gd name="adj2" fmla="val 31613"/>
              </a:avLst>
            </a:prstGeom>
            <a:solidFill>
              <a:srgbClr val="C00000"/>
            </a:solidFill>
            <a:ln w="9525">
              <a:solidFill>
                <a:srgbClr val="C0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76" name="Text Box 8"/>
            <p:cNvSpPr txBox="1">
              <a:spLocks noChangeArrowheads="1"/>
            </p:cNvSpPr>
            <p:nvPr/>
          </p:nvSpPr>
          <p:spPr bwMode="auto">
            <a:xfrm>
              <a:off x="255" y="2338"/>
              <a:ext cx="499"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dirty="0">
                  <a:solidFill>
                    <a:srgbClr val="C00000"/>
                  </a:solidFill>
                  <a:latin typeface="+mn-lt"/>
                  <a:ea typeface="黑体" pitchFamily="2" charset="-122"/>
                </a:rPr>
                <a:t>端口</a:t>
              </a:r>
            </a:p>
          </p:txBody>
        </p:sp>
        <p:sp>
          <p:nvSpPr>
            <p:cNvPr id="77" name="Line 9"/>
            <p:cNvSpPr>
              <a:spLocks noChangeShapeType="1"/>
            </p:cNvSpPr>
            <p:nvPr/>
          </p:nvSpPr>
          <p:spPr bwMode="auto">
            <a:xfrm>
              <a:off x="757" y="1883"/>
              <a:ext cx="5" cy="744"/>
            </a:xfrm>
            <a:prstGeom prst="line">
              <a:avLst/>
            </a:prstGeom>
            <a:noFill/>
            <a:ln w="3810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78" name="Text Box 10"/>
            <p:cNvSpPr txBox="1">
              <a:spLocks noChangeArrowheads="1"/>
            </p:cNvSpPr>
            <p:nvPr/>
          </p:nvSpPr>
          <p:spPr bwMode="auto">
            <a:xfrm rot="5400000">
              <a:off x="826" y="2251"/>
              <a:ext cx="273"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2000" b="0">
                  <a:latin typeface="+mn-lt"/>
                  <a:ea typeface="黑体" pitchFamily="2" charset="-122"/>
                </a:rPr>
                <a:t>…</a:t>
              </a:r>
            </a:p>
          </p:txBody>
        </p:sp>
        <p:sp>
          <p:nvSpPr>
            <p:cNvPr id="80" name="Rectangle 12"/>
            <p:cNvSpPr>
              <a:spLocks noChangeArrowheads="1"/>
            </p:cNvSpPr>
            <p:nvPr/>
          </p:nvSpPr>
          <p:spPr bwMode="auto">
            <a:xfrm>
              <a:off x="860" y="1993"/>
              <a:ext cx="411" cy="107"/>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1" name="Rectangle 13"/>
            <p:cNvSpPr>
              <a:spLocks noChangeArrowheads="1"/>
            </p:cNvSpPr>
            <p:nvPr/>
          </p:nvSpPr>
          <p:spPr bwMode="auto">
            <a:xfrm>
              <a:off x="860" y="2154"/>
              <a:ext cx="102" cy="110"/>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2" name="Rectangle 14"/>
            <p:cNvSpPr>
              <a:spLocks noChangeArrowheads="1"/>
            </p:cNvSpPr>
            <p:nvPr/>
          </p:nvSpPr>
          <p:spPr bwMode="auto">
            <a:xfrm>
              <a:off x="860" y="2479"/>
              <a:ext cx="257" cy="110"/>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3" name="Rectangle 15"/>
            <p:cNvSpPr>
              <a:spLocks noChangeArrowheads="1"/>
            </p:cNvSpPr>
            <p:nvPr/>
          </p:nvSpPr>
          <p:spPr bwMode="auto">
            <a:xfrm>
              <a:off x="139" y="2696"/>
              <a:ext cx="1236" cy="706"/>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r>
                <a:rPr lang="en-US" altLang="zh-CN" sz="2800">
                  <a:latin typeface="+mn-lt"/>
                  <a:ea typeface="黑体" pitchFamily="2" charset="-122"/>
                </a:rPr>
                <a:t>TCP</a:t>
              </a:r>
            </a:p>
            <a:p>
              <a:endParaRPr lang="en-US" altLang="zh-CN" sz="1200">
                <a:latin typeface="+mn-lt"/>
                <a:ea typeface="黑体" pitchFamily="2" charset="-122"/>
              </a:endParaRPr>
            </a:p>
            <a:p>
              <a:endParaRPr lang="en-US" altLang="zh-CN">
                <a:latin typeface="+mn-lt"/>
                <a:ea typeface="黑体" pitchFamily="2" charset="-122"/>
              </a:endParaRPr>
            </a:p>
          </p:txBody>
        </p:sp>
        <p:sp>
          <p:nvSpPr>
            <p:cNvPr id="84" name="Line 16"/>
            <p:cNvSpPr>
              <a:spLocks noChangeShapeType="1"/>
            </p:cNvSpPr>
            <p:nvPr/>
          </p:nvSpPr>
          <p:spPr bwMode="auto">
            <a:xfrm flipV="1">
              <a:off x="5030" y="1883"/>
              <a:ext cx="0" cy="813"/>
            </a:xfrm>
            <a:prstGeom prst="line">
              <a:avLst/>
            </a:prstGeom>
            <a:noFill/>
            <a:ln w="3810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85" name="Text Box 17"/>
            <p:cNvSpPr txBox="1">
              <a:spLocks noChangeArrowheads="1"/>
            </p:cNvSpPr>
            <p:nvPr/>
          </p:nvSpPr>
          <p:spPr bwMode="auto">
            <a:xfrm rot="5400000">
              <a:off x="5098" y="2254"/>
              <a:ext cx="273"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2000" b="0">
                  <a:latin typeface="+mn-lt"/>
                  <a:ea typeface="黑体" pitchFamily="2" charset="-122"/>
                </a:rPr>
                <a:t>…</a:t>
              </a:r>
            </a:p>
          </p:txBody>
        </p:sp>
        <p:sp>
          <p:nvSpPr>
            <p:cNvPr id="86" name="Rectangle 18"/>
            <p:cNvSpPr>
              <a:spLocks noChangeArrowheads="1"/>
            </p:cNvSpPr>
            <p:nvPr/>
          </p:nvSpPr>
          <p:spPr bwMode="auto">
            <a:xfrm>
              <a:off x="5133" y="2479"/>
              <a:ext cx="309" cy="110"/>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7" name="Rectangle 19"/>
            <p:cNvSpPr>
              <a:spLocks noChangeArrowheads="1"/>
            </p:cNvSpPr>
            <p:nvPr/>
          </p:nvSpPr>
          <p:spPr bwMode="auto">
            <a:xfrm>
              <a:off x="4412" y="2696"/>
              <a:ext cx="1235" cy="706"/>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r>
                <a:rPr lang="en-US" altLang="zh-CN" sz="2800">
                  <a:latin typeface="+mn-lt"/>
                  <a:ea typeface="黑体" pitchFamily="2" charset="-122"/>
                </a:rPr>
                <a:t>TCP</a:t>
              </a:r>
            </a:p>
            <a:p>
              <a:endParaRPr lang="en-US" altLang="zh-CN" sz="1200">
                <a:latin typeface="+mn-lt"/>
                <a:ea typeface="黑体" pitchFamily="2" charset="-122"/>
              </a:endParaRPr>
            </a:p>
            <a:p>
              <a:endParaRPr lang="en-US" altLang="zh-CN">
                <a:latin typeface="+mn-lt"/>
                <a:ea typeface="黑体" pitchFamily="2" charset="-122"/>
              </a:endParaRPr>
            </a:p>
          </p:txBody>
        </p:sp>
        <p:sp>
          <p:nvSpPr>
            <p:cNvPr id="88" name="Rectangle 20"/>
            <p:cNvSpPr>
              <a:spLocks noChangeArrowheads="1"/>
            </p:cNvSpPr>
            <p:nvPr/>
          </p:nvSpPr>
          <p:spPr bwMode="auto">
            <a:xfrm>
              <a:off x="4547" y="3042"/>
              <a:ext cx="979" cy="275"/>
            </a:xfrm>
            <a:prstGeom prst="rect">
              <a:avLst/>
            </a:prstGeom>
            <a:solidFill>
              <a:srgbClr val="FF99FF"/>
            </a:solidFill>
            <a:ln w="19050">
              <a:solidFill>
                <a:schemeClr val="tx2"/>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dirty="0">
                  <a:latin typeface="+mn-lt"/>
                  <a:ea typeface="黑体" pitchFamily="2" charset="-122"/>
                </a:rPr>
                <a:t>接收缓存</a:t>
              </a:r>
            </a:p>
          </p:txBody>
        </p:sp>
        <p:sp>
          <p:nvSpPr>
            <p:cNvPr id="89" name="Freeform 21"/>
            <p:cNvSpPr/>
            <p:nvPr/>
          </p:nvSpPr>
          <p:spPr bwMode="auto">
            <a:xfrm>
              <a:off x="757" y="3402"/>
              <a:ext cx="4273" cy="432"/>
            </a:xfrm>
            <a:custGeom>
              <a:avLst/>
              <a:gdLst>
                <a:gd name="T0" fmla="*/ 0 w 3264"/>
                <a:gd name="T1" fmla="*/ 0 h 384"/>
                <a:gd name="T2" fmla="*/ 0 w 3264"/>
                <a:gd name="T3" fmla="*/ 432 h 384"/>
                <a:gd name="T4" fmla="*/ 4273 w 3264"/>
                <a:gd name="T5" fmla="*/ 432 h 384"/>
                <a:gd name="T6" fmla="*/ 4273 w 3264"/>
                <a:gd name="T7" fmla="*/ 0 h 3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64" h="384">
                  <a:moveTo>
                    <a:pt x="0" y="0"/>
                  </a:moveTo>
                  <a:lnTo>
                    <a:pt x="0" y="384"/>
                  </a:lnTo>
                  <a:lnTo>
                    <a:pt x="3264" y="384"/>
                  </a:lnTo>
                  <a:lnTo>
                    <a:pt x="3264" y="0"/>
                  </a:lnTo>
                </a:path>
              </a:pathLst>
            </a:custGeom>
            <a:noFill/>
            <a:ln w="7620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90" name="Rectangle 22"/>
            <p:cNvSpPr>
              <a:spLocks noChangeArrowheads="1"/>
            </p:cNvSpPr>
            <p:nvPr/>
          </p:nvSpPr>
          <p:spPr bwMode="auto">
            <a:xfrm>
              <a:off x="275" y="3042"/>
              <a:ext cx="977" cy="275"/>
            </a:xfrm>
            <a:prstGeom prst="rect">
              <a:avLst/>
            </a:prstGeom>
            <a:solidFill>
              <a:srgbClr val="FF99FF"/>
            </a:solidFill>
            <a:ln w="19050">
              <a:solidFill>
                <a:schemeClr val="tx2"/>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dirty="0">
                  <a:latin typeface="+mn-lt"/>
                  <a:ea typeface="黑体" pitchFamily="2" charset="-122"/>
                </a:rPr>
                <a:t>发送缓存</a:t>
              </a:r>
            </a:p>
          </p:txBody>
        </p:sp>
        <p:sp>
          <p:nvSpPr>
            <p:cNvPr id="91" name="Rectangle 23"/>
            <p:cNvSpPr>
              <a:spLocks noChangeArrowheads="1"/>
            </p:cNvSpPr>
            <p:nvPr/>
          </p:nvSpPr>
          <p:spPr bwMode="auto">
            <a:xfrm>
              <a:off x="980" y="3466"/>
              <a:ext cx="936" cy="278"/>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r>
                <a:rPr lang="zh-CN" altLang="en-US" sz="2000" dirty="0">
                  <a:latin typeface="+mn-lt"/>
                  <a:ea typeface="黑体" pitchFamily="2" charset="-122"/>
                </a:rPr>
                <a:t>报文段</a:t>
              </a:r>
            </a:p>
          </p:txBody>
        </p:sp>
        <p:sp>
          <p:nvSpPr>
            <p:cNvPr id="92" name="Text Box 24"/>
            <p:cNvSpPr txBox="1">
              <a:spLocks noChangeArrowheads="1"/>
            </p:cNvSpPr>
            <p:nvPr/>
          </p:nvSpPr>
          <p:spPr bwMode="auto">
            <a:xfrm>
              <a:off x="3382" y="3436"/>
              <a:ext cx="275"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2000" b="0">
                  <a:latin typeface="+mn-lt"/>
                  <a:ea typeface="黑体" pitchFamily="2" charset="-122"/>
                </a:rPr>
                <a:t>…</a:t>
              </a:r>
            </a:p>
          </p:txBody>
        </p:sp>
        <p:sp>
          <p:nvSpPr>
            <p:cNvPr id="93" name="Rectangle 25"/>
            <p:cNvSpPr>
              <a:spLocks noChangeArrowheads="1"/>
            </p:cNvSpPr>
            <p:nvPr/>
          </p:nvSpPr>
          <p:spPr bwMode="auto">
            <a:xfrm>
              <a:off x="2216" y="3466"/>
              <a:ext cx="936" cy="278"/>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r>
                <a:rPr lang="zh-CN" altLang="en-US" sz="2000">
                  <a:latin typeface="+mn-lt"/>
                  <a:ea typeface="黑体" pitchFamily="2" charset="-122"/>
                </a:rPr>
                <a:t>报文段</a:t>
              </a:r>
            </a:p>
          </p:txBody>
        </p:sp>
        <p:sp>
          <p:nvSpPr>
            <p:cNvPr id="94" name="Rectangle 26"/>
            <p:cNvSpPr>
              <a:spLocks noChangeArrowheads="1"/>
            </p:cNvSpPr>
            <p:nvPr/>
          </p:nvSpPr>
          <p:spPr bwMode="auto">
            <a:xfrm>
              <a:off x="3760" y="3466"/>
              <a:ext cx="936" cy="278"/>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r>
                <a:rPr lang="zh-CN" altLang="en-US" sz="2000">
                  <a:latin typeface="+mn-lt"/>
                  <a:ea typeface="黑体" pitchFamily="2" charset="-122"/>
                </a:rPr>
                <a:t>报文段</a:t>
              </a:r>
            </a:p>
          </p:txBody>
        </p:sp>
        <p:sp>
          <p:nvSpPr>
            <p:cNvPr id="95" name="Rectangle 27"/>
            <p:cNvSpPr>
              <a:spLocks noChangeArrowheads="1"/>
            </p:cNvSpPr>
            <p:nvPr/>
          </p:nvSpPr>
          <p:spPr bwMode="auto">
            <a:xfrm>
              <a:off x="5133" y="2154"/>
              <a:ext cx="309" cy="110"/>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96" name="Rectangle 28"/>
            <p:cNvSpPr>
              <a:spLocks noChangeArrowheads="1"/>
            </p:cNvSpPr>
            <p:nvPr/>
          </p:nvSpPr>
          <p:spPr bwMode="auto">
            <a:xfrm>
              <a:off x="5133" y="1993"/>
              <a:ext cx="309" cy="107"/>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97" name="Text Box 29"/>
            <p:cNvSpPr txBox="1">
              <a:spLocks noChangeArrowheads="1"/>
            </p:cNvSpPr>
            <p:nvPr/>
          </p:nvSpPr>
          <p:spPr bwMode="auto">
            <a:xfrm>
              <a:off x="4510" y="2354"/>
              <a:ext cx="499"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dirty="0">
                  <a:solidFill>
                    <a:srgbClr val="C00000"/>
                  </a:solidFill>
                  <a:latin typeface="+mn-lt"/>
                  <a:ea typeface="黑体" pitchFamily="2" charset="-122"/>
                </a:rPr>
                <a:t>端口</a:t>
              </a:r>
            </a:p>
          </p:txBody>
        </p:sp>
        <p:sp>
          <p:nvSpPr>
            <p:cNvPr id="98" name="Text Box 30"/>
            <p:cNvSpPr txBox="1">
              <a:spLocks noChangeArrowheads="1"/>
            </p:cNvSpPr>
            <p:nvPr/>
          </p:nvSpPr>
          <p:spPr bwMode="auto">
            <a:xfrm>
              <a:off x="-188" y="1540"/>
              <a:ext cx="69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发送端</a:t>
              </a:r>
            </a:p>
          </p:txBody>
        </p:sp>
        <p:sp>
          <p:nvSpPr>
            <p:cNvPr id="99" name="Text Box 31"/>
            <p:cNvSpPr txBox="1">
              <a:spLocks noChangeArrowheads="1"/>
            </p:cNvSpPr>
            <p:nvPr/>
          </p:nvSpPr>
          <p:spPr bwMode="auto">
            <a:xfrm>
              <a:off x="5233" y="1540"/>
              <a:ext cx="69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接收端</a:t>
              </a:r>
            </a:p>
          </p:txBody>
        </p:sp>
        <p:sp>
          <p:nvSpPr>
            <p:cNvPr id="100" name="AutoShape 32"/>
            <p:cNvSpPr>
              <a:spLocks noChangeArrowheads="1"/>
            </p:cNvSpPr>
            <p:nvPr/>
          </p:nvSpPr>
          <p:spPr bwMode="auto">
            <a:xfrm>
              <a:off x="1375" y="1945"/>
              <a:ext cx="1141" cy="622"/>
            </a:xfrm>
            <a:prstGeom prst="wedgeRoundRectCallout">
              <a:avLst>
                <a:gd name="adj1" fmla="val -74366"/>
                <a:gd name="adj2" fmla="val 137620"/>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endParaRPr lang="zh-CN" altLang="zh-CN" sz="3200">
                <a:latin typeface="+mn-lt"/>
                <a:ea typeface="黑体" pitchFamily="2" charset="-122"/>
              </a:endParaRPr>
            </a:p>
          </p:txBody>
        </p:sp>
        <p:sp>
          <p:nvSpPr>
            <p:cNvPr id="101" name="Text Box 33"/>
            <p:cNvSpPr txBox="1">
              <a:spLocks noChangeArrowheads="1"/>
            </p:cNvSpPr>
            <p:nvPr/>
          </p:nvSpPr>
          <p:spPr bwMode="auto">
            <a:xfrm>
              <a:off x="1394" y="2001"/>
              <a:ext cx="107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向发送缓存</a:t>
              </a:r>
            </a:p>
            <a:p>
              <a:pPr eaLnBrk="1" hangingPunct="1"/>
              <a:r>
                <a:rPr lang="zh-CN" altLang="en-US" b="0">
                  <a:latin typeface="+mn-lt"/>
                  <a:ea typeface="黑体" pitchFamily="2" charset="-122"/>
                </a:rPr>
                <a:t>写入数据块</a:t>
              </a:r>
            </a:p>
          </p:txBody>
        </p:sp>
        <p:sp>
          <p:nvSpPr>
            <p:cNvPr id="102" name="AutoShape 34"/>
            <p:cNvSpPr>
              <a:spLocks noChangeArrowheads="1"/>
            </p:cNvSpPr>
            <p:nvPr/>
          </p:nvSpPr>
          <p:spPr bwMode="auto">
            <a:xfrm>
              <a:off x="2988" y="1965"/>
              <a:ext cx="1104" cy="622"/>
            </a:xfrm>
            <a:prstGeom prst="wedgeRoundRectCallout">
              <a:avLst>
                <a:gd name="adj1" fmla="val 97102"/>
                <a:gd name="adj2" fmla="val 139389"/>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endParaRPr lang="zh-CN" altLang="zh-CN" sz="3200">
                <a:latin typeface="+mn-lt"/>
                <a:ea typeface="黑体" pitchFamily="2" charset="-122"/>
              </a:endParaRPr>
            </a:p>
          </p:txBody>
        </p:sp>
        <p:sp>
          <p:nvSpPr>
            <p:cNvPr id="103" name="Text Box 35"/>
            <p:cNvSpPr txBox="1">
              <a:spLocks noChangeArrowheads="1"/>
            </p:cNvSpPr>
            <p:nvPr/>
          </p:nvSpPr>
          <p:spPr bwMode="auto">
            <a:xfrm>
              <a:off x="3007" y="2012"/>
              <a:ext cx="107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从接收缓存</a:t>
              </a:r>
            </a:p>
            <a:p>
              <a:pPr eaLnBrk="1" hangingPunct="1"/>
              <a:r>
                <a:rPr lang="zh-CN" altLang="en-US" b="0">
                  <a:latin typeface="+mn-lt"/>
                  <a:ea typeface="黑体" pitchFamily="2" charset="-122"/>
                </a:rPr>
                <a:t>读取数据块</a:t>
              </a:r>
            </a:p>
          </p:txBody>
        </p:sp>
        <p:sp>
          <p:nvSpPr>
            <p:cNvPr id="104" name="Text Box 36"/>
            <p:cNvSpPr txBox="1">
              <a:spLocks noChangeArrowheads="1"/>
            </p:cNvSpPr>
            <p:nvPr/>
          </p:nvSpPr>
          <p:spPr bwMode="auto">
            <a:xfrm>
              <a:off x="910" y="1474"/>
              <a:ext cx="883"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a:latin typeface="+mn-lt"/>
                  <a:ea typeface="黑体" pitchFamily="2" charset="-122"/>
                </a:rPr>
                <a:t>应用进程</a:t>
              </a:r>
            </a:p>
          </p:txBody>
        </p:sp>
        <p:sp>
          <p:nvSpPr>
            <p:cNvPr id="105" name="Text Box 37"/>
            <p:cNvSpPr txBox="1">
              <a:spLocks noChangeArrowheads="1"/>
            </p:cNvSpPr>
            <p:nvPr/>
          </p:nvSpPr>
          <p:spPr bwMode="auto">
            <a:xfrm>
              <a:off x="4001" y="1475"/>
              <a:ext cx="883"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a:latin typeface="+mn-lt"/>
                  <a:ea typeface="黑体" pitchFamily="2" charset="-122"/>
                </a:rPr>
                <a:t>应用进程</a:t>
              </a:r>
            </a:p>
          </p:txBody>
        </p:sp>
        <p:sp>
          <p:nvSpPr>
            <p:cNvPr id="106" name="Text Box 38"/>
            <p:cNvSpPr txBox="1">
              <a:spLocks noChangeArrowheads="1"/>
            </p:cNvSpPr>
            <p:nvPr/>
          </p:nvSpPr>
          <p:spPr bwMode="auto">
            <a:xfrm>
              <a:off x="4772" y="1339"/>
              <a:ext cx="518"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7200" b="0">
                  <a:latin typeface="+mn-lt"/>
                  <a:ea typeface="黑体" pitchFamily="2" charset="-122"/>
                  <a:sym typeface="Wingdings" panose="05000000000000000000" pitchFamily="2" charset="2"/>
                </a:rPr>
                <a:t></a:t>
              </a:r>
            </a:p>
          </p:txBody>
        </p:sp>
        <p:sp>
          <p:nvSpPr>
            <p:cNvPr id="107" name="Rectangle 39"/>
            <p:cNvSpPr>
              <a:spLocks noChangeArrowheads="1"/>
            </p:cNvSpPr>
            <p:nvPr/>
          </p:nvSpPr>
          <p:spPr bwMode="auto">
            <a:xfrm>
              <a:off x="688" y="2610"/>
              <a:ext cx="148" cy="147"/>
            </a:xfrm>
            <a:prstGeom prst="rect">
              <a:avLst/>
            </a:prstGeom>
            <a:solidFill>
              <a:srgbClr val="CC6600"/>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108" name="Rectangle 40"/>
            <p:cNvSpPr>
              <a:spLocks noChangeArrowheads="1"/>
            </p:cNvSpPr>
            <p:nvPr/>
          </p:nvSpPr>
          <p:spPr bwMode="auto">
            <a:xfrm>
              <a:off x="4953" y="2610"/>
              <a:ext cx="148" cy="147"/>
            </a:xfrm>
            <a:prstGeom prst="rect">
              <a:avLst/>
            </a:prstGeom>
            <a:solidFill>
              <a:srgbClr val="CC6600"/>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gr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Nagle算法</a:t>
            </a:r>
          </a:p>
        </p:txBody>
      </p:sp>
      <p:sp>
        <p:nvSpPr>
          <p:cNvPr id="3" name="Content Placeholder 2"/>
          <p:cNvSpPr>
            <a:spLocks noGrp="1"/>
          </p:cNvSpPr>
          <p:nvPr>
            <p:ph idx="1"/>
          </p:nvPr>
        </p:nvSpPr>
        <p:spPr/>
        <p:txBody>
          <a:bodyPr/>
          <a:lstStyle/>
          <a:p>
            <a:r>
              <a:rPr lang="en-US"/>
              <a:t>若发送</a:t>
            </a:r>
            <a:r>
              <a:rPr lang="zh-CN" altLang="en-US"/>
              <a:t>方</a:t>
            </a:r>
            <a:r>
              <a:rPr lang="en-US"/>
              <a:t>把要发送的数据逐个字节地送到TCP的发送缓存</a:t>
            </a:r>
          </a:p>
          <a:p>
            <a:pPr lvl="1"/>
            <a:r>
              <a:rPr lang="en-US"/>
              <a:t>发送方就把第一个数据字节先发送出去，把后面到达的数据字节都缓存起来</a:t>
            </a:r>
          </a:p>
          <a:p>
            <a:pPr lvl="1"/>
            <a:r>
              <a:rPr lang="en-US"/>
              <a:t>当发送方收到对第一个数据字符的确认后，再把发送缓存中的所有数据组装成一个报文段发送出去，同时继续对随后到达的数据进行缓存。</a:t>
            </a:r>
          </a:p>
          <a:p>
            <a:pPr lvl="1"/>
            <a:r>
              <a:rPr lang="en-US"/>
              <a:t>只有在收到对前一个报文段的确认后才继续发送下一个报文段。</a:t>
            </a:r>
          </a:p>
          <a:p>
            <a:r>
              <a:rPr lang="en-US"/>
              <a:t>当到达的数据已达到发送窗口大小的一半或已达到报文段的最大长度时，就立即发送一个报文段。</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60</a:t>
            </a:fld>
            <a:endParaRPr lang="zh-CN"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half" idx="2"/>
          </p:nvPr>
        </p:nvSpPr>
        <p:spPr/>
        <p:txBody>
          <a:bodyPr/>
          <a:lstStyle/>
          <a:p>
            <a:r>
              <a:rPr lang="en-US" altLang="zh-CN"/>
              <a:t>TCP</a:t>
            </a:r>
            <a:r>
              <a:rPr lang="zh-CN" altLang="en-US"/>
              <a:t>，面向字节流</a:t>
            </a:r>
          </a:p>
        </p:txBody>
      </p:sp>
      <p:sp>
        <p:nvSpPr>
          <p:cNvPr id="9" name="Text Placeholder 8"/>
          <p:cNvSpPr>
            <a:spLocks noGrp="1"/>
          </p:cNvSpPr>
          <p:nvPr>
            <p:ph type="body" sz="half" idx="14"/>
          </p:nvPr>
        </p:nvSpPr>
        <p:spPr/>
        <p:txBody>
          <a:bodyPr/>
          <a:lstStyle/>
          <a:p>
            <a:r>
              <a:rPr lang="zh-CN" altLang="en-US"/>
              <a:t>流量控制</a:t>
            </a:r>
          </a:p>
        </p:txBody>
      </p:sp>
      <p:sp>
        <p:nvSpPr>
          <p:cNvPr id="10" name="Text Placeholder 9"/>
          <p:cNvSpPr>
            <a:spLocks noGrp="1"/>
          </p:cNvSpPr>
          <p:nvPr>
            <p:ph type="body" sz="half" idx="15"/>
          </p:nvPr>
        </p:nvSpPr>
        <p:spPr/>
        <p:txBody>
          <a:bodyPr/>
          <a:lstStyle/>
          <a:p>
            <a:endParaRPr lang="zh-CN" altLang="en-US"/>
          </a:p>
        </p:txBody>
      </p:sp>
      <p:sp>
        <p:nvSpPr>
          <p:cNvPr id="11" name="Text Placeholder 10"/>
          <p:cNvSpPr>
            <a:spLocks noGrp="1"/>
          </p:cNvSpPr>
          <p:nvPr>
            <p:ph type="body" sz="half" idx="16"/>
          </p:nvPr>
        </p:nvSpPr>
        <p:spPr/>
        <p:txBody>
          <a:bodyPr/>
          <a:lstStyle/>
          <a:p>
            <a:endParaRPr lang="zh-CN" altLang="en-US"/>
          </a:p>
        </p:txBody>
      </p:sp>
      <p:sp>
        <p:nvSpPr>
          <p:cNvPr id="12" name="Text Placeholder 11"/>
          <p:cNvSpPr>
            <a:spLocks noGrp="1"/>
          </p:cNvSpPr>
          <p:nvPr>
            <p:ph type="body" sz="half" idx="17"/>
          </p:nvPr>
        </p:nvSpPr>
        <p:spPr/>
        <p:txBody>
          <a:bodyPr/>
          <a:lstStyle/>
          <a:p>
            <a:r>
              <a:rPr lang="zh-CN" altLang="en-US">
                <a:sym typeface="+mn-ea"/>
              </a:rPr>
              <a:t>可靠传输</a:t>
            </a:r>
          </a:p>
        </p:txBody>
      </p:sp>
      <p:sp>
        <p:nvSpPr>
          <p:cNvPr id="88" name="下箭头 87"/>
          <p:cNvSpPr/>
          <p:nvPr/>
        </p:nvSpPr>
        <p:spPr>
          <a:xfrm rot="16200000">
            <a:off x="4913135" y="3156290"/>
            <a:ext cx="576064" cy="679386"/>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5" rIns="91388" bIns="45695"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 calcmode="lin" valueType="num">
                                      <p:cBhvr additive="base">
                                        <p:cTn id="7" dur="500" fill="hold"/>
                                        <p:tgtEl>
                                          <p:spTgt spid="88"/>
                                        </p:tgtEl>
                                        <p:attrNameLst>
                                          <p:attrName>ppt_x</p:attrName>
                                        </p:attrNameLst>
                                      </p:cBhvr>
                                      <p:tavLst>
                                        <p:tav tm="0">
                                          <p:val>
                                            <p:strVal val="0-#ppt_w/2"/>
                                          </p:val>
                                        </p:tav>
                                        <p:tav tm="100000">
                                          <p:val>
                                            <p:strVal val="#ppt_x"/>
                                          </p:val>
                                        </p:tav>
                                      </p:tavLst>
                                    </p:anim>
                                    <p:anim calcmode="lin" valueType="num">
                                      <p:cBhvr additive="base">
                                        <p:cTn id="8" dur="500" fill="hold"/>
                                        <p:tgtEl>
                                          <p:spTgt spid="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bldLvl="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理想传输</a:t>
            </a:r>
          </a:p>
        </p:txBody>
      </p:sp>
      <p:sp>
        <p:nvSpPr>
          <p:cNvPr id="3" name="Content Placeholder 2"/>
          <p:cNvSpPr>
            <a:spLocks noGrp="1"/>
          </p:cNvSpPr>
          <p:nvPr>
            <p:ph idx="1"/>
          </p:nvPr>
        </p:nvSpPr>
        <p:spPr/>
        <p:txBody>
          <a:bodyPr/>
          <a:lstStyle/>
          <a:p>
            <a:r>
              <a:rPr lang="en-US"/>
              <a:t>理想的传输条件有以下两个特点：</a:t>
            </a:r>
          </a:p>
          <a:p>
            <a:pPr lvl="1"/>
            <a:r>
              <a:rPr lang="en-US"/>
              <a:t>传输信道不产生差错。</a:t>
            </a:r>
          </a:p>
          <a:p>
            <a:pPr lvl="1"/>
            <a:r>
              <a:rPr lang="en-US">
                <a:solidFill>
                  <a:srgbClr val="FF0000"/>
                </a:solidFill>
              </a:rPr>
              <a:t>不管发送方以多快的速度发送数据，接收方总是来得及处理收到的数据</a:t>
            </a:r>
          </a:p>
          <a:p>
            <a:endParaRPr lang="en-US">
              <a:solidFill>
                <a:srgbClr val="FF0000"/>
              </a:solidFill>
            </a:endParaRPr>
          </a:p>
          <a:p>
            <a:r>
              <a:rPr lang="en-US"/>
              <a:t>然而实际的网络都不具备以上两个理想条件。必须使用一些可靠传输协议，在不可靠的传输信道实现可靠传输</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62</a:t>
            </a:fld>
            <a:endParaRPr lang="zh-CN" alt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a:t>怎么做到速度匹配？</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对字节流进行分段</a:t>
            </a:r>
          </a:p>
        </p:txBody>
      </p:sp>
      <p:sp>
        <p:nvSpPr>
          <p:cNvPr id="3" name="Content Placeholder 2"/>
          <p:cNvSpPr>
            <a:spLocks noGrp="1"/>
          </p:cNvSpPr>
          <p:nvPr>
            <p:ph idx="1"/>
          </p:nvPr>
        </p:nvSpPr>
        <p:spPr/>
        <p:txBody>
          <a:bodyPr/>
          <a:lstStyle/>
          <a:p>
            <a:r>
              <a:rPr lang="en-US"/>
              <a:t>TCP不关心应用进程一次把多长的报文发送到TCP缓存</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64</a:t>
            </a:fld>
            <a:endParaRPr lang="zh-CN" altLang="en-US"/>
          </a:p>
        </p:txBody>
      </p:sp>
      <p:grpSp>
        <p:nvGrpSpPr>
          <p:cNvPr id="71" name="Group 3"/>
          <p:cNvGrpSpPr/>
          <p:nvPr/>
        </p:nvGrpSpPr>
        <p:grpSpPr bwMode="auto">
          <a:xfrm>
            <a:off x="1270128" y="2133073"/>
            <a:ext cx="9702800" cy="4043911"/>
            <a:chOff x="-188" y="1309"/>
            <a:chExt cx="6112" cy="2525"/>
          </a:xfrm>
        </p:grpSpPr>
        <p:sp>
          <p:nvSpPr>
            <p:cNvPr id="72" name="Text Box 4"/>
            <p:cNvSpPr txBox="1">
              <a:spLocks noChangeArrowheads="1"/>
            </p:cNvSpPr>
            <p:nvPr/>
          </p:nvSpPr>
          <p:spPr bwMode="auto">
            <a:xfrm>
              <a:off x="503" y="1309"/>
              <a:ext cx="518"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7200" b="0">
                  <a:latin typeface="+mn-lt"/>
                  <a:ea typeface="黑体" pitchFamily="2" charset="-122"/>
                  <a:sym typeface="Wingdings" panose="05000000000000000000" pitchFamily="2" charset="2"/>
                </a:rPr>
                <a:t></a:t>
              </a:r>
            </a:p>
          </p:txBody>
        </p:sp>
        <p:sp>
          <p:nvSpPr>
            <p:cNvPr id="73" name="AutoShape 5"/>
            <p:cNvSpPr>
              <a:spLocks noChangeArrowheads="1"/>
            </p:cNvSpPr>
            <p:nvPr/>
          </p:nvSpPr>
          <p:spPr bwMode="auto">
            <a:xfrm>
              <a:off x="1900" y="3539"/>
              <a:ext cx="196" cy="155"/>
            </a:xfrm>
            <a:prstGeom prst="rightArrow">
              <a:avLst>
                <a:gd name="adj1" fmla="val 50000"/>
                <a:gd name="adj2" fmla="val 31613"/>
              </a:avLst>
            </a:prstGeom>
            <a:solidFill>
              <a:srgbClr val="C00000"/>
            </a:solidFill>
            <a:ln w="9525">
              <a:solidFill>
                <a:srgbClr val="C0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74" name="AutoShape 6"/>
            <p:cNvSpPr>
              <a:spLocks noChangeArrowheads="1"/>
            </p:cNvSpPr>
            <p:nvPr/>
          </p:nvSpPr>
          <p:spPr bwMode="auto">
            <a:xfrm>
              <a:off x="4673" y="3539"/>
              <a:ext cx="194" cy="155"/>
            </a:xfrm>
            <a:prstGeom prst="rightArrow">
              <a:avLst>
                <a:gd name="adj1" fmla="val 50000"/>
                <a:gd name="adj2" fmla="val 31290"/>
              </a:avLst>
            </a:prstGeom>
            <a:solidFill>
              <a:srgbClr val="C00000"/>
            </a:solidFill>
            <a:ln w="9525">
              <a:solidFill>
                <a:srgbClr val="C0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75" name="AutoShape 7"/>
            <p:cNvSpPr>
              <a:spLocks noChangeArrowheads="1"/>
            </p:cNvSpPr>
            <p:nvPr/>
          </p:nvSpPr>
          <p:spPr bwMode="auto">
            <a:xfrm>
              <a:off x="3116" y="3539"/>
              <a:ext cx="196" cy="155"/>
            </a:xfrm>
            <a:prstGeom prst="rightArrow">
              <a:avLst>
                <a:gd name="adj1" fmla="val 50000"/>
                <a:gd name="adj2" fmla="val 31613"/>
              </a:avLst>
            </a:prstGeom>
            <a:solidFill>
              <a:srgbClr val="C00000"/>
            </a:solidFill>
            <a:ln w="9525">
              <a:solidFill>
                <a:srgbClr val="C0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76" name="Text Box 8"/>
            <p:cNvSpPr txBox="1">
              <a:spLocks noChangeArrowheads="1"/>
            </p:cNvSpPr>
            <p:nvPr/>
          </p:nvSpPr>
          <p:spPr bwMode="auto">
            <a:xfrm>
              <a:off x="255" y="2338"/>
              <a:ext cx="499"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dirty="0">
                  <a:solidFill>
                    <a:srgbClr val="C00000"/>
                  </a:solidFill>
                  <a:latin typeface="+mn-lt"/>
                  <a:ea typeface="黑体" pitchFamily="2" charset="-122"/>
                </a:rPr>
                <a:t>端口</a:t>
              </a:r>
            </a:p>
          </p:txBody>
        </p:sp>
        <p:sp>
          <p:nvSpPr>
            <p:cNvPr id="77" name="Line 9"/>
            <p:cNvSpPr>
              <a:spLocks noChangeShapeType="1"/>
            </p:cNvSpPr>
            <p:nvPr/>
          </p:nvSpPr>
          <p:spPr bwMode="auto">
            <a:xfrm>
              <a:off x="757" y="1883"/>
              <a:ext cx="5" cy="744"/>
            </a:xfrm>
            <a:prstGeom prst="line">
              <a:avLst/>
            </a:prstGeom>
            <a:noFill/>
            <a:ln w="3810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78" name="Text Box 10"/>
            <p:cNvSpPr txBox="1">
              <a:spLocks noChangeArrowheads="1"/>
            </p:cNvSpPr>
            <p:nvPr/>
          </p:nvSpPr>
          <p:spPr bwMode="auto">
            <a:xfrm rot="5400000">
              <a:off x="826" y="2251"/>
              <a:ext cx="273"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2000" b="0">
                  <a:latin typeface="+mn-lt"/>
                  <a:ea typeface="黑体" pitchFamily="2" charset="-122"/>
                </a:rPr>
                <a:t>…</a:t>
              </a:r>
            </a:p>
          </p:txBody>
        </p:sp>
        <p:sp>
          <p:nvSpPr>
            <p:cNvPr id="80" name="Rectangle 12"/>
            <p:cNvSpPr>
              <a:spLocks noChangeArrowheads="1"/>
            </p:cNvSpPr>
            <p:nvPr/>
          </p:nvSpPr>
          <p:spPr bwMode="auto">
            <a:xfrm>
              <a:off x="860" y="1993"/>
              <a:ext cx="411" cy="107"/>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1" name="Rectangle 13"/>
            <p:cNvSpPr>
              <a:spLocks noChangeArrowheads="1"/>
            </p:cNvSpPr>
            <p:nvPr/>
          </p:nvSpPr>
          <p:spPr bwMode="auto">
            <a:xfrm>
              <a:off x="860" y="2154"/>
              <a:ext cx="102" cy="110"/>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2" name="Rectangle 14"/>
            <p:cNvSpPr>
              <a:spLocks noChangeArrowheads="1"/>
            </p:cNvSpPr>
            <p:nvPr/>
          </p:nvSpPr>
          <p:spPr bwMode="auto">
            <a:xfrm>
              <a:off x="860" y="2479"/>
              <a:ext cx="257" cy="110"/>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3" name="Rectangle 15"/>
            <p:cNvSpPr>
              <a:spLocks noChangeArrowheads="1"/>
            </p:cNvSpPr>
            <p:nvPr/>
          </p:nvSpPr>
          <p:spPr bwMode="auto">
            <a:xfrm>
              <a:off x="139" y="2696"/>
              <a:ext cx="1236" cy="706"/>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r>
                <a:rPr lang="en-US" altLang="zh-CN" sz="2800">
                  <a:latin typeface="+mn-lt"/>
                  <a:ea typeface="黑体" pitchFamily="2" charset="-122"/>
                </a:rPr>
                <a:t>TCP</a:t>
              </a:r>
            </a:p>
            <a:p>
              <a:endParaRPr lang="en-US" altLang="zh-CN" sz="1200">
                <a:latin typeface="+mn-lt"/>
                <a:ea typeface="黑体" pitchFamily="2" charset="-122"/>
              </a:endParaRPr>
            </a:p>
            <a:p>
              <a:endParaRPr lang="en-US" altLang="zh-CN">
                <a:latin typeface="+mn-lt"/>
                <a:ea typeface="黑体" pitchFamily="2" charset="-122"/>
              </a:endParaRPr>
            </a:p>
          </p:txBody>
        </p:sp>
        <p:sp>
          <p:nvSpPr>
            <p:cNvPr id="84" name="Line 16"/>
            <p:cNvSpPr>
              <a:spLocks noChangeShapeType="1"/>
            </p:cNvSpPr>
            <p:nvPr/>
          </p:nvSpPr>
          <p:spPr bwMode="auto">
            <a:xfrm flipV="1">
              <a:off x="5030" y="1883"/>
              <a:ext cx="0" cy="813"/>
            </a:xfrm>
            <a:prstGeom prst="line">
              <a:avLst/>
            </a:prstGeom>
            <a:noFill/>
            <a:ln w="3810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85" name="Text Box 17"/>
            <p:cNvSpPr txBox="1">
              <a:spLocks noChangeArrowheads="1"/>
            </p:cNvSpPr>
            <p:nvPr/>
          </p:nvSpPr>
          <p:spPr bwMode="auto">
            <a:xfrm rot="5400000">
              <a:off x="5098" y="2254"/>
              <a:ext cx="273"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2000" b="0">
                  <a:latin typeface="+mn-lt"/>
                  <a:ea typeface="黑体" pitchFamily="2" charset="-122"/>
                </a:rPr>
                <a:t>…</a:t>
              </a:r>
            </a:p>
          </p:txBody>
        </p:sp>
        <p:sp>
          <p:nvSpPr>
            <p:cNvPr id="86" name="Rectangle 18"/>
            <p:cNvSpPr>
              <a:spLocks noChangeArrowheads="1"/>
            </p:cNvSpPr>
            <p:nvPr/>
          </p:nvSpPr>
          <p:spPr bwMode="auto">
            <a:xfrm>
              <a:off x="5133" y="2479"/>
              <a:ext cx="309" cy="110"/>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7" name="Rectangle 19"/>
            <p:cNvSpPr>
              <a:spLocks noChangeArrowheads="1"/>
            </p:cNvSpPr>
            <p:nvPr/>
          </p:nvSpPr>
          <p:spPr bwMode="auto">
            <a:xfrm>
              <a:off x="4412" y="2696"/>
              <a:ext cx="1235" cy="706"/>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r>
                <a:rPr lang="en-US" altLang="zh-CN" sz="2800">
                  <a:latin typeface="+mn-lt"/>
                  <a:ea typeface="黑体" pitchFamily="2" charset="-122"/>
                </a:rPr>
                <a:t>TCP</a:t>
              </a:r>
            </a:p>
            <a:p>
              <a:endParaRPr lang="en-US" altLang="zh-CN" sz="1200">
                <a:latin typeface="+mn-lt"/>
                <a:ea typeface="黑体" pitchFamily="2" charset="-122"/>
              </a:endParaRPr>
            </a:p>
            <a:p>
              <a:endParaRPr lang="en-US" altLang="zh-CN">
                <a:latin typeface="+mn-lt"/>
                <a:ea typeface="黑体" pitchFamily="2" charset="-122"/>
              </a:endParaRPr>
            </a:p>
          </p:txBody>
        </p:sp>
        <p:sp>
          <p:nvSpPr>
            <p:cNvPr id="88" name="Rectangle 20"/>
            <p:cNvSpPr>
              <a:spLocks noChangeArrowheads="1"/>
            </p:cNvSpPr>
            <p:nvPr/>
          </p:nvSpPr>
          <p:spPr bwMode="auto">
            <a:xfrm>
              <a:off x="4547" y="3042"/>
              <a:ext cx="979" cy="275"/>
            </a:xfrm>
            <a:prstGeom prst="rect">
              <a:avLst/>
            </a:prstGeom>
            <a:solidFill>
              <a:srgbClr val="FF99FF"/>
            </a:solidFill>
            <a:ln w="19050">
              <a:solidFill>
                <a:schemeClr val="tx2"/>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dirty="0">
                  <a:latin typeface="+mn-lt"/>
                  <a:ea typeface="黑体" pitchFamily="2" charset="-122"/>
                </a:rPr>
                <a:t>接收缓存</a:t>
              </a:r>
            </a:p>
          </p:txBody>
        </p:sp>
        <p:sp>
          <p:nvSpPr>
            <p:cNvPr id="89" name="Freeform 21"/>
            <p:cNvSpPr/>
            <p:nvPr/>
          </p:nvSpPr>
          <p:spPr bwMode="auto">
            <a:xfrm>
              <a:off x="757" y="3402"/>
              <a:ext cx="4273" cy="432"/>
            </a:xfrm>
            <a:custGeom>
              <a:avLst/>
              <a:gdLst>
                <a:gd name="T0" fmla="*/ 0 w 3264"/>
                <a:gd name="T1" fmla="*/ 0 h 384"/>
                <a:gd name="T2" fmla="*/ 0 w 3264"/>
                <a:gd name="T3" fmla="*/ 432 h 384"/>
                <a:gd name="T4" fmla="*/ 4273 w 3264"/>
                <a:gd name="T5" fmla="*/ 432 h 384"/>
                <a:gd name="T6" fmla="*/ 4273 w 3264"/>
                <a:gd name="T7" fmla="*/ 0 h 3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64" h="384">
                  <a:moveTo>
                    <a:pt x="0" y="0"/>
                  </a:moveTo>
                  <a:lnTo>
                    <a:pt x="0" y="384"/>
                  </a:lnTo>
                  <a:lnTo>
                    <a:pt x="3264" y="384"/>
                  </a:lnTo>
                  <a:lnTo>
                    <a:pt x="3264" y="0"/>
                  </a:lnTo>
                </a:path>
              </a:pathLst>
            </a:custGeom>
            <a:noFill/>
            <a:ln w="7620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mn-lt"/>
                <a:ea typeface="黑体" pitchFamily="2" charset="-122"/>
              </a:endParaRPr>
            </a:p>
          </p:txBody>
        </p:sp>
        <p:sp>
          <p:nvSpPr>
            <p:cNvPr id="90" name="Rectangle 22"/>
            <p:cNvSpPr>
              <a:spLocks noChangeArrowheads="1"/>
            </p:cNvSpPr>
            <p:nvPr/>
          </p:nvSpPr>
          <p:spPr bwMode="auto">
            <a:xfrm>
              <a:off x="275" y="3042"/>
              <a:ext cx="977" cy="275"/>
            </a:xfrm>
            <a:prstGeom prst="rect">
              <a:avLst/>
            </a:prstGeom>
            <a:solidFill>
              <a:srgbClr val="FF99FF"/>
            </a:solidFill>
            <a:ln w="19050">
              <a:solidFill>
                <a:schemeClr val="tx2"/>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dirty="0">
                  <a:latin typeface="+mn-lt"/>
                  <a:ea typeface="黑体" pitchFamily="2" charset="-122"/>
                </a:rPr>
                <a:t>发送缓存</a:t>
              </a:r>
            </a:p>
          </p:txBody>
        </p:sp>
        <p:sp>
          <p:nvSpPr>
            <p:cNvPr id="91" name="Rectangle 23"/>
            <p:cNvSpPr>
              <a:spLocks noChangeArrowheads="1"/>
            </p:cNvSpPr>
            <p:nvPr/>
          </p:nvSpPr>
          <p:spPr bwMode="auto">
            <a:xfrm>
              <a:off x="980" y="3466"/>
              <a:ext cx="936" cy="278"/>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r>
                <a:rPr lang="zh-CN" altLang="en-US" sz="2000" dirty="0">
                  <a:latin typeface="+mn-lt"/>
                  <a:ea typeface="黑体" pitchFamily="2" charset="-122"/>
                </a:rPr>
                <a:t>报文段</a:t>
              </a:r>
            </a:p>
          </p:txBody>
        </p:sp>
        <p:sp>
          <p:nvSpPr>
            <p:cNvPr id="92" name="Text Box 24"/>
            <p:cNvSpPr txBox="1">
              <a:spLocks noChangeArrowheads="1"/>
            </p:cNvSpPr>
            <p:nvPr/>
          </p:nvSpPr>
          <p:spPr bwMode="auto">
            <a:xfrm>
              <a:off x="3382" y="3436"/>
              <a:ext cx="275"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2000" b="0">
                  <a:latin typeface="+mn-lt"/>
                  <a:ea typeface="黑体" pitchFamily="2" charset="-122"/>
                </a:rPr>
                <a:t>…</a:t>
              </a:r>
            </a:p>
          </p:txBody>
        </p:sp>
        <p:sp>
          <p:nvSpPr>
            <p:cNvPr id="93" name="Rectangle 25"/>
            <p:cNvSpPr>
              <a:spLocks noChangeArrowheads="1"/>
            </p:cNvSpPr>
            <p:nvPr/>
          </p:nvSpPr>
          <p:spPr bwMode="auto">
            <a:xfrm>
              <a:off x="2216" y="3466"/>
              <a:ext cx="936" cy="278"/>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r>
                <a:rPr lang="zh-CN" altLang="en-US" sz="2000">
                  <a:latin typeface="+mn-lt"/>
                  <a:ea typeface="黑体" pitchFamily="2" charset="-122"/>
                </a:rPr>
                <a:t>报文段</a:t>
              </a:r>
            </a:p>
          </p:txBody>
        </p:sp>
        <p:sp>
          <p:nvSpPr>
            <p:cNvPr id="94" name="Rectangle 26"/>
            <p:cNvSpPr>
              <a:spLocks noChangeArrowheads="1"/>
            </p:cNvSpPr>
            <p:nvPr/>
          </p:nvSpPr>
          <p:spPr bwMode="auto">
            <a:xfrm>
              <a:off x="3760" y="3466"/>
              <a:ext cx="936" cy="278"/>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r>
                <a:rPr lang="zh-CN" altLang="en-US" sz="2000">
                  <a:latin typeface="+mn-lt"/>
                  <a:ea typeface="黑体" pitchFamily="2" charset="-122"/>
                </a:rPr>
                <a:t>报文段</a:t>
              </a:r>
            </a:p>
          </p:txBody>
        </p:sp>
        <p:sp>
          <p:nvSpPr>
            <p:cNvPr id="95" name="Rectangle 27"/>
            <p:cNvSpPr>
              <a:spLocks noChangeArrowheads="1"/>
            </p:cNvSpPr>
            <p:nvPr/>
          </p:nvSpPr>
          <p:spPr bwMode="auto">
            <a:xfrm>
              <a:off x="5133" y="2154"/>
              <a:ext cx="309" cy="110"/>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96" name="Rectangle 28"/>
            <p:cNvSpPr>
              <a:spLocks noChangeArrowheads="1"/>
            </p:cNvSpPr>
            <p:nvPr/>
          </p:nvSpPr>
          <p:spPr bwMode="auto">
            <a:xfrm>
              <a:off x="5133" y="1993"/>
              <a:ext cx="309" cy="107"/>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97" name="Text Box 29"/>
            <p:cNvSpPr txBox="1">
              <a:spLocks noChangeArrowheads="1"/>
            </p:cNvSpPr>
            <p:nvPr/>
          </p:nvSpPr>
          <p:spPr bwMode="auto">
            <a:xfrm>
              <a:off x="4510" y="2354"/>
              <a:ext cx="499"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dirty="0">
                  <a:solidFill>
                    <a:srgbClr val="C00000"/>
                  </a:solidFill>
                  <a:latin typeface="+mn-lt"/>
                  <a:ea typeface="黑体" pitchFamily="2" charset="-122"/>
                </a:rPr>
                <a:t>端口</a:t>
              </a:r>
            </a:p>
          </p:txBody>
        </p:sp>
        <p:sp>
          <p:nvSpPr>
            <p:cNvPr id="98" name="Text Box 30"/>
            <p:cNvSpPr txBox="1">
              <a:spLocks noChangeArrowheads="1"/>
            </p:cNvSpPr>
            <p:nvPr/>
          </p:nvSpPr>
          <p:spPr bwMode="auto">
            <a:xfrm>
              <a:off x="-188" y="1540"/>
              <a:ext cx="69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发送端</a:t>
              </a:r>
            </a:p>
          </p:txBody>
        </p:sp>
        <p:sp>
          <p:nvSpPr>
            <p:cNvPr id="99" name="Text Box 31"/>
            <p:cNvSpPr txBox="1">
              <a:spLocks noChangeArrowheads="1"/>
            </p:cNvSpPr>
            <p:nvPr/>
          </p:nvSpPr>
          <p:spPr bwMode="auto">
            <a:xfrm>
              <a:off x="5233" y="1540"/>
              <a:ext cx="69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接收端</a:t>
              </a:r>
            </a:p>
          </p:txBody>
        </p:sp>
        <p:sp>
          <p:nvSpPr>
            <p:cNvPr id="100" name="AutoShape 32"/>
            <p:cNvSpPr>
              <a:spLocks noChangeArrowheads="1"/>
            </p:cNvSpPr>
            <p:nvPr/>
          </p:nvSpPr>
          <p:spPr bwMode="auto">
            <a:xfrm>
              <a:off x="1375" y="1945"/>
              <a:ext cx="1141" cy="622"/>
            </a:xfrm>
            <a:prstGeom prst="wedgeRoundRectCallout">
              <a:avLst>
                <a:gd name="adj1" fmla="val -74366"/>
                <a:gd name="adj2" fmla="val 137620"/>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endParaRPr lang="zh-CN" altLang="zh-CN" sz="3200">
                <a:latin typeface="+mn-lt"/>
                <a:ea typeface="黑体" pitchFamily="2" charset="-122"/>
              </a:endParaRPr>
            </a:p>
          </p:txBody>
        </p:sp>
        <p:sp>
          <p:nvSpPr>
            <p:cNvPr id="101" name="Text Box 33"/>
            <p:cNvSpPr txBox="1">
              <a:spLocks noChangeArrowheads="1"/>
            </p:cNvSpPr>
            <p:nvPr/>
          </p:nvSpPr>
          <p:spPr bwMode="auto">
            <a:xfrm>
              <a:off x="1394" y="2001"/>
              <a:ext cx="107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向发送缓存</a:t>
              </a:r>
            </a:p>
            <a:p>
              <a:pPr eaLnBrk="1" hangingPunct="1"/>
              <a:r>
                <a:rPr lang="zh-CN" altLang="en-US" b="0">
                  <a:latin typeface="+mn-lt"/>
                  <a:ea typeface="黑体" pitchFamily="2" charset="-122"/>
                </a:rPr>
                <a:t>写入数据块</a:t>
              </a:r>
            </a:p>
          </p:txBody>
        </p:sp>
        <p:sp>
          <p:nvSpPr>
            <p:cNvPr id="102" name="AutoShape 34"/>
            <p:cNvSpPr>
              <a:spLocks noChangeArrowheads="1"/>
            </p:cNvSpPr>
            <p:nvPr/>
          </p:nvSpPr>
          <p:spPr bwMode="auto">
            <a:xfrm>
              <a:off x="2988" y="1965"/>
              <a:ext cx="1104" cy="622"/>
            </a:xfrm>
            <a:prstGeom prst="wedgeRoundRectCallout">
              <a:avLst>
                <a:gd name="adj1" fmla="val 97102"/>
                <a:gd name="adj2" fmla="val 139389"/>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endParaRPr lang="zh-CN" altLang="zh-CN" sz="3200">
                <a:latin typeface="+mn-lt"/>
                <a:ea typeface="黑体" pitchFamily="2" charset="-122"/>
              </a:endParaRPr>
            </a:p>
          </p:txBody>
        </p:sp>
        <p:sp>
          <p:nvSpPr>
            <p:cNvPr id="103" name="Text Box 35"/>
            <p:cNvSpPr txBox="1">
              <a:spLocks noChangeArrowheads="1"/>
            </p:cNvSpPr>
            <p:nvPr/>
          </p:nvSpPr>
          <p:spPr bwMode="auto">
            <a:xfrm>
              <a:off x="3007" y="2012"/>
              <a:ext cx="107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从接收缓存</a:t>
              </a:r>
            </a:p>
            <a:p>
              <a:pPr eaLnBrk="1" hangingPunct="1"/>
              <a:r>
                <a:rPr lang="zh-CN" altLang="en-US" b="0">
                  <a:latin typeface="+mn-lt"/>
                  <a:ea typeface="黑体" pitchFamily="2" charset="-122"/>
                </a:rPr>
                <a:t>读取数据块</a:t>
              </a:r>
            </a:p>
          </p:txBody>
        </p:sp>
        <p:sp>
          <p:nvSpPr>
            <p:cNvPr id="104" name="Text Box 36"/>
            <p:cNvSpPr txBox="1">
              <a:spLocks noChangeArrowheads="1"/>
            </p:cNvSpPr>
            <p:nvPr/>
          </p:nvSpPr>
          <p:spPr bwMode="auto">
            <a:xfrm>
              <a:off x="910" y="1474"/>
              <a:ext cx="883"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a:latin typeface="+mn-lt"/>
                  <a:ea typeface="黑体" pitchFamily="2" charset="-122"/>
                </a:rPr>
                <a:t>应用进程</a:t>
              </a:r>
            </a:p>
          </p:txBody>
        </p:sp>
        <p:sp>
          <p:nvSpPr>
            <p:cNvPr id="105" name="Text Box 37"/>
            <p:cNvSpPr txBox="1">
              <a:spLocks noChangeArrowheads="1"/>
            </p:cNvSpPr>
            <p:nvPr/>
          </p:nvSpPr>
          <p:spPr bwMode="auto">
            <a:xfrm>
              <a:off x="4001" y="1475"/>
              <a:ext cx="883"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a:latin typeface="+mn-lt"/>
                  <a:ea typeface="黑体" pitchFamily="2" charset="-122"/>
                </a:rPr>
                <a:t>应用进程</a:t>
              </a:r>
            </a:p>
          </p:txBody>
        </p:sp>
        <p:sp>
          <p:nvSpPr>
            <p:cNvPr id="106" name="Text Box 38"/>
            <p:cNvSpPr txBox="1">
              <a:spLocks noChangeArrowheads="1"/>
            </p:cNvSpPr>
            <p:nvPr/>
          </p:nvSpPr>
          <p:spPr bwMode="auto">
            <a:xfrm>
              <a:off x="4772" y="1339"/>
              <a:ext cx="518"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7200" b="0">
                  <a:latin typeface="+mn-lt"/>
                  <a:ea typeface="黑体" pitchFamily="2" charset="-122"/>
                  <a:sym typeface="Wingdings" panose="05000000000000000000" pitchFamily="2" charset="2"/>
                </a:rPr>
                <a:t></a:t>
              </a:r>
            </a:p>
          </p:txBody>
        </p:sp>
        <p:sp>
          <p:nvSpPr>
            <p:cNvPr id="107" name="Rectangle 39"/>
            <p:cNvSpPr>
              <a:spLocks noChangeArrowheads="1"/>
            </p:cNvSpPr>
            <p:nvPr/>
          </p:nvSpPr>
          <p:spPr bwMode="auto">
            <a:xfrm>
              <a:off x="688" y="2610"/>
              <a:ext cx="148" cy="147"/>
            </a:xfrm>
            <a:prstGeom prst="rect">
              <a:avLst/>
            </a:prstGeom>
            <a:solidFill>
              <a:srgbClr val="CC6600"/>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108" name="Rectangle 40"/>
            <p:cNvSpPr>
              <a:spLocks noChangeArrowheads="1"/>
            </p:cNvSpPr>
            <p:nvPr/>
          </p:nvSpPr>
          <p:spPr bwMode="auto">
            <a:xfrm>
              <a:off x="4953" y="2610"/>
              <a:ext cx="148" cy="147"/>
            </a:xfrm>
            <a:prstGeom prst="rect">
              <a:avLst/>
            </a:prstGeom>
            <a:solidFill>
              <a:srgbClr val="CC6600"/>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gr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思路</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65</a:t>
            </a:fld>
            <a:endParaRPr lang="zh-CN" altLang="en-US"/>
          </a:p>
        </p:txBody>
      </p:sp>
      <p:grpSp>
        <p:nvGrpSpPr>
          <p:cNvPr id="71" name="Group 3"/>
          <p:cNvGrpSpPr/>
          <p:nvPr/>
        </p:nvGrpSpPr>
        <p:grpSpPr bwMode="auto">
          <a:xfrm>
            <a:off x="1081533" y="2021313"/>
            <a:ext cx="9702800" cy="3352042"/>
            <a:chOff x="-188" y="1309"/>
            <a:chExt cx="6112" cy="2093"/>
          </a:xfrm>
        </p:grpSpPr>
        <p:sp>
          <p:nvSpPr>
            <p:cNvPr id="72" name="Text Box 4"/>
            <p:cNvSpPr txBox="1">
              <a:spLocks noChangeArrowheads="1"/>
            </p:cNvSpPr>
            <p:nvPr/>
          </p:nvSpPr>
          <p:spPr bwMode="auto">
            <a:xfrm>
              <a:off x="503" y="1309"/>
              <a:ext cx="518"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7200" b="0">
                  <a:latin typeface="+mn-lt"/>
                  <a:ea typeface="黑体" pitchFamily="2" charset="-122"/>
                  <a:sym typeface="Wingdings" panose="05000000000000000000" pitchFamily="2" charset="2"/>
                </a:rPr>
                <a:t></a:t>
              </a:r>
            </a:p>
          </p:txBody>
        </p:sp>
        <p:sp>
          <p:nvSpPr>
            <p:cNvPr id="76" name="Text Box 8"/>
            <p:cNvSpPr txBox="1">
              <a:spLocks noChangeArrowheads="1"/>
            </p:cNvSpPr>
            <p:nvPr/>
          </p:nvSpPr>
          <p:spPr bwMode="auto">
            <a:xfrm>
              <a:off x="255" y="2338"/>
              <a:ext cx="499"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dirty="0">
                  <a:solidFill>
                    <a:srgbClr val="C00000"/>
                  </a:solidFill>
                  <a:latin typeface="+mn-lt"/>
                  <a:ea typeface="黑体" pitchFamily="2" charset="-122"/>
                </a:rPr>
                <a:t>端口</a:t>
              </a:r>
            </a:p>
          </p:txBody>
        </p:sp>
        <p:sp>
          <p:nvSpPr>
            <p:cNvPr id="77" name="Line 9"/>
            <p:cNvSpPr>
              <a:spLocks noChangeShapeType="1"/>
            </p:cNvSpPr>
            <p:nvPr/>
          </p:nvSpPr>
          <p:spPr bwMode="auto">
            <a:xfrm>
              <a:off x="757" y="1883"/>
              <a:ext cx="5" cy="744"/>
            </a:xfrm>
            <a:prstGeom prst="line">
              <a:avLst/>
            </a:prstGeom>
            <a:noFill/>
            <a:ln w="3810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78" name="Text Box 10"/>
            <p:cNvSpPr txBox="1">
              <a:spLocks noChangeArrowheads="1"/>
            </p:cNvSpPr>
            <p:nvPr/>
          </p:nvSpPr>
          <p:spPr bwMode="auto">
            <a:xfrm rot="5400000">
              <a:off x="826" y="2251"/>
              <a:ext cx="273"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2000" b="0">
                  <a:latin typeface="+mn-lt"/>
                  <a:ea typeface="黑体" pitchFamily="2" charset="-122"/>
                </a:rPr>
                <a:t>…</a:t>
              </a:r>
            </a:p>
          </p:txBody>
        </p:sp>
        <p:sp>
          <p:nvSpPr>
            <p:cNvPr id="80" name="Rectangle 12"/>
            <p:cNvSpPr>
              <a:spLocks noChangeArrowheads="1"/>
            </p:cNvSpPr>
            <p:nvPr/>
          </p:nvSpPr>
          <p:spPr bwMode="auto">
            <a:xfrm>
              <a:off x="860" y="1993"/>
              <a:ext cx="411" cy="107"/>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1" name="Rectangle 13"/>
            <p:cNvSpPr>
              <a:spLocks noChangeArrowheads="1"/>
            </p:cNvSpPr>
            <p:nvPr/>
          </p:nvSpPr>
          <p:spPr bwMode="auto">
            <a:xfrm>
              <a:off x="860" y="2154"/>
              <a:ext cx="102" cy="110"/>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2" name="Rectangle 14"/>
            <p:cNvSpPr>
              <a:spLocks noChangeArrowheads="1"/>
            </p:cNvSpPr>
            <p:nvPr/>
          </p:nvSpPr>
          <p:spPr bwMode="auto">
            <a:xfrm>
              <a:off x="860" y="2479"/>
              <a:ext cx="257" cy="110"/>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3" name="Rectangle 15"/>
            <p:cNvSpPr>
              <a:spLocks noChangeArrowheads="1"/>
            </p:cNvSpPr>
            <p:nvPr/>
          </p:nvSpPr>
          <p:spPr bwMode="auto">
            <a:xfrm>
              <a:off x="139" y="2696"/>
              <a:ext cx="1236" cy="706"/>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r>
                <a:rPr lang="en-US" altLang="zh-CN" sz="2800">
                  <a:latin typeface="+mn-lt"/>
                  <a:ea typeface="黑体" pitchFamily="2" charset="-122"/>
                </a:rPr>
                <a:t>TCP</a:t>
              </a:r>
            </a:p>
            <a:p>
              <a:endParaRPr lang="en-US" altLang="zh-CN" sz="1200">
                <a:latin typeface="+mn-lt"/>
                <a:ea typeface="黑体" pitchFamily="2" charset="-122"/>
              </a:endParaRPr>
            </a:p>
            <a:p>
              <a:endParaRPr lang="en-US" altLang="zh-CN">
                <a:latin typeface="+mn-lt"/>
                <a:ea typeface="黑体" pitchFamily="2" charset="-122"/>
              </a:endParaRPr>
            </a:p>
          </p:txBody>
        </p:sp>
        <p:sp>
          <p:nvSpPr>
            <p:cNvPr id="84" name="Line 16"/>
            <p:cNvSpPr>
              <a:spLocks noChangeShapeType="1"/>
            </p:cNvSpPr>
            <p:nvPr/>
          </p:nvSpPr>
          <p:spPr bwMode="auto">
            <a:xfrm flipV="1">
              <a:off x="5030" y="1883"/>
              <a:ext cx="0" cy="813"/>
            </a:xfrm>
            <a:prstGeom prst="line">
              <a:avLst/>
            </a:prstGeom>
            <a:noFill/>
            <a:ln w="3810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itchFamily="2" charset="-122"/>
              </a:endParaRPr>
            </a:p>
          </p:txBody>
        </p:sp>
        <p:sp>
          <p:nvSpPr>
            <p:cNvPr id="85" name="Text Box 17"/>
            <p:cNvSpPr txBox="1">
              <a:spLocks noChangeArrowheads="1"/>
            </p:cNvSpPr>
            <p:nvPr/>
          </p:nvSpPr>
          <p:spPr bwMode="auto">
            <a:xfrm rot="5400000">
              <a:off x="5098" y="2254"/>
              <a:ext cx="273"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2000" b="0">
                  <a:latin typeface="+mn-lt"/>
                  <a:ea typeface="黑体" pitchFamily="2" charset="-122"/>
                </a:rPr>
                <a:t>…</a:t>
              </a:r>
            </a:p>
          </p:txBody>
        </p:sp>
        <p:sp>
          <p:nvSpPr>
            <p:cNvPr id="86" name="Rectangle 18"/>
            <p:cNvSpPr>
              <a:spLocks noChangeArrowheads="1"/>
            </p:cNvSpPr>
            <p:nvPr/>
          </p:nvSpPr>
          <p:spPr bwMode="auto">
            <a:xfrm>
              <a:off x="5133" y="2479"/>
              <a:ext cx="309" cy="110"/>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87" name="Rectangle 19"/>
            <p:cNvSpPr>
              <a:spLocks noChangeArrowheads="1"/>
            </p:cNvSpPr>
            <p:nvPr/>
          </p:nvSpPr>
          <p:spPr bwMode="auto">
            <a:xfrm>
              <a:off x="4412" y="2696"/>
              <a:ext cx="1235" cy="706"/>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r>
                <a:rPr lang="en-US" altLang="zh-CN" sz="2800">
                  <a:latin typeface="+mn-lt"/>
                  <a:ea typeface="黑体" pitchFamily="2" charset="-122"/>
                </a:rPr>
                <a:t>TCP</a:t>
              </a:r>
            </a:p>
            <a:p>
              <a:endParaRPr lang="en-US" altLang="zh-CN" sz="1200">
                <a:latin typeface="+mn-lt"/>
                <a:ea typeface="黑体" pitchFamily="2" charset="-122"/>
              </a:endParaRPr>
            </a:p>
            <a:p>
              <a:endParaRPr lang="en-US" altLang="zh-CN">
                <a:latin typeface="+mn-lt"/>
                <a:ea typeface="黑体" pitchFamily="2" charset="-122"/>
              </a:endParaRPr>
            </a:p>
          </p:txBody>
        </p:sp>
        <p:sp>
          <p:nvSpPr>
            <p:cNvPr id="88" name="Rectangle 20"/>
            <p:cNvSpPr>
              <a:spLocks noChangeArrowheads="1"/>
            </p:cNvSpPr>
            <p:nvPr/>
          </p:nvSpPr>
          <p:spPr bwMode="auto">
            <a:xfrm>
              <a:off x="4547" y="3042"/>
              <a:ext cx="979" cy="275"/>
            </a:xfrm>
            <a:prstGeom prst="rect">
              <a:avLst/>
            </a:prstGeom>
            <a:solidFill>
              <a:srgbClr val="FF99FF"/>
            </a:solidFill>
            <a:ln w="19050">
              <a:solidFill>
                <a:schemeClr val="tx2"/>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dirty="0">
                  <a:latin typeface="+mn-lt"/>
                  <a:ea typeface="黑体" pitchFamily="2" charset="-122"/>
                </a:rPr>
                <a:t>接收缓存</a:t>
              </a:r>
            </a:p>
          </p:txBody>
        </p:sp>
        <p:sp>
          <p:nvSpPr>
            <p:cNvPr id="90" name="Rectangle 22"/>
            <p:cNvSpPr>
              <a:spLocks noChangeArrowheads="1"/>
            </p:cNvSpPr>
            <p:nvPr/>
          </p:nvSpPr>
          <p:spPr bwMode="auto">
            <a:xfrm>
              <a:off x="275" y="3042"/>
              <a:ext cx="977" cy="275"/>
            </a:xfrm>
            <a:prstGeom prst="rect">
              <a:avLst/>
            </a:prstGeom>
            <a:solidFill>
              <a:srgbClr val="FF99FF"/>
            </a:solidFill>
            <a:ln w="19050">
              <a:solidFill>
                <a:schemeClr val="tx2"/>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dirty="0">
                  <a:latin typeface="+mn-lt"/>
                  <a:ea typeface="黑体" pitchFamily="2" charset="-122"/>
                </a:rPr>
                <a:t>发送缓存</a:t>
              </a:r>
            </a:p>
          </p:txBody>
        </p:sp>
        <p:sp>
          <p:nvSpPr>
            <p:cNvPr id="95" name="Rectangle 27"/>
            <p:cNvSpPr>
              <a:spLocks noChangeArrowheads="1"/>
            </p:cNvSpPr>
            <p:nvPr/>
          </p:nvSpPr>
          <p:spPr bwMode="auto">
            <a:xfrm>
              <a:off x="5133" y="2154"/>
              <a:ext cx="309" cy="110"/>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96" name="Rectangle 28"/>
            <p:cNvSpPr>
              <a:spLocks noChangeArrowheads="1"/>
            </p:cNvSpPr>
            <p:nvPr/>
          </p:nvSpPr>
          <p:spPr bwMode="auto">
            <a:xfrm>
              <a:off x="5133" y="1993"/>
              <a:ext cx="309" cy="107"/>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97" name="Text Box 29"/>
            <p:cNvSpPr txBox="1">
              <a:spLocks noChangeArrowheads="1"/>
            </p:cNvSpPr>
            <p:nvPr/>
          </p:nvSpPr>
          <p:spPr bwMode="auto">
            <a:xfrm>
              <a:off x="4510" y="2354"/>
              <a:ext cx="499"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zh-CN" altLang="en-US" b="0" dirty="0">
                  <a:solidFill>
                    <a:srgbClr val="C00000"/>
                  </a:solidFill>
                  <a:latin typeface="+mn-lt"/>
                  <a:ea typeface="黑体" pitchFamily="2" charset="-122"/>
                </a:rPr>
                <a:t>端口</a:t>
              </a:r>
            </a:p>
          </p:txBody>
        </p:sp>
        <p:sp>
          <p:nvSpPr>
            <p:cNvPr id="98" name="Text Box 30"/>
            <p:cNvSpPr txBox="1">
              <a:spLocks noChangeArrowheads="1"/>
            </p:cNvSpPr>
            <p:nvPr/>
          </p:nvSpPr>
          <p:spPr bwMode="auto">
            <a:xfrm>
              <a:off x="-188" y="1540"/>
              <a:ext cx="69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发送端</a:t>
              </a:r>
            </a:p>
          </p:txBody>
        </p:sp>
        <p:sp>
          <p:nvSpPr>
            <p:cNvPr id="99" name="Text Box 31"/>
            <p:cNvSpPr txBox="1">
              <a:spLocks noChangeArrowheads="1"/>
            </p:cNvSpPr>
            <p:nvPr/>
          </p:nvSpPr>
          <p:spPr bwMode="auto">
            <a:xfrm>
              <a:off x="5233" y="1540"/>
              <a:ext cx="69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eaLnBrk="1" hangingPunct="1"/>
              <a:r>
                <a:rPr lang="zh-CN" altLang="en-US" b="0">
                  <a:latin typeface="+mn-lt"/>
                  <a:ea typeface="黑体" pitchFamily="2" charset="-122"/>
                </a:rPr>
                <a:t>接收端</a:t>
              </a:r>
            </a:p>
          </p:txBody>
        </p:sp>
        <p:sp>
          <p:nvSpPr>
            <p:cNvPr id="106" name="Text Box 38"/>
            <p:cNvSpPr txBox="1">
              <a:spLocks noChangeArrowheads="1"/>
            </p:cNvSpPr>
            <p:nvPr/>
          </p:nvSpPr>
          <p:spPr bwMode="auto">
            <a:xfrm>
              <a:off x="4772" y="1339"/>
              <a:ext cx="518"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SimSun" pitchFamily="2" charset="-122"/>
                </a:defRPr>
              </a:lvl1pPr>
              <a:lvl2pPr marL="742950" indent="-285750" eaLnBrk="0" hangingPunct="0">
                <a:defRPr kumimoji="1" sz="2400" b="1">
                  <a:solidFill>
                    <a:schemeClr val="tx1"/>
                  </a:solidFill>
                  <a:latin typeface="Tahoma" panose="020B0604030504040204" pitchFamily="34" charset="0"/>
                  <a:ea typeface="SimSun" pitchFamily="2" charset="-122"/>
                </a:defRPr>
              </a:lvl2pPr>
              <a:lvl3pPr marL="1143000" indent="-228600" eaLnBrk="0" hangingPunct="0">
                <a:defRPr kumimoji="1" sz="2400" b="1">
                  <a:solidFill>
                    <a:schemeClr val="tx1"/>
                  </a:solidFill>
                  <a:latin typeface="Tahoma" panose="020B0604030504040204" pitchFamily="34" charset="0"/>
                  <a:ea typeface="SimSun" pitchFamily="2" charset="-122"/>
                </a:defRPr>
              </a:lvl3pPr>
              <a:lvl4pPr marL="1600200" indent="-228600" eaLnBrk="0" hangingPunct="0">
                <a:defRPr kumimoji="1" sz="2400" b="1">
                  <a:solidFill>
                    <a:schemeClr val="tx1"/>
                  </a:solidFill>
                  <a:latin typeface="Tahoma" panose="020B0604030504040204" pitchFamily="34" charset="0"/>
                  <a:ea typeface="SimSun" pitchFamily="2" charset="-122"/>
                </a:defRPr>
              </a:lvl4pPr>
              <a:lvl5pPr marL="2057400" indent="-228600" eaLnBrk="0" hangingPunct="0">
                <a:defRPr kumimoji="1" sz="2400" b="1">
                  <a:solidFill>
                    <a:schemeClr val="tx1"/>
                  </a:solidFill>
                  <a:latin typeface="Tahoma" panose="020B0604030504040204" pitchFamily="34" charset="0"/>
                  <a:ea typeface="SimSun"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SimSun" pitchFamily="2" charset="-122"/>
                </a:defRPr>
              </a:lvl9pPr>
            </a:lstStyle>
            <a:p>
              <a:pPr algn="l" eaLnBrk="1" hangingPunct="1"/>
              <a:r>
                <a:rPr lang="en-US" altLang="zh-CN" sz="7200" b="0">
                  <a:latin typeface="+mn-lt"/>
                  <a:ea typeface="黑体" pitchFamily="2" charset="-122"/>
                  <a:sym typeface="Wingdings" panose="05000000000000000000" pitchFamily="2" charset="2"/>
                </a:rPr>
                <a:t></a:t>
              </a:r>
            </a:p>
          </p:txBody>
        </p:sp>
        <p:sp>
          <p:nvSpPr>
            <p:cNvPr id="107" name="Rectangle 39"/>
            <p:cNvSpPr>
              <a:spLocks noChangeArrowheads="1"/>
            </p:cNvSpPr>
            <p:nvPr/>
          </p:nvSpPr>
          <p:spPr bwMode="auto">
            <a:xfrm>
              <a:off x="688" y="2610"/>
              <a:ext cx="148" cy="147"/>
            </a:xfrm>
            <a:prstGeom prst="rect">
              <a:avLst/>
            </a:prstGeom>
            <a:solidFill>
              <a:srgbClr val="CC6600"/>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sp>
          <p:nvSpPr>
            <p:cNvPr id="108" name="Rectangle 40"/>
            <p:cNvSpPr>
              <a:spLocks noChangeArrowheads="1"/>
            </p:cNvSpPr>
            <p:nvPr/>
          </p:nvSpPr>
          <p:spPr bwMode="auto">
            <a:xfrm>
              <a:off x="4953" y="2610"/>
              <a:ext cx="148" cy="147"/>
            </a:xfrm>
            <a:prstGeom prst="rect">
              <a:avLst/>
            </a:prstGeom>
            <a:solidFill>
              <a:srgbClr val="CC6600"/>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mn-lt"/>
                <a:ea typeface="黑体" pitchFamily="2" charset="-122"/>
              </a:endParaRPr>
            </a:p>
          </p:txBody>
        </p:sp>
      </p:grpSp>
      <p:cxnSp>
        <p:nvCxnSpPr>
          <p:cNvPr id="8" name="Straight Arrow Connector 7"/>
          <p:cNvCxnSpPr/>
          <p:nvPr/>
        </p:nvCxnSpPr>
        <p:spPr>
          <a:xfrm flipH="1">
            <a:off x="3562985" y="5017135"/>
            <a:ext cx="4732020" cy="0"/>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9" name="Text Box 8"/>
          <p:cNvSpPr txBox="1"/>
          <p:nvPr/>
        </p:nvSpPr>
        <p:spPr>
          <a:xfrm>
            <a:off x="4327525" y="4510405"/>
            <a:ext cx="3256280" cy="429895"/>
          </a:xfrm>
          <a:prstGeom prst="rect">
            <a:avLst/>
          </a:prstGeom>
          <a:noFill/>
        </p:spPr>
        <p:txBody>
          <a:bodyPr wrap="none" rtlCol="0">
            <a:spAutoFit/>
          </a:bodyPr>
          <a:lstStyle/>
          <a:p>
            <a:r>
              <a:rPr lang="zh-CN" altLang="en-US" sz="2200"/>
              <a:t>你还能给我发送多少数据</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连续</a:t>
            </a:r>
            <a:r>
              <a:rPr lang="en-US" altLang="zh-CN"/>
              <a:t>ARQ</a:t>
            </a:r>
            <a:r>
              <a:rPr lang="zh-CN" altLang="en-US"/>
              <a:t>工作原理</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66</a:t>
            </a:fld>
            <a:endParaRPr lang="zh-CN" altLang="en-US"/>
          </a:p>
        </p:txBody>
      </p:sp>
      <p:grpSp>
        <p:nvGrpSpPr>
          <p:cNvPr id="120" name="组合 119"/>
          <p:cNvGrpSpPr/>
          <p:nvPr/>
        </p:nvGrpSpPr>
        <p:grpSpPr>
          <a:xfrm>
            <a:off x="1256417" y="1333148"/>
            <a:ext cx="8199437" cy="2014934"/>
            <a:chOff x="930027" y="1412776"/>
            <a:chExt cx="8199437" cy="2014934"/>
          </a:xfrm>
        </p:grpSpPr>
        <p:sp>
          <p:nvSpPr>
            <p:cNvPr id="62" name="Rectangle 29"/>
            <p:cNvSpPr>
              <a:spLocks noChangeArrowheads="1"/>
            </p:cNvSpPr>
            <p:nvPr/>
          </p:nvSpPr>
          <p:spPr bwMode="auto">
            <a:xfrm>
              <a:off x="930027" y="1933476"/>
              <a:ext cx="3413125" cy="911225"/>
            </a:xfrm>
            <a:prstGeom prst="rect">
              <a:avLst/>
            </a:prstGeom>
            <a:solidFill>
              <a:srgbClr val="66FF66"/>
            </a:solidFill>
            <a:ln w="28575">
              <a:solidFill>
                <a:srgbClr val="000066"/>
              </a:solidFill>
              <a:miter lim="800000"/>
            </a:ln>
            <a:effectLst/>
          </p:spPr>
          <p:txBody>
            <a:bodyPr wrap="none" anchor="ctr"/>
            <a:lstStyle/>
            <a:p>
              <a:endParaRPr lang="zh-CN" altLang="en-US" sz="2000">
                <a:solidFill>
                  <a:srgbClr val="000099"/>
                </a:solidFill>
                <a:latin typeface="+mn-lt"/>
                <a:ea typeface="黑体" pitchFamily="2" charset="-122"/>
              </a:endParaRPr>
            </a:p>
          </p:txBody>
        </p:sp>
        <p:sp>
          <p:nvSpPr>
            <p:cNvPr id="63" name="Rectangle 17"/>
            <p:cNvSpPr>
              <a:spLocks noChangeArrowheads="1"/>
            </p:cNvSpPr>
            <p:nvPr/>
          </p:nvSpPr>
          <p:spPr bwMode="auto">
            <a:xfrm>
              <a:off x="930027" y="2136676"/>
              <a:ext cx="8189912" cy="504825"/>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a:solidFill>
                  <a:srgbClr val="000099"/>
                </a:solidFill>
                <a:latin typeface="+mn-lt"/>
                <a:ea typeface="黑体" pitchFamily="2" charset="-122"/>
              </a:endParaRPr>
            </a:p>
          </p:txBody>
        </p:sp>
        <p:sp>
          <p:nvSpPr>
            <p:cNvPr id="64" name="Rectangle 5"/>
            <p:cNvSpPr>
              <a:spLocks noChangeArrowheads="1"/>
            </p:cNvSpPr>
            <p:nvPr/>
          </p:nvSpPr>
          <p:spPr bwMode="auto">
            <a:xfrm>
              <a:off x="930027"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1</a:t>
              </a:r>
            </a:p>
          </p:txBody>
        </p:sp>
        <p:sp>
          <p:nvSpPr>
            <p:cNvPr id="65" name="Rectangle 6"/>
            <p:cNvSpPr>
              <a:spLocks noChangeArrowheads="1"/>
            </p:cNvSpPr>
            <p:nvPr/>
          </p:nvSpPr>
          <p:spPr bwMode="auto">
            <a:xfrm>
              <a:off x="1612652"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2</a:t>
              </a:r>
            </a:p>
          </p:txBody>
        </p:sp>
        <p:sp>
          <p:nvSpPr>
            <p:cNvPr id="66" name="Rectangle 7"/>
            <p:cNvSpPr>
              <a:spLocks noChangeArrowheads="1"/>
            </p:cNvSpPr>
            <p:nvPr/>
          </p:nvSpPr>
          <p:spPr bwMode="auto">
            <a:xfrm>
              <a:off x="2296864"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3</a:t>
              </a:r>
            </a:p>
          </p:txBody>
        </p:sp>
        <p:sp>
          <p:nvSpPr>
            <p:cNvPr id="67" name="Rectangle 8"/>
            <p:cNvSpPr>
              <a:spLocks noChangeArrowheads="1"/>
            </p:cNvSpPr>
            <p:nvPr/>
          </p:nvSpPr>
          <p:spPr bwMode="auto">
            <a:xfrm>
              <a:off x="2979489" y="2136676"/>
              <a:ext cx="681038"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4</a:t>
              </a:r>
            </a:p>
          </p:txBody>
        </p:sp>
        <p:sp>
          <p:nvSpPr>
            <p:cNvPr id="68" name="Rectangle 9"/>
            <p:cNvSpPr>
              <a:spLocks noChangeArrowheads="1"/>
            </p:cNvSpPr>
            <p:nvPr/>
          </p:nvSpPr>
          <p:spPr bwMode="auto">
            <a:xfrm>
              <a:off x="3663702" y="2136676"/>
              <a:ext cx="681037"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5</a:t>
              </a:r>
            </a:p>
          </p:txBody>
        </p:sp>
        <p:sp>
          <p:nvSpPr>
            <p:cNvPr id="69" name="Rectangle 10"/>
            <p:cNvSpPr>
              <a:spLocks noChangeArrowheads="1"/>
            </p:cNvSpPr>
            <p:nvPr/>
          </p:nvSpPr>
          <p:spPr bwMode="auto">
            <a:xfrm>
              <a:off x="4347914"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6</a:t>
              </a:r>
            </a:p>
          </p:txBody>
        </p:sp>
        <p:sp>
          <p:nvSpPr>
            <p:cNvPr id="70" name="Rectangle 11"/>
            <p:cNvSpPr>
              <a:spLocks noChangeArrowheads="1"/>
            </p:cNvSpPr>
            <p:nvPr/>
          </p:nvSpPr>
          <p:spPr bwMode="auto">
            <a:xfrm>
              <a:off x="5030539" y="2136676"/>
              <a:ext cx="681038"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7</a:t>
              </a:r>
            </a:p>
          </p:txBody>
        </p:sp>
        <p:sp>
          <p:nvSpPr>
            <p:cNvPr id="71" name="Rectangle 12"/>
            <p:cNvSpPr>
              <a:spLocks noChangeArrowheads="1"/>
            </p:cNvSpPr>
            <p:nvPr/>
          </p:nvSpPr>
          <p:spPr bwMode="auto">
            <a:xfrm>
              <a:off x="5714752" y="2136676"/>
              <a:ext cx="681037"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8</a:t>
              </a:r>
            </a:p>
          </p:txBody>
        </p:sp>
        <p:sp>
          <p:nvSpPr>
            <p:cNvPr id="72" name="Rectangle 13"/>
            <p:cNvSpPr>
              <a:spLocks noChangeArrowheads="1"/>
            </p:cNvSpPr>
            <p:nvPr/>
          </p:nvSpPr>
          <p:spPr bwMode="auto">
            <a:xfrm>
              <a:off x="6395789"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9</a:t>
              </a:r>
            </a:p>
          </p:txBody>
        </p:sp>
        <p:sp>
          <p:nvSpPr>
            <p:cNvPr id="73" name="Rectangle 14"/>
            <p:cNvSpPr>
              <a:spLocks noChangeArrowheads="1"/>
            </p:cNvSpPr>
            <p:nvPr/>
          </p:nvSpPr>
          <p:spPr bwMode="auto">
            <a:xfrm>
              <a:off x="7081589" y="2136676"/>
              <a:ext cx="681038"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10</a:t>
              </a:r>
            </a:p>
          </p:txBody>
        </p:sp>
        <p:sp>
          <p:nvSpPr>
            <p:cNvPr id="74" name="Rectangle 15"/>
            <p:cNvSpPr>
              <a:spLocks noChangeArrowheads="1"/>
            </p:cNvSpPr>
            <p:nvPr/>
          </p:nvSpPr>
          <p:spPr bwMode="auto">
            <a:xfrm>
              <a:off x="7765802" y="2136676"/>
              <a:ext cx="681037"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11</a:t>
              </a:r>
            </a:p>
          </p:txBody>
        </p:sp>
        <p:sp>
          <p:nvSpPr>
            <p:cNvPr id="75" name="Rectangle 16"/>
            <p:cNvSpPr>
              <a:spLocks noChangeArrowheads="1"/>
            </p:cNvSpPr>
            <p:nvPr/>
          </p:nvSpPr>
          <p:spPr bwMode="auto">
            <a:xfrm>
              <a:off x="8446839"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12</a:t>
              </a:r>
            </a:p>
          </p:txBody>
        </p:sp>
        <p:sp>
          <p:nvSpPr>
            <p:cNvPr id="76" name="Line 18"/>
            <p:cNvSpPr>
              <a:spLocks noChangeShapeType="1"/>
            </p:cNvSpPr>
            <p:nvPr/>
          </p:nvSpPr>
          <p:spPr bwMode="auto">
            <a:xfrm>
              <a:off x="1612652"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77" name="Line 19"/>
            <p:cNvSpPr>
              <a:spLocks noChangeShapeType="1"/>
            </p:cNvSpPr>
            <p:nvPr/>
          </p:nvSpPr>
          <p:spPr bwMode="auto">
            <a:xfrm>
              <a:off x="2295277"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78" name="Line 20"/>
            <p:cNvSpPr>
              <a:spLocks noChangeShapeType="1"/>
            </p:cNvSpPr>
            <p:nvPr/>
          </p:nvSpPr>
          <p:spPr bwMode="auto">
            <a:xfrm>
              <a:off x="2976314"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79" name="Line 21"/>
            <p:cNvSpPr>
              <a:spLocks noChangeShapeType="1"/>
            </p:cNvSpPr>
            <p:nvPr/>
          </p:nvSpPr>
          <p:spPr bwMode="auto">
            <a:xfrm>
              <a:off x="3658939"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80" name="Line 22"/>
            <p:cNvSpPr>
              <a:spLocks noChangeShapeType="1"/>
            </p:cNvSpPr>
            <p:nvPr/>
          </p:nvSpPr>
          <p:spPr bwMode="auto">
            <a:xfrm>
              <a:off x="4339977"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81" name="Line 23"/>
            <p:cNvSpPr>
              <a:spLocks noChangeShapeType="1"/>
            </p:cNvSpPr>
            <p:nvPr/>
          </p:nvSpPr>
          <p:spPr bwMode="auto">
            <a:xfrm>
              <a:off x="5022602"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82" name="Line 24"/>
            <p:cNvSpPr>
              <a:spLocks noChangeShapeType="1"/>
            </p:cNvSpPr>
            <p:nvPr/>
          </p:nvSpPr>
          <p:spPr bwMode="auto">
            <a:xfrm>
              <a:off x="5705227"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83" name="Line 25"/>
            <p:cNvSpPr>
              <a:spLocks noChangeShapeType="1"/>
            </p:cNvSpPr>
            <p:nvPr/>
          </p:nvSpPr>
          <p:spPr bwMode="auto">
            <a:xfrm>
              <a:off x="6386264"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84" name="Line 26"/>
            <p:cNvSpPr>
              <a:spLocks noChangeShapeType="1"/>
            </p:cNvSpPr>
            <p:nvPr/>
          </p:nvSpPr>
          <p:spPr bwMode="auto">
            <a:xfrm>
              <a:off x="7068889"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85" name="Line 27"/>
            <p:cNvSpPr>
              <a:spLocks noChangeShapeType="1"/>
            </p:cNvSpPr>
            <p:nvPr/>
          </p:nvSpPr>
          <p:spPr bwMode="auto">
            <a:xfrm>
              <a:off x="7749927"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86" name="Line 28"/>
            <p:cNvSpPr>
              <a:spLocks noChangeShapeType="1"/>
            </p:cNvSpPr>
            <p:nvPr/>
          </p:nvSpPr>
          <p:spPr bwMode="auto">
            <a:xfrm>
              <a:off x="8432552"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87" name="Text Box 30"/>
            <p:cNvSpPr txBox="1">
              <a:spLocks noChangeArrowheads="1"/>
            </p:cNvSpPr>
            <p:nvPr/>
          </p:nvSpPr>
          <p:spPr bwMode="auto">
            <a:xfrm>
              <a:off x="2288927" y="2967335"/>
              <a:ext cx="568642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latin typeface="+mn-lt"/>
                  <a:ea typeface="黑体" pitchFamily="2" charset="-122"/>
                </a:rPr>
                <a:t>(a) </a:t>
              </a:r>
              <a:r>
                <a:rPr lang="zh-CN" altLang="en-US" sz="2400" dirty="0">
                  <a:latin typeface="+mn-lt"/>
                  <a:ea typeface="黑体" pitchFamily="2" charset="-122"/>
                </a:rPr>
                <a:t>发送方维持发送窗口（发送窗口是</a:t>
              </a:r>
              <a:r>
                <a:rPr lang="en-US" altLang="zh-CN" sz="2400" dirty="0">
                  <a:latin typeface="+mn-lt"/>
                  <a:ea typeface="黑体" pitchFamily="2" charset="-122"/>
                </a:rPr>
                <a:t>5</a:t>
              </a:r>
              <a:r>
                <a:rPr lang="zh-CN" altLang="en-US" sz="2400" dirty="0">
                  <a:latin typeface="+mn-lt"/>
                  <a:ea typeface="黑体" pitchFamily="2" charset="-122"/>
                </a:rPr>
                <a:t>）</a:t>
              </a:r>
            </a:p>
          </p:txBody>
        </p:sp>
        <p:sp>
          <p:nvSpPr>
            <p:cNvPr id="88" name="Text Box 31"/>
            <p:cNvSpPr txBox="1">
              <a:spLocks noChangeArrowheads="1"/>
            </p:cNvSpPr>
            <p:nvPr/>
          </p:nvSpPr>
          <p:spPr bwMode="auto">
            <a:xfrm>
              <a:off x="1858714" y="1412776"/>
              <a:ext cx="160528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a:solidFill>
                    <a:srgbClr val="000099"/>
                  </a:solidFill>
                  <a:latin typeface="+mn-lt"/>
                  <a:ea typeface="黑体" pitchFamily="2" charset="-122"/>
                </a:rPr>
                <a:t>发送窗口</a:t>
              </a:r>
            </a:p>
          </p:txBody>
        </p:sp>
      </p:grpSp>
      <p:grpSp>
        <p:nvGrpSpPr>
          <p:cNvPr id="121" name="组合 120"/>
          <p:cNvGrpSpPr/>
          <p:nvPr/>
        </p:nvGrpSpPr>
        <p:grpSpPr>
          <a:xfrm>
            <a:off x="1356747" y="3965478"/>
            <a:ext cx="8199437" cy="1918764"/>
            <a:chOff x="920502" y="3597178"/>
            <a:chExt cx="8199437" cy="1918764"/>
          </a:xfrm>
        </p:grpSpPr>
        <p:sp>
          <p:nvSpPr>
            <p:cNvPr id="90" name="Rectangle 60"/>
            <p:cNvSpPr>
              <a:spLocks noChangeArrowheads="1"/>
            </p:cNvSpPr>
            <p:nvPr/>
          </p:nvSpPr>
          <p:spPr bwMode="auto">
            <a:xfrm>
              <a:off x="1612652" y="4086128"/>
              <a:ext cx="3413125" cy="912813"/>
            </a:xfrm>
            <a:prstGeom prst="rect">
              <a:avLst/>
            </a:prstGeom>
            <a:solidFill>
              <a:srgbClr val="66FF66"/>
            </a:solidFill>
            <a:ln w="28575">
              <a:solidFill>
                <a:srgbClr val="000066"/>
              </a:solidFill>
              <a:miter lim="800000"/>
            </a:ln>
            <a:effectLst/>
          </p:spPr>
          <p:txBody>
            <a:bodyPr wrap="none" anchor="ctr"/>
            <a:lstStyle/>
            <a:p>
              <a:endParaRPr lang="zh-CN" altLang="en-US" sz="2000">
                <a:solidFill>
                  <a:srgbClr val="000099"/>
                </a:solidFill>
                <a:latin typeface="+mn-lt"/>
                <a:ea typeface="黑体" pitchFamily="2" charset="-122"/>
              </a:endParaRPr>
            </a:p>
          </p:txBody>
        </p:sp>
        <p:sp>
          <p:nvSpPr>
            <p:cNvPr id="91" name="Rectangle 48"/>
            <p:cNvSpPr>
              <a:spLocks noChangeArrowheads="1"/>
            </p:cNvSpPr>
            <p:nvPr/>
          </p:nvSpPr>
          <p:spPr bwMode="auto">
            <a:xfrm>
              <a:off x="920502" y="4289329"/>
              <a:ext cx="8188325" cy="506413"/>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a:solidFill>
                  <a:srgbClr val="000099"/>
                </a:solidFill>
                <a:latin typeface="+mn-lt"/>
                <a:ea typeface="黑体" pitchFamily="2" charset="-122"/>
              </a:endParaRPr>
            </a:p>
          </p:txBody>
        </p:sp>
        <p:sp>
          <p:nvSpPr>
            <p:cNvPr id="92" name="Text Box 32"/>
            <p:cNvSpPr txBox="1">
              <a:spLocks noChangeArrowheads="1"/>
            </p:cNvSpPr>
            <p:nvPr/>
          </p:nvSpPr>
          <p:spPr bwMode="auto">
            <a:xfrm>
              <a:off x="2306389" y="5055567"/>
              <a:ext cx="521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latin typeface="+mn-lt"/>
                  <a:ea typeface="黑体" pitchFamily="2" charset="-122"/>
                </a:rPr>
                <a:t>(b) </a:t>
              </a:r>
              <a:r>
                <a:rPr lang="zh-CN" altLang="en-US" sz="2400" dirty="0">
                  <a:latin typeface="+mn-lt"/>
                  <a:ea typeface="黑体" pitchFamily="2" charset="-122"/>
                </a:rPr>
                <a:t>收到一个确认后发送窗口向前滑动</a:t>
              </a:r>
            </a:p>
          </p:txBody>
        </p:sp>
        <p:sp>
          <p:nvSpPr>
            <p:cNvPr id="93" name="Line 33"/>
            <p:cNvSpPr>
              <a:spLocks noChangeShapeType="1"/>
            </p:cNvSpPr>
            <p:nvPr/>
          </p:nvSpPr>
          <p:spPr bwMode="auto">
            <a:xfrm>
              <a:off x="5097214" y="4173441"/>
              <a:ext cx="668337" cy="0"/>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94" name="Text Box 34"/>
            <p:cNvSpPr txBox="1">
              <a:spLocks noChangeArrowheads="1"/>
            </p:cNvSpPr>
            <p:nvPr/>
          </p:nvSpPr>
          <p:spPr bwMode="auto">
            <a:xfrm>
              <a:off x="5744914" y="3813078"/>
              <a:ext cx="89408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a:solidFill>
                    <a:srgbClr val="000099"/>
                  </a:solidFill>
                  <a:latin typeface="+mn-lt"/>
                  <a:ea typeface="黑体" pitchFamily="2" charset="-122"/>
                </a:rPr>
                <a:t>向前</a:t>
              </a:r>
            </a:p>
          </p:txBody>
        </p:sp>
        <p:sp>
          <p:nvSpPr>
            <p:cNvPr id="95" name="Rectangle 36"/>
            <p:cNvSpPr>
              <a:spLocks noChangeArrowheads="1"/>
            </p:cNvSpPr>
            <p:nvPr/>
          </p:nvSpPr>
          <p:spPr bwMode="auto">
            <a:xfrm>
              <a:off x="920502"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1</a:t>
              </a:r>
            </a:p>
          </p:txBody>
        </p:sp>
        <p:sp>
          <p:nvSpPr>
            <p:cNvPr id="96" name="Rectangle 37"/>
            <p:cNvSpPr>
              <a:spLocks noChangeArrowheads="1"/>
            </p:cNvSpPr>
            <p:nvPr/>
          </p:nvSpPr>
          <p:spPr bwMode="auto">
            <a:xfrm>
              <a:off x="1603127"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2</a:t>
              </a:r>
            </a:p>
          </p:txBody>
        </p:sp>
        <p:sp>
          <p:nvSpPr>
            <p:cNvPr id="97" name="Rectangle 38"/>
            <p:cNvSpPr>
              <a:spLocks noChangeArrowheads="1"/>
            </p:cNvSpPr>
            <p:nvPr/>
          </p:nvSpPr>
          <p:spPr bwMode="auto">
            <a:xfrm>
              <a:off x="2287339"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3</a:t>
              </a:r>
            </a:p>
          </p:txBody>
        </p:sp>
        <p:sp>
          <p:nvSpPr>
            <p:cNvPr id="98" name="Rectangle 39"/>
            <p:cNvSpPr>
              <a:spLocks noChangeArrowheads="1"/>
            </p:cNvSpPr>
            <p:nvPr/>
          </p:nvSpPr>
          <p:spPr bwMode="auto">
            <a:xfrm>
              <a:off x="2968377"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4</a:t>
              </a:r>
            </a:p>
          </p:txBody>
        </p:sp>
        <p:sp>
          <p:nvSpPr>
            <p:cNvPr id="99" name="Rectangle 40"/>
            <p:cNvSpPr>
              <a:spLocks noChangeArrowheads="1"/>
            </p:cNvSpPr>
            <p:nvPr/>
          </p:nvSpPr>
          <p:spPr bwMode="auto">
            <a:xfrm>
              <a:off x="3654177"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5</a:t>
              </a:r>
            </a:p>
          </p:txBody>
        </p:sp>
        <p:sp>
          <p:nvSpPr>
            <p:cNvPr id="100" name="Rectangle 41"/>
            <p:cNvSpPr>
              <a:spLocks noChangeArrowheads="1"/>
            </p:cNvSpPr>
            <p:nvPr/>
          </p:nvSpPr>
          <p:spPr bwMode="auto">
            <a:xfrm>
              <a:off x="4338389"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6</a:t>
              </a:r>
            </a:p>
          </p:txBody>
        </p:sp>
        <p:sp>
          <p:nvSpPr>
            <p:cNvPr id="101" name="Rectangle 42"/>
            <p:cNvSpPr>
              <a:spLocks noChangeArrowheads="1"/>
            </p:cNvSpPr>
            <p:nvPr/>
          </p:nvSpPr>
          <p:spPr bwMode="auto">
            <a:xfrm>
              <a:off x="5019427"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7</a:t>
              </a:r>
            </a:p>
          </p:txBody>
        </p:sp>
        <p:sp>
          <p:nvSpPr>
            <p:cNvPr id="102" name="Rectangle 43"/>
            <p:cNvSpPr>
              <a:spLocks noChangeArrowheads="1"/>
            </p:cNvSpPr>
            <p:nvPr/>
          </p:nvSpPr>
          <p:spPr bwMode="auto">
            <a:xfrm>
              <a:off x="5705227"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8</a:t>
              </a:r>
            </a:p>
          </p:txBody>
        </p:sp>
        <p:sp>
          <p:nvSpPr>
            <p:cNvPr id="103" name="Rectangle 44"/>
            <p:cNvSpPr>
              <a:spLocks noChangeArrowheads="1"/>
            </p:cNvSpPr>
            <p:nvPr/>
          </p:nvSpPr>
          <p:spPr bwMode="auto">
            <a:xfrm>
              <a:off x="6386264"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9</a:t>
              </a:r>
            </a:p>
          </p:txBody>
        </p:sp>
        <p:sp>
          <p:nvSpPr>
            <p:cNvPr id="104" name="Rectangle 45"/>
            <p:cNvSpPr>
              <a:spLocks noChangeArrowheads="1"/>
            </p:cNvSpPr>
            <p:nvPr/>
          </p:nvSpPr>
          <p:spPr bwMode="auto">
            <a:xfrm>
              <a:off x="7070477"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10</a:t>
              </a:r>
            </a:p>
          </p:txBody>
        </p:sp>
        <p:sp>
          <p:nvSpPr>
            <p:cNvPr id="105" name="Rectangle 46"/>
            <p:cNvSpPr>
              <a:spLocks noChangeArrowheads="1"/>
            </p:cNvSpPr>
            <p:nvPr/>
          </p:nvSpPr>
          <p:spPr bwMode="auto">
            <a:xfrm>
              <a:off x="7754689"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11</a:t>
              </a:r>
            </a:p>
          </p:txBody>
        </p:sp>
        <p:sp>
          <p:nvSpPr>
            <p:cNvPr id="106" name="Rectangle 47"/>
            <p:cNvSpPr>
              <a:spLocks noChangeArrowheads="1"/>
            </p:cNvSpPr>
            <p:nvPr/>
          </p:nvSpPr>
          <p:spPr bwMode="auto">
            <a:xfrm>
              <a:off x="8437314"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a:solidFill>
                    <a:srgbClr val="000099"/>
                  </a:solidFill>
                  <a:latin typeface="+mn-lt"/>
                  <a:ea typeface="黑体" pitchFamily="2" charset="-122"/>
                </a:rPr>
                <a:t>12</a:t>
              </a:r>
            </a:p>
          </p:txBody>
        </p:sp>
        <p:sp>
          <p:nvSpPr>
            <p:cNvPr id="107" name="Line 49"/>
            <p:cNvSpPr>
              <a:spLocks noChangeShapeType="1"/>
            </p:cNvSpPr>
            <p:nvPr/>
          </p:nvSpPr>
          <p:spPr bwMode="auto">
            <a:xfrm>
              <a:off x="160312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08" name="Line 50"/>
            <p:cNvSpPr>
              <a:spLocks noChangeShapeType="1"/>
            </p:cNvSpPr>
            <p:nvPr/>
          </p:nvSpPr>
          <p:spPr bwMode="auto">
            <a:xfrm>
              <a:off x="2284164"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09" name="Line 51"/>
            <p:cNvSpPr>
              <a:spLocks noChangeShapeType="1"/>
            </p:cNvSpPr>
            <p:nvPr/>
          </p:nvSpPr>
          <p:spPr bwMode="auto">
            <a:xfrm>
              <a:off x="2966789"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10" name="Line 52"/>
            <p:cNvSpPr>
              <a:spLocks noChangeShapeType="1"/>
            </p:cNvSpPr>
            <p:nvPr/>
          </p:nvSpPr>
          <p:spPr bwMode="auto">
            <a:xfrm>
              <a:off x="364782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11" name="Line 53"/>
            <p:cNvSpPr>
              <a:spLocks noChangeShapeType="1"/>
            </p:cNvSpPr>
            <p:nvPr/>
          </p:nvSpPr>
          <p:spPr bwMode="auto">
            <a:xfrm>
              <a:off x="4330452"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12" name="Line 54"/>
            <p:cNvSpPr>
              <a:spLocks noChangeShapeType="1"/>
            </p:cNvSpPr>
            <p:nvPr/>
          </p:nvSpPr>
          <p:spPr bwMode="auto">
            <a:xfrm>
              <a:off x="501307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13" name="Line 55"/>
            <p:cNvSpPr>
              <a:spLocks noChangeShapeType="1"/>
            </p:cNvSpPr>
            <p:nvPr/>
          </p:nvSpPr>
          <p:spPr bwMode="auto">
            <a:xfrm>
              <a:off x="5694114"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14" name="Line 56"/>
            <p:cNvSpPr>
              <a:spLocks noChangeShapeType="1"/>
            </p:cNvSpPr>
            <p:nvPr/>
          </p:nvSpPr>
          <p:spPr bwMode="auto">
            <a:xfrm>
              <a:off x="6376739"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15" name="Line 57"/>
            <p:cNvSpPr>
              <a:spLocks noChangeShapeType="1"/>
            </p:cNvSpPr>
            <p:nvPr/>
          </p:nvSpPr>
          <p:spPr bwMode="auto">
            <a:xfrm>
              <a:off x="705777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16" name="Line 58"/>
            <p:cNvSpPr>
              <a:spLocks noChangeShapeType="1"/>
            </p:cNvSpPr>
            <p:nvPr/>
          </p:nvSpPr>
          <p:spPr bwMode="auto">
            <a:xfrm>
              <a:off x="7740402"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17" name="Line 59"/>
            <p:cNvSpPr>
              <a:spLocks noChangeShapeType="1"/>
            </p:cNvSpPr>
            <p:nvPr/>
          </p:nvSpPr>
          <p:spPr bwMode="auto">
            <a:xfrm>
              <a:off x="842302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itchFamily="2" charset="-122"/>
              </a:endParaRPr>
            </a:p>
          </p:txBody>
        </p:sp>
        <p:sp>
          <p:nvSpPr>
            <p:cNvPr id="118" name="Text Box 61"/>
            <p:cNvSpPr txBox="1">
              <a:spLocks noChangeArrowheads="1"/>
            </p:cNvSpPr>
            <p:nvPr/>
          </p:nvSpPr>
          <p:spPr bwMode="auto">
            <a:xfrm>
              <a:off x="2685802" y="3597178"/>
              <a:ext cx="160528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a:solidFill>
                    <a:srgbClr val="000099"/>
                  </a:solidFill>
                  <a:latin typeface="+mn-lt"/>
                  <a:ea typeface="黑体" pitchFamily="2" charset="-122"/>
                </a:rPr>
                <a:t>发送窗口</a:t>
              </a:r>
            </a:p>
          </p:txBody>
        </p:sp>
      </p:gr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连续</a:t>
            </a:r>
            <a:r>
              <a:rPr lang="en-US" altLang="zh-CN"/>
              <a:t>ARQ</a:t>
            </a:r>
            <a:r>
              <a:rPr lang="zh-CN" altLang="en-US"/>
              <a:t>协议</a:t>
            </a:r>
          </a:p>
        </p:txBody>
      </p:sp>
      <p:sp>
        <p:nvSpPr>
          <p:cNvPr id="3" name="Content Placeholder 2"/>
          <p:cNvSpPr>
            <a:spLocks noGrp="1"/>
          </p:cNvSpPr>
          <p:nvPr>
            <p:ph idx="1"/>
          </p:nvPr>
        </p:nvSpPr>
        <p:spPr/>
        <p:txBody>
          <a:bodyPr/>
          <a:lstStyle/>
          <a:p>
            <a:r>
              <a:rPr lang="en-US"/>
              <a:t>发送方维持的发送窗口</a:t>
            </a:r>
          </a:p>
          <a:p>
            <a:pPr lvl="1"/>
            <a:r>
              <a:rPr lang="en-US"/>
              <a:t>位于发送窗口内的分组都可连续发送出去，而不需要等待对方的确认。信道利用率就提高了</a:t>
            </a:r>
          </a:p>
          <a:p>
            <a:pPr lvl="1"/>
            <a:r>
              <a:rPr lang="en-US"/>
              <a:t>发送方每收到一个确认，就把发送窗口向前滑动一个位置</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67</a:t>
            </a:fld>
            <a:endParaRPr lang="zh-CN"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TCP的滑动窗口是以字节为单位</a:t>
            </a:r>
            <a:endParaRPr lang="en-US"/>
          </a:p>
        </p:txBody>
      </p:sp>
      <p:sp>
        <p:nvSpPr>
          <p:cNvPr id="3" name="Content Placeholder 2"/>
          <p:cNvSpPr>
            <a:spLocks noGrp="1"/>
          </p:cNvSpPr>
          <p:nvPr>
            <p:ph idx="1"/>
          </p:nvPr>
        </p:nvSpPr>
        <p:spPr/>
        <p:txBody>
          <a:bodyPr/>
          <a:lstStyle/>
          <a:p>
            <a:r>
              <a:rPr lang="en-US">
                <a:sym typeface="+mn-ea"/>
              </a:rPr>
              <a:t>B给出的窗口值，A构造出自己的发送窗口</a:t>
            </a:r>
            <a:endParaRPr lang="en-US"/>
          </a:p>
          <a:p>
            <a:pPr lvl="1"/>
            <a:r>
              <a:rPr lang="en-US"/>
              <a:t>A收到了B发来的确认报文段，窗口是20字节，而确认号是31</a:t>
            </a:r>
          </a:p>
          <a:p>
            <a:pPr lvl="1"/>
            <a:r>
              <a:rPr lang="en-US"/>
              <a:t>确认号：31</a:t>
            </a:r>
            <a:r>
              <a:rPr lang="zh-CN" altLang="en-US"/>
              <a:t>之前（不包含）的数据都已经收到了</a:t>
            </a:r>
            <a:endParaRPr lang="en-US"/>
          </a:p>
          <a:p>
            <a:pPr lvl="1"/>
            <a:r>
              <a:rPr lang="en-US"/>
              <a:t>窗口：接收窗口，从本报文段确认号算起，接收方允许对方发送的数据量</a:t>
            </a:r>
          </a:p>
          <a:p>
            <a:endParaRPr 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68</a:t>
            </a:fld>
            <a:endParaRPr lang="zh-CN" altLang="en-US"/>
          </a:p>
        </p:txBody>
      </p:sp>
      <p:sp>
        <p:nvSpPr>
          <p:cNvPr id="723972" name="Text Box 4"/>
          <p:cNvSpPr txBox="1">
            <a:spLocks noChangeArrowheads="1"/>
          </p:cNvSpPr>
          <p:nvPr/>
        </p:nvSpPr>
        <p:spPr bwMode="auto">
          <a:xfrm>
            <a:off x="9577373" y="3827463"/>
            <a:ext cx="69088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a:solidFill>
                  <a:srgbClr val="000099"/>
                </a:solidFill>
                <a:latin typeface="+mn-lt"/>
                <a:ea typeface="黑体" pitchFamily="2" charset="-122"/>
              </a:rPr>
              <a:t>前移</a:t>
            </a:r>
          </a:p>
        </p:txBody>
      </p:sp>
      <p:sp>
        <p:nvSpPr>
          <p:cNvPr id="723973" name="AutoShape 5"/>
          <p:cNvSpPr>
            <a:spLocks noChangeArrowheads="1"/>
          </p:cNvSpPr>
          <p:nvPr/>
        </p:nvSpPr>
        <p:spPr bwMode="auto">
          <a:xfrm>
            <a:off x="9107631" y="3997324"/>
            <a:ext cx="545175" cy="144463"/>
          </a:xfrm>
          <a:prstGeom prst="rightArrow">
            <a:avLst>
              <a:gd name="adj1" fmla="val 50000"/>
              <a:gd name="adj2" fmla="val 87088"/>
            </a:avLst>
          </a:prstGeom>
          <a:solidFill>
            <a:srgbClr val="C00000"/>
          </a:solidFill>
          <a:ln w="9525">
            <a:solidFill>
              <a:srgbClr val="C00000"/>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723976" name="Text Box 8"/>
          <p:cNvSpPr txBox="1">
            <a:spLocks noChangeArrowheads="1"/>
          </p:cNvSpPr>
          <p:nvPr/>
        </p:nvSpPr>
        <p:spPr bwMode="auto">
          <a:xfrm>
            <a:off x="9320197" y="5030876"/>
            <a:ext cx="145288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FF0000"/>
                </a:solidFill>
                <a:latin typeface="+mn-lt"/>
                <a:ea typeface="黑体" pitchFamily="2" charset="-122"/>
              </a:rPr>
              <a:t>不允许发送</a:t>
            </a:r>
          </a:p>
        </p:txBody>
      </p:sp>
      <p:sp>
        <p:nvSpPr>
          <p:cNvPr id="723977" name="Text Box 9"/>
          <p:cNvSpPr txBox="1">
            <a:spLocks noChangeArrowheads="1"/>
          </p:cNvSpPr>
          <p:nvPr/>
        </p:nvSpPr>
        <p:spPr bwMode="auto">
          <a:xfrm>
            <a:off x="1489722" y="5018088"/>
            <a:ext cx="1198880" cy="70675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C00000"/>
                </a:solidFill>
                <a:latin typeface="+mn-lt"/>
                <a:ea typeface="黑体" pitchFamily="2" charset="-122"/>
              </a:rPr>
              <a:t>已发送并</a:t>
            </a:r>
          </a:p>
          <a:p>
            <a:pPr algn="ctr"/>
            <a:r>
              <a:rPr lang="zh-CN" altLang="en-US" sz="2000" dirty="0">
                <a:solidFill>
                  <a:srgbClr val="C00000"/>
                </a:solidFill>
                <a:latin typeface="+mn-lt"/>
                <a:ea typeface="黑体" pitchFamily="2" charset="-122"/>
              </a:rPr>
              <a:t>收到确认</a:t>
            </a:r>
          </a:p>
        </p:txBody>
      </p:sp>
      <p:sp>
        <p:nvSpPr>
          <p:cNvPr id="723978" name="Line 10"/>
          <p:cNvSpPr>
            <a:spLocks noChangeShapeType="1"/>
          </p:cNvSpPr>
          <p:nvPr/>
        </p:nvSpPr>
        <p:spPr bwMode="auto">
          <a:xfrm>
            <a:off x="2885425" y="4335462"/>
            <a:ext cx="6241125"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23979" name="Text Box 11"/>
          <p:cNvSpPr txBox="1">
            <a:spLocks noChangeArrowheads="1"/>
          </p:cNvSpPr>
          <p:nvPr/>
        </p:nvSpPr>
        <p:spPr bwMode="auto">
          <a:xfrm>
            <a:off x="4794395" y="4117975"/>
            <a:ext cx="226441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dirty="0">
                <a:solidFill>
                  <a:srgbClr val="000099"/>
                </a:solidFill>
                <a:latin typeface="+mn-lt"/>
                <a:ea typeface="黑体" pitchFamily="2" charset="-122"/>
              </a:rPr>
              <a:t>A </a:t>
            </a:r>
            <a:r>
              <a:rPr lang="zh-CN" altLang="en-US" sz="2000" dirty="0">
                <a:solidFill>
                  <a:srgbClr val="000099"/>
                </a:solidFill>
                <a:latin typeface="+mn-lt"/>
                <a:ea typeface="黑体" pitchFamily="2" charset="-122"/>
              </a:rPr>
              <a:t>的</a:t>
            </a:r>
            <a:r>
              <a:rPr lang="zh-CN" altLang="en-US" sz="2000" dirty="0">
                <a:solidFill>
                  <a:srgbClr val="FF0000"/>
                </a:solidFill>
                <a:latin typeface="+mn-lt"/>
                <a:ea typeface="黑体" pitchFamily="2" charset="-122"/>
              </a:rPr>
              <a:t>发送窗口 </a:t>
            </a:r>
            <a:r>
              <a:rPr lang="en-US" altLang="zh-CN" sz="2000" dirty="0">
                <a:solidFill>
                  <a:srgbClr val="000099"/>
                </a:solidFill>
                <a:latin typeface="+mn-lt"/>
                <a:ea typeface="黑体" pitchFamily="2" charset="-122"/>
              </a:rPr>
              <a:t>= 20</a:t>
            </a:r>
          </a:p>
        </p:txBody>
      </p:sp>
      <p:sp>
        <p:nvSpPr>
          <p:cNvPr id="723980" name="Text Box 12"/>
          <p:cNvSpPr txBox="1">
            <a:spLocks noChangeArrowheads="1"/>
          </p:cNvSpPr>
          <p:nvPr/>
        </p:nvSpPr>
        <p:spPr bwMode="auto">
          <a:xfrm>
            <a:off x="4852048" y="5185345"/>
            <a:ext cx="2316480" cy="4603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dirty="0">
                <a:solidFill>
                  <a:srgbClr val="0000FF"/>
                </a:solidFill>
                <a:latin typeface="+mn-lt"/>
                <a:ea typeface="黑体" pitchFamily="2" charset="-122"/>
              </a:rPr>
              <a:t>允许发送的序号</a:t>
            </a:r>
          </a:p>
        </p:txBody>
      </p:sp>
      <p:sp>
        <p:nvSpPr>
          <p:cNvPr id="723981" name="Rectangle 13"/>
          <p:cNvSpPr>
            <a:spLocks noChangeArrowheads="1"/>
          </p:cNvSpPr>
          <p:nvPr/>
        </p:nvSpPr>
        <p:spPr bwMode="auto">
          <a:xfrm>
            <a:off x="2885425" y="4503738"/>
            <a:ext cx="6248004" cy="649287"/>
          </a:xfrm>
          <a:prstGeom prst="rect">
            <a:avLst/>
          </a:prstGeom>
          <a:solidFill>
            <a:srgbClr val="3399FF"/>
          </a:solidFill>
          <a:ln>
            <a:noFill/>
          </a:ln>
          <a:effectLst>
            <a:outerShdw dist="35921" dir="2700000" algn="ctr" rotWithShape="0">
              <a:schemeClr val="bg2"/>
            </a:outerShdw>
          </a:effectLst>
        </p:spPr>
        <p:txBody>
          <a:bodyPr wrap="none" anchor="ctr"/>
          <a:lstStyle/>
          <a:p>
            <a:endParaRPr lang="zh-CN" altLang="en-US">
              <a:solidFill>
                <a:srgbClr val="000099"/>
              </a:solidFill>
              <a:latin typeface="+mn-lt"/>
              <a:ea typeface="黑体" pitchFamily="2" charset="-122"/>
            </a:endParaRPr>
          </a:p>
        </p:txBody>
      </p:sp>
      <p:sp>
        <p:nvSpPr>
          <p:cNvPr id="723982" name="Rectangle 14"/>
          <p:cNvSpPr>
            <a:spLocks noChangeArrowheads="1"/>
          </p:cNvSpPr>
          <p:nvPr/>
        </p:nvSpPr>
        <p:spPr bwMode="auto">
          <a:xfrm>
            <a:off x="1363410" y="4719638"/>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26</a:t>
            </a:r>
          </a:p>
        </p:txBody>
      </p:sp>
      <p:sp>
        <p:nvSpPr>
          <p:cNvPr id="723983" name="Rectangle 15"/>
          <p:cNvSpPr>
            <a:spLocks noChangeArrowheads="1"/>
          </p:cNvSpPr>
          <p:nvPr/>
        </p:nvSpPr>
        <p:spPr bwMode="auto">
          <a:xfrm>
            <a:off x="1676412" y="4718049"/>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27</a:t>
            </a:r>
          </a:p>
        </p:txBody>
      </p:sp>
      <p:sp>
        <p:nvSpPr>
          <p:cNvPr id="723984" name="Rectangle 16"/>
          <p:cNvSpPr>
            <a:spLocks noChangeArrowheads="1"/>
          </p:cNvSpPr>
          <p:nvPr/>
        </p:nvSpPr>
        <p:spPr bwMode="auto">
          <a:xfrm>
            <a:off x="1989414" y="4716463"/>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28</a:t>
            </a:r>
          </a:p>
        </p:txBody>
      </p:sp>
      <p:sp>
        <p:nvSpPr>
          <p:cNvPr id="723985" name="Rectangle 17"/>
          <p:cNvSpPr>
            <a:spLocks noChangeArrowheads="1"/>
          </p:cNvSpPr>
          <p:nvPr/>
        </p:nvSpPr>
        <p:spPr bwMode="auto">
          <a:xfrm>
            <a:off x="2302416" y="4714874"/>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29</a:t>
            </a:r>
          </a:p>
        </p:txBody>
      </p:sp>
      <p:sp>
        <p:nvSpPr>
          <p:cNvPr id="723986" name="Rectangle 18"/>
          <p:cNvSpPr>
            <a:spLocks noChangeArrowheads="1"/>
          </p:cNvSpPr>
          <p:nvPr/>
        </p:nvSpPr>
        <p:spPr bwMode="auto">
          <a:xfrm>
            <a:off x="2615418" y="4713288"/>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30</a:t>
            </a:r>
          </a:p>
        </p:txBody>
      </p:sp>
      <p:sp>
        <p:nvSpPr>
          <p:cNvPr id="723987" name="Rectangle 19"/>
          <p:cNvSpPr>
            <a:spLocks noChangeArrowheads="1"/>
          </p:cNvSpPr>
          <p:nvPr/>
        </p:nvSpPr>
        <p:spPr bwMode="auto">
          <a:xfrm>
            <a:off x="2928420" y="4711699"/>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31</a:t>
            </a:r>
          </a:p>
        </p:txBody>
      </p:sp>
      <p:sp>
        <p:nvSpPr>
          <p:cNvPr id="723988" name="Rectangle 20"/>
          <p:cNvSpPr>
            <a:spLocks noChangeArrowheads="1"/>
          </p:cNvSpPr>
          <p:nvPr/>
        </p:nvSpPr>
        <p:spPr bwMode="auto">
          <a:xfrm>
            <a:off x="3241423" y="4710113"/>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32</a:t>
            </a:r>
          </a:p>
        </p:txBody>
      </p:sp>
      <p:sp>
        <p:nvSpPr>
          <p:cNvPr id="723989" name="Rectangle 21"/>
          <p:cNvSpPr>
            <a:spLocks noChangeArrowheads="1"/>
          </p:cNvSpPr>
          <p:nvPr/>
        </p:nvSpPr>
        <p:spPr bwMode="auto">
          <a:xfrm>
            <a:off x="3554425" y="4708524"/>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33</a:t>
            </a:r>
          </a:p>
        </p:txBody>
      </p:sp>
      <p:sp>
        <p:nvSpPr>
          <p:cNvPr id="723990" name="Rectangle 22"/>
          <p:cNvSpPr>
            <a:spLocks noChangeArrowheads="1"/>
          </p:cNvSpPr>
          <p:nvPr/>
        </p:nvSpPr>
        <p:spPr bwMode="auto">
          <a:xfrm>
            <a:off x="3867427" y="4706938"/>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34</a:t>
            </a:r>
          </a:p>
        </p:txBody>
      </p:sp>
      <p:sp>
        <p:nvSpPr>
          <p:cNvPr id="723991" name="Rectangle 23"/>
          <p:cNvSpPr>
            <a:spLocks noChangeArrowheads="1"/>
          </p:cNvSpPr>
          <p:nvPr/>
        </p:nvSpPr>
        <p:spPr bwMode="auto">
          <a:xfrm>
            <a:off x="4180429" y="4705349"/>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35</a:t>
            </a:r>
          </a:p>
        </p:txBody>
      </p:sp>
      <p:sp>
        <p:nvSpPr>
          <p:cNvPr id="723992" name="Rectangle 24"/>
          <p:cNvSpPr>
            <a:spLocks noChangeArrowheads="1"/>
          </p:cNvSpPr>
          <p:nvPr/>
        </p:nvSpPr>
        <p:spPr bwMode="auto">
          <a:xfrm>
            <a:off x="4493431" y="4703763"/>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36</a:t>
            </a:r>
          </a:p>
        </p:txBody>
      </p:sp>
      <p:sp>
        <p:nvSpPr>
          <p:cNvPr id="723993" name="Rectangle 25"/>
          <p:cNvSpPr>
            <a:spLocks noChangeArrowheads="1"/>
          </p:cNvSpPr>
          <p:nvPr/>
        </p:nvSpPr>
        <p:spPr bwMode="auto">
          <a:xfrm>
            <a:off x="4806433" y="4702174"/>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37</a:t>
            </a:r>
          </a:p>
        </p:txBody>
      </p:sp>
      <p:sp>
        <p:nvSpPr>
          <p:cNvPr id="723994" name="Rectangle 26"/>
          <p:cNvSpPr>
            <a:spLocks noChangeArrowheads="1"/>
          </p:cNvSpPr>
          <p:nvPr/>
        </p:nvSpPr>
        <p:spPr bwMode="auto">
          <a:xfrm>
            <a:off x="5119435" y="4700588"/>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38</a:t>
            </a:r>
          </a:p>
        </p:txBody>
      </p:sp>
      <p:sp>
        <p:nvSpPr>
          <p:cNvPr id="723995" name="Rectangle 27"/>
          <p:cNvSpPr>
            <a:spLocks noChangeArrowheads="1"/>
          </p:cNvSpPr>
          <p:nvPr/>
        </p:nvSpPr>
        <p:spPr bwMode="auto">
          <a:xfrm>
            <a:off x="5432437" y="4698999"/>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39</a:t>
            </a:r>
          </a:p>
        </p:txBody>
      </p:sp>
      <p:sp>
        <p:nvSpPr>
          <p:cNvPr id="723996" name="Rectangle 28"/>
          <p:cNvSpPr>
            <a:spLocks noChangeArrowheads="1"/>
          </p:cNvSpPr>
          <p:nvPr/>
        </p:nvSpPr>
        <p:spPr bwMode="auto">
          <a:xfrm>
            <a:off x="5745439" y="4697413"/>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40</a:t>
            </a:r>
          </a:p>
        </p:txBody>
      </p:sp>
      <p:sp>
        <p:nvSpPr>
          <p:cNvPr id="723997" name="Rectangle 29"/>
          <p:cNvSpPr>
            <a:spLocks noChangeArrowheads="1"/>
          </p:cNvSpPr>
          <p:nvPr/>
        </p:nvSpPr>
        <p:spPr bwMode="auto">
          <a:xfrm>
            <a:off x="6058441" y="4695824"/>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41</a:t>
            </a:r>
          </a:p>
        </p:txBody>
      </p:sp>
      <p:sp>
        <p:nvSpPr>
          <p:cNvPr id="723998" name="Rectangle 30"/>
          <p:cNvSpPr>
            <a:spLocks noChangeArrowheads="1"/>
          </p:cNvSpPr>
          <p:nvPr/>
        </p:nvSpPr>
        <p:spPr bwMode="auto">
          <a:xfrm>
            <a:off x="6371443" y="4694238"/>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42</a:t>
            </a:r>
          </a:p>
        </p:txBody>
      </p:sp>
      <p:sp>
        <p:nvSpPr>
          <p:cNvPr id="723999" name="Rectangle 31"/>
          <p:cNvSpPr>
            <a:spLocks noChangeArrowheads="1"/>
          </p:cNvSpPr>
          <p:nvPr/>
        </p:nvSpPr>
        <p:spPr bwMode="auto">
          <a:xfrm>
            <a:off x="6684445" y="4692649"/>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43</a:t>
            </a:r>
          </a:p>
        </p:txBody>
      </p:sp>
      <p:sp>
        <p:nvSpPr>
          <p:cNvPr id="724000" name="Rectangle 32"/>
          <p:cNvSpPr>
            <a:spLocks noChangeArrowheads="1"/>
          </p:cNvSpPr>
          <p:nvPr/>
        </p:nvSpPr>
        <p:spPr bwMode="auto">
          <a:xfrm>
            <a:off x="6997448" y="4691063"/>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44</a:t>
            </a:r>
          </a:p>
        </p:txBody>
      </p:sp>
      <p:sp>
        <p:nvSpPr>
          <p:cNvPr id="724001" name="Rectangle 33"/>
          <p:cNvSpPr>
            <a:spLocks noChangeArrowheads="1"/>
          </p:cNvSpPr>
          <p:nvPr/>
        </p:nvSpPr>
        <p:spPr bwMode="auto">
          <a:xfrm>
            <a:off x="7310450" y="4689474"/>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45</a:t>
            </a:r>
          </a:p>
        </p:txBody>
      </p:sp>
      <p:sp>
        <p:nvSpPr>
          <p:cNvPr id="724002" name="Rectangle 34"/>
          <p:cNvSpPr>
            <a:spLocks noChangeArrowheads="1"/>
          </p:cNvSpPr>
          <p:nvPr/>
        </p:nvSpPr>
        <p:spPr bwMode="auto">
          <a:xfrm>
            <a:off x="7623452" y="4687888"/>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46</a:t>
            </a:r>
          </a:p>
        </p:txBody>
      </p:sp>
      <p:sp>
        <p:nvSpPr>
          <p:cNvPr id="724003" name="Rectangle 35"/>
          <p:cNvSpPr>
            <a:spLocks noChangeArrowheads="1"/>
          </p:cNvSpPr>
          <p:nvPr/>
        </p:nvSpPr>
        <p:spPr bwMode="auto">
          <a:xfrm>
            <a:off x="7936454" y="4686299"/>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47</a:t>
            </a:r>
          </a:p>
        </p:txBody>
      </p:sp>
      <p:sp>
        <p:nvSpPr>
          <p:cNvPr id="724004" name="Rectangle 36"/>
          <p:cNvSpPr>
            <a:spLocks noChangeArrowheads="1"/>
          </p:cNvSpPr>
          <p:nvPr/>
        </p:nvSpPr>
        <p:spPr bwMode="auto">
          <a:xfrm>
            <a:off x="8249456" y="4684713"/>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48</a:t>
            </a:r>
          </a:p>
        </p:txBody>
      </p:sp>
      <p:sp>
        <p:nvSpPr>
          <p:cNvPr id="724005" name="Rectangle 37"/>
          <p:cNvSpPr>
            <a:spLocks noChangeArrowheads="1"/>
          </p:cNvSpPr>
          <p:nvPr/>
        </p:nvSpPr>
        <p:spPr bwMode="auto">
          <a:xfrm>
            <a:off x="8562458" y="4683124"/>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49</a:t>
            </a:r>
          </a:p>
        </p:txBody>
      </p:sp>
      <p:sp>
        <p:nvSpPr>
          <p:cNvPr id="724006" name="Rectangle 38"/>
          <p:cNvSpPr>
            <a:spLocks noChangeArrowheads="1"/>
          </p:cNvSpPr>
          <p:nvPr/>
        </p:nvSpPr>
        <p:spPr bwMode="auto">
          <a:xfrm>
            <a:off x="8875460" y="4681538"/>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50</a:t>
            </a:r>
          </a:p>
        </p:txBody>
      </p:sp>
      <p:sp>
        <p:nvSpPr>
          <p:cNvPr id="724007" name="Rectangle 39"/>
          <p:cNvSpPr>
            <a:spLocks noChangeArrowheads="1"/>
          </p:cNvSpPr>
          <p:nvPr/>
        </p:nvSpPr>
        <p:spPr bwMode="auto">
          <a:xfrm>
            <a:off x="9188462" y="4679949"/>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51</a:t>
            </a:r>
          </a:p>
        </p:txBody>
      </p:sp>
      <p:sp>
        <p:nvSpPr>
          <p:cNvPr id="724008" name="Rectangle 40"/>
          <p:cNvSpPr>
            <a:spLocks noChangeArrowheads="1"/>
          </p:cNvSpPr>
          <p:nvPr/>
        </p:nvSpPr>
        <p:spPr bwMode="auto">
          <a:xfrm>
            <a:off x="9501464" y="4678363"/>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52</a:t>
            </a:r>
          </a:p>
        </p:txBody>
      </p:sp>
      <p:sp>
        <p:nvSpPr>
          <p:cNvPr id="724009" name="Rectangle 41"/>
          <p:cNvSpPr>
            <a:spLocks noChangeArrowheads="1"/>
          </p:cNvSpPr>
          <p:nvPr/>
        </p:nvSpPr>
        <p:spPr bwMode="auto">
          <a:xfrm>
            <a:off x="9814466" y="4676774"/>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53</a:t>
            </a:r>
          </a:p>
        </p:txBody>
      </p:sp>
      <p:sp>
        <p:nvSpPr>
          <p:cNvPr id="724010" name="Rectangle 42"/>
          <p:cNvSpPr>
            <a:spLocks noChangeArrowheads="1"/>
          </p:cNvSpPr>
          <p:nvPr/>
        </p:nvSpPr>
        <p:spPr bwMode="auto">
          <a:xfrm>
            <a:off x="10127468" y="4675188"/>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54</a:t>
            </a:r>
          </a:p>
        </p:txBody>
      </p:sp>
      <p:sp>
        <p:nvSpPr>
          <p:cNvPr id="724011" name="Rectangle 43"/>
          <p:cNvSpPr>
            <a:spLocks noChangeArrowheads="1"/>
          </p:cNvSpPr>
          <p:nvPr/>
        </p:nvSpPr>
        <p:spPr bwMode="auto">
          <a:xfrm>
            <a:off x="10440470" y="4673599"/>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55</a:t>
            </a:r>
          </a:p>
        </p:txBody>
      </p:sp>
      <p:sp>
        <p:nvSpPr>
          <p:cNvPr id="724012" name="Rectangle 44"/>
          <p:cNvSpPr>
            <a:spLocks noChangeArrowheads="1"/>
          </p:cNvSpPr>
          <p:nvPr/>
        </p:nvSpPr>
        <p:spPr bwMode="auto">
          <a:xfrm>
            <a:off x="10744873" y="4673599"/>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99"/>
                </a:solidFill>
                <a:latin typeface="+mn-lt"/>
                <a:ea typeface="黑体" pitchFamily="2" charset="-122"/>
              </a:rPr>
              <a:t>56</a:t>
            </a:r>
          </a:p>
        </p:txBody>
      </p:sp>
      <p:sp>
        <p:nvSpPr>
          <p:cNvPr id="724013" name="Line 45"/>
          <p:cNvSpPr>
            <a:spLocks noChangeShapeType="1"/>
          </p:cNvSpPr>
          <p:nvPr/>
        </p:nvSpPr>
        <p:spPr bwMode="auto">
          <a:xfrm flipH="1" flipV="1">
            <a:off x="3045367" y="5021263"/>
            <a:ext cx="10319" cy="511175"/>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24014" name="Text Box 46"/>
          <p:cNvSpPr txBox="1">
            <a:spLocks noChangeArrowheads="1"/>
          </p:cNvSpPr>
          <p:nvPr/>
        </p:nvSpPr>
        <p:spPr bwMode="auto">
          <a:xfrm>
            <a:off x="2668732" y="5510212"/>
            <a:ext cx="1114425" cy="64516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en-US" altLang="zh-CN" sz="2000" dirty="0">
                <a:solidFill>
                  <a:srgbClr val="9900CC"/>
                </a:solidFill>
                <a:latin typeface="+mn-lt"/>
                <a:ea typeface="黑体" pitchFamily="2" charset="-122"/>
              </a:rPr>
              <a:t>B</a:t>
            </a:r>
            <a:r>
              <a:rPr lang="zh-CN" altLang="en-US" sz="2000" dirty="0">
                <a:solidFill>
                  <a:srgbClr val="9900CC"/>
                </a:solidFill>
                <a:latin typeface="+mn-lt"/>
                <a:ea typeface="黑体" pitchFamily="2" charset="-122"/>
              </a:rPr>
              <a:t>发来的</a:t>
            </a:r>
          </a:p>
          <a:p>
            <a:pPr algn="ctr">
              <a:lnSpc>
                <a:spcPct val="90000"/>
              </a:lnSpc>
            </a:pPr>
            <a:r>
              <a:rPr lang="zh-CN" altLang="en-US" sz="2000" dirty="0">
                <a:solidFill>
                  <a:srgbClr val="9900CC"/>
                </a:solidFill>
                <a:latin typeface="+mn-lt"/>
                <a:ea typeface="黑体" pitchFamily="2" charset="-122"/>
              </a:rPr>
              <a:t>确认号</a:t>
            </a:r>
          </a:p>
        </p:txBody>
      </p:sp>
      <p:sp>
        <p:nvSpPr>
          <p:cNvPr id="724015" name="Line 47"/>
          <p:cNvSpPr>
            <a:spLocks noChangeShapeType="1"/>
          </p:cNvSpPr>
          <p:nvPr/>
        </p:nvSpPr>
        <p:spPr bwMode="auto">
          <a:xfrm>
            <a:off x="2875106" y="3862387"/>
            <a:ext cx="8600" cy="1357312"/>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24018" name="Line 50"/>
          <p:cNvSpPr>
            <a:spLocks noChangeShapeType="1"/>
          </p:cNvSpPr>
          <p:nvPr/>
        </p:nvSpPr>
        <p:spPr bwMode="auto">
          <a:xfrm>
            <a:off x="9124829" y="3848100"/>
            <a:ext cx="8600" cy="1357313"/>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A发送了11个字节的数据 </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69</a:t>
            </a:fld>
            <a:endParaRPr lang="zh-CN" altLang="en-US"/>
          </a:p>
        </p:txBody>
      </p:sp>
      <p:sp>
        <p:nvSpPr>
          <p:cNvPr id="726021" name="Line 5"/>
          <p:cNvSpPr>
            <a:spLocks noChangeShapeType="1"/>
          </p:cNvSpPr>
          <p:nvPr/>
        </p:nvSpPr>
        <p:spPr bwMode="auto">
          <a:xfrm flipV="1">
            <a:off x="2863122" y="1427798"/>
            <a:ext cx="6249723" cy="11112"/>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6022" name="Text Box 6"/>
          <p:cNvSpPr txBox="1">
            <a:spLocks noChangeArrowheads="1"/>
          </p:cNvSpPr>
          <p:nvPr/>
        </p:nvSpPr>
        <p:spPr bwMode="auto">
          <a:xfrm>
            <a:off x="9304772" y="2424749"/>
            <a:ext cx="145288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FF0000"/>
                </a:solidFill>
                <a:latin typeface="+mn-lt"/>
                <a:ea typeface="黑体" pitchFamily="2" charset="-122"/>
              </a:rPr>
              <a:t>不允许发送</a:t>
            </a:r>
          </a:p>
        </p:txBody>
      </p:sp>
      <p:sp>
        <p:nvSpPr>
          <p:cNvPr id="726023" name="Text Box 7"/>
          <p:cNvSpPr txBox="1">
            <a:spLocks noChangeArrowheads="1"/>
          </p:cNvSpPr>
          <p:nvPr/>
        </p:nvSpPr>
        <p:spPr bwMode="auto">
          <a:xfrm>
            <a:off x="1488055" y="2424749"/>
            <a:ext cx="1198880" cy="70675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C00000"/>
                </a:solidFill>
                <a:latin typeface="+mn-lt"/>
                <a:ea typeface="黑体" pitchFamily="2" charset="-122"/>
              </a:rPr>
              <a:t>已发送并</a:t>
            </a:r>
          </a:p>
          <a:p>
            <a:pPr algn="ctr"/>
            <a:r>
              <a:rPr lang="zh-CN" altLang="en-US" sz="2000" dirty="0">
                <a:solidFill>
                  <a:srgbClr val="C00000"/>
                </a:solidFill>
                <a:latin typeface="+mn-lt"/>
                <a:ea typeface="黑体" pitchFamily="2" charset="-122"/>
              </a:rPr>
              <a:t>收到确认</a:t>
            </a:r>
          </a:p>
        </p:txBody>
      </p:sp>
      <p:sp>
        <p:nvSpPr>
          <p:cNvPr id="726024" name="Text Box 8"/>
          <p:cNvSpPr txBox="1">
            <a:spLocks noChangeArrowheads="1"/>
          </p:cNvSpPr>
          <p:nvPr/>
        </p:nvSpPr>
        <p:spPr bwMode="auto">
          <a:xfrm>
            <a:off x="4232076" y="1203961"/>
            <a:ext cx="270891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dirty="0">
                <a:solidFill>
                  <a:srgbClr val="0000CC"/>
                </a:solidFill>
                <a:latin typeface="+mn-lt"/>
                <a:ea typeface="黑体" pitchFamily="2" charset="-122"/>
              </a:rPr>
              <a:t>A </a:t>
            </a:r>
            <a:r>
              <a:rPr lang="zh-CN" altLang="en-US" sz="2000" dirty="0">
                <a:solidFill>
                  <a:srgbClr val="0000CC"/>
                </a:solidFill>
                <a:latin typeface="+mn-lt"/>
                <a:ea typeface="黑体" pitchFamily="2" charset="-122"/>
              </a:rPr>
              <a:t>的</a:t>
            </a:r>
            <a:r>
              <a:rPr lang="zh-CN" altLang="en-US" sz="2000" dirty="0">
                <a:solidFill>
                  <a:srgbClr val="FF0000"/>
                </a:solidFill>
                <a:latin typeface="+mn-lt"/>
                <a:ea typeface="黑体" pitchFamily="2" charset="-122"/>
              </a:rPr>
              <a:t>发送窗口</a:t>
            </a:r>
            <a:r>
              <a:rPr lang="zh-CN" altLang="en-US" sz="2000" dirty="0">
                <a:solidFill>
                  <a:srgbClr val="0000CC"/>
                </a:solidFill>
                <a:latin typeface="+mn-lt"/>
                <a:ea typeface="黑体" pitchFamily="2" charset="-122"/>
              </a:rPr>
              <a:t>位置不变</a:t>
            </a:r>
          </a:p>
        </p:txBody>
      </p:sp>
      <p:sp>
        <p:nvSpPr>
          <p:cNvPr id="726025" name="Text Box 9"/>
          <p:cNvSpPr txBox="1">
            <a:spLocks noChangeArrowheads="1"/>
          </p:cNvSpPr>
          <p:nvPr/>
        </p:nvSpPr>
        <p:spPr bwMode="auto">
          <a:xfrm>
            <a:off x="6509450" y="2591436"/>
            <a:ext cx="246888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0000FF"/>
                </a:solidFill>
                <a:latin typeface="+mn-lt"/>
                <a:ea typeface="黑体" pitchFamily="2" charset="-122"/>
              </a:rPr>
              <a:t>允许发送但尚未发送</a:t>
            </a:r>
          </a:p>
        </p:txBody>
      </p:sp>
      <p:sp>
        <p:nvSpPr>
          <p:cNvPr id="726026" name="Rectangle 10"/>
          <p:cNvSpPr>
            <a:spLocks noChangeArrowheads="1"/>
          </p:cNvSpPr>
          <p:nvPr/>
        </p:nvSpPr>
        <p:spPr bwMode="auto">
          <a:xfrm>
            <a:off x="2870000" y="1931035"/>
            <a:ext cx="6248004" cy="649288"/>
          </a:xfrm>
          <a:prstGeom prst="rect">
            <a:avLst/>
          </a:prstGeom>
          <a:solidFill>
            <a:srgbClr val="3399FF"/>
          </a:solidFill>
          <a:ln>
            <a:noFill/>
          </a:ln>
          <a:effectLst>
            <a:outerShdw dist="35921" dir="2700000" algn="ctr" rotWithShape="0">
              <a:schemeClr val="bg2"/>
            </a:outerShdw>
          </a:effectLst>
        </p:spPr>
        <p:txBody>
          <a:bodyPr wrap="none" anchor="ctr"/>
          <a:lstStyle/>
          <a:p>
            <a:endParaRPr lang="zh-CN" altLang="en-US">
              <a:solidFill>
                <a:srgbClr val="0000CC"/>
              </a:solidFill>
              <a:latin typeface="+mn-lt"/>
              <a:ea typeface="黑体" pitchFamily="2" charset="-122"/>
            </a:endParaRPr>
          </a:p>
        </p:txBody>
      </p:sp>
      <p:sp>
        <p:nvSpPr>
          <p:cNvPr id="726027" name="Rectangle 11"/>
          <p:cNvSpPr>
            <a:spLocks noChangeArrowheads="1"/>
          </p:cNvSpPr>
          <p:nvPr/>
        </p:nvSpPr>
        <p:spPr bwMode="auto">
          <a:xfrm>
            <a:off x="1347985" y="2146935"/>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26</a:t>
            </a:r>
          </a:p>
        </p:txBody>
      </p:sp>
      <p:sp>
        <p:nvSpPr>
          <p:cNvPr id="726028" name="Rectangle 12"/>
          <p:cNvSpPr>
            <a:spLocks noChangeArrowheads="1"/>
          </p:cNvSpPr>
          <p:nvPr/>
        </p:nvSpPr>
        <p:spPr bwMode="auto">
          <a:xfrm>
            <a:off x="1660987" y="2145349"/>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27</a:t>
            </a:r>
          </a:p>
        </p:txBody>
      </p:sp>
      <p:sp>
        <p:nvSpPr>
          <p:cNvPr id="726029" name="Rectangle 13"/>
          <p:cNvSpPr>
            <a:spLocks noChangeArrowheads="1"/>
          </p:cNvSpPr>
          <p:nvPr/>
        </p:nvSpPr>
        <p:spPr bwMode="auto">
          <a:xfrm>
            <a:off x="1973989" y="2143760"/>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28</a:t>
            </a:r>
          </a:p>
        </p:txBody>
      </p:sp>
      <p:sp>
        <p:nvSpPr>
          <p:cNvPr id="726030" name="Rectangle 14"/>
          <p:cNvSpPr>
            <a:spLocks noChangeArrowheads="1"/>
          </p:cNvSpPr>
          <p:nvPr/>
        </p:nvSpPr>
        <p:spPr bwMode="auto">
          <a:xfrm>
            <a:off x="2286991" y="214217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29</a:t>
            </a:r>
          </a:p>
        </p:txBody>
      </p:sp>
      <p:sp>
        <p:nvSpPr>
          <p:cNvPr id="726031" name="Rectangle 15"/>
          <p:cNvSpPr>
            <a:spLocks noChangeArrowheads="1"/>
          </p:cNvSpPr>
          <p:nvPr/>
        </p:nvSpPr>
        <p:spPr bwMode="auto">
          <a:xfrm>
            <a:off x="2599993" y="2140585"/>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30</a:t>
            </a:r>
          </a:p>
        </p:txBody>
      </p:sp>
      <p:sp>
        <p:nvSpPr>
          <p:cNvPr id="726032" name="Rectangle 16"/>
          <p:cNvSpPr>
            <a:spLocks noChangeArrowheads="1"/>
          </p:cNvSpPr>
          <p:nvPr/>
        </p:nvSpPr>
        <p:spPr bwMode="auto">
          <a:xfrm>
            <a:off x="2912995" y="2138998"/>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31</a:t>
            </a:r>
          </a:p>
        </p:txBody>
      </p:sp>
      <p:sp>
        <p:nvSpPr>
          <p:cNvPr id="726033" name="Rectangle 17"/>
          <p:cNvSpPr>
            <a:spLocks noChangeArrowheads="1"/>
          </p:cNvSpPr>
          <p:nvPr/>
        </p:nvSpPr>
        <p:spPr bwMode="auto">
          <a:xfrm>
            <a:off x="3225998" y="2137410"/>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32</a:t>
            </a:r>
          </a:p>
        </p:txBody>
      </p:sp>
      <p:sp>
        <p:nvSpPr>
          <p:cNvPr id="726034" name="Rectangle 18"/>
          <p:cNvSpPr>
            <a:spLocks noChangeArrowheads="1"/>
          </p:cNvSpPr>
          <p:nvPr/>
        </p:nvSpPr>
        <p:spPr bwMode="auto">
          <a:xfrm>
            <a:off x="3539000" y="213582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33</a:t>
            </a:r>
          </a:p>
        </p:txBody>
      </p:sp>
      <p:sp>
        <p:nvSpPr>
          <p:cNvPr id="726035" name="Rectangle 19"/>
          <p:cNvSpPr>
            <a:spLocks noChangeArrowheads="1"/>
          </p:cNvSpPr>
          <p:nvPr/>
        </p:nvSpPr>
        <p:spPr bwMode="auto">
          <a:xfrm>
            <a:off x="3852002" y="2134235"/>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34</a:t>
            </a:r>
          </a:p>
        </p:txBody>
      </p:sp>
      <p:sp>
        <p:nvSpPr>
          <p:cNvPr id="726036" name="Rectangle 20"/>
          <p:cNvSpPr>
            <a:spLocks noChangeArrowheads="1"/>
          </p:cNvSpPr>
          <p:nvPr/>
        </p:nvSpPr>
        <p:spPr bwMode="auto">
          <a:xfrm>
            <a:off x="4165004" y="2132649"/>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35</a:t>
            </a:r>
          </a:p>
        </p:txBody>
      </p:sp>
      <p:sp>
        <p:nvSpPr>
          <p:cNvPr id="726037" name="Rectangle 21"/>
          <p:cNvSpPr>
            <a:spLocks noChangeArrowheads="1"/>
          </p:cNvSpPr>
          <p:nvPr/>
        </p:nvSpPr>
        <p:spPr bwMode="auto">
          <a:xfrm>
            <a:off x="4478006" y="2131060"/>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36</a:t>
            </a:r>
          </a:p>
        </p:txBody>
      </p:sp>
      <p:sp>
        <p:nvSpPr>
          <p:cNvPr id="726038" name="Rectangle 22"/>
          <p:cNvSpPr>
            <a:spLocks noChangeArrowheads="1"/>
          </p:cNvSpPr>
          <p:nvPr/>
        </p:nvSpPr>
        <p:spPr bwMode="auto">
          <a:xfrm>
            <a:off x="4791008" y="212947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37</a:t>
            </a:r>
          </a:p>
        </p:txBody>
      </p:sp>
      <p:sp>
        <p:nvSpPr>
          <p:cNvPr id="726039" name="Rectangle 23"/>
          <p:cNvSpPr>
            <a:spLocks noChangeArrowheads="1"/>
          </p:cNvSpPr>
          <p:nvPr/>
        </p:nvSpPr>
        <p:spPr bwMode="auto">
          <a:xfrm>
            <a:off x="5104010" y="2127885"/>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38</a:t>
            </a:r>
          </a:p>
        </p:txBody>
      </p:sp>
      <p:sp>
        <p:nvSpPr>
          <p:cNvPr id="726040" name="Rectangle 24"/>
          <p:cNvSpPr>
            <a:spLocks noChangeArrowheads="1"/>
          </p:cNvSpPr>
          <p:nvPr/>
        </p:nvSpPr>
        <p:spPr bwMode="auto">
          <a:xfrm>
            <a:off x="5417012" y="2126299"/>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39</a:t>
            </a:r>
          </a:p>
        </p:txBody>
      </p:sp>
      <p:sp>
        <p:nvSpPr>
          <p:cNvPr id="726041" name="Rectangle 25"/>
          <p:cNvSpPr>
            <a:spLocks noChangeArrowheads="1"/>
          </p:cNvSpPr>
          <p:nvPr/>
        </p:nvSpPr>
        <p:spPr bwMode="auto">
          <a:xfrm>
            <a:off x="5730014" y="2124710"/>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40</a:t>
            </a:r>
          </a:p>
        </p:txBody>
      </p:sp>
      <p:sp>
        <p:nvSpPr>
          <p:cNvPr id="726042" name="Rectangle 26"/>
          <p:cNvSpPr>
            <a:spLocks noChangeArrowheads="1"/>
          </p:cNvSpPr>
          <p:nvPr/>
        </p:nvSpPr>
        <p:spPr bwMode="auto">
          <a:xfrm>
            <a:off x="6043016" y="212312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41</a:t>
            </a:r>
          </a:p>
        </p:txBody>
      </p:sp>
      <p:sp>
        <p:nvSpPr>
          <p:cNvPr id="726043" name="Rectangle 27"/>
          <p:cNvSpPr>
            <a:spLocks noChangeArrowheads="1"/>
          </p:cNvSpPr>
          <p:nvPr/>
        </p:nvSpPr>
        <p:spPr bwMode="auto">
          <a:xfrm>
            <a:off x="6356018" y="2121535"/>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42</a:t>
            </a:r>
          </a:p>
        </p:txBody>
      </p:sp>
      <p:sp>
        <p:nvSpPr>
          <p:cNvPr id="726044" name="Rectangle 28"/>
          <p:cNvSpPr>
            <a:spLocks noChangeArrowheads="1"/>
          </p:cNvSpPr>
          <p:nvPr/>
        </p:nvSpPr>
        <p:spPr bwMode="auto">
          <a:xfrm>
            <a:off x="6669020" y="2119949"/>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43</a:t>
            </a:r>
          </a:p>
        </p:txBody>
      </p:sp>
      <p:sp>
        <p:nvSpPr>
          <p:cNvPr id="726045" name="Rectangle 29"/>
          <p:cNvSpPr>
            <a:spLocks noChangeArrowheads="1"/>
          </p:cNvSpPr>
          <p:nvPr/>
        </p:nvSpPr>
        <p:spPr bwMode="auto">
          <a:xfrm>
            <a:off x="6982023" y="2118360"/>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44</a:t>
            </a:r>
          </a:p>
        </p:txBody>
      </p:sp>
      <p:sp>
        <p:nvSpPr>
          <p:cNvPr id="726046" name="Rectangle 30"/>
          <p:cNvSpPr>
            <a:spLocks noChangeArrowheads="1"/>
          </p:cNvSpPr>
          <p:nvPr/>
        </p:nvSpPr>
        <p:spPr bwMode="auto">
          <a:xfrm>
            <a:off x="7295025" y="2116774"/>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45</a:t>
            </a:r>
          </a:p>
        </p:txBody>
      </p:sp>
      <p:sp>
        <p:nvSpPr>
          <p:cNvPr id="726047" name="Rectangle 31"/>
          <p:cNvSpPr>
            <a:spLocks noChangeArrowheads="1"/>
          </p:cNvSpPr>
          <p:nvPr/>
        </p:nvSpPr>
        <p:spPr bwMode="auto">
          <a:xfrm>
            <a:off x="7608027" y="2115185"/>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46</a:t>
            </a:r>
          </a:p>
        </p:txBody>
      </p:sp>
      <p:sp>
        <p:nvSpPr>
          <p:cNvPr id="726048" name="Rectangle 32"/>
          <p:cNvSpPr>
            <a:spLocks noChangeArrowheads="1"/>
          </p:cNvSpPr>
          <p:nvPr/>
        </p:nvSpPr>
        <p:spPr bwMode="auto">
          <a:xfrm>
            <a:off x="7921029" y="2113598"/>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47</a:t>
            </a:r>
          </a:p>
        </p:txBody>
      </p:sp>
      <p:sp>
        <p:nvSpPr>
          <p:cNvPr id="726049" name="Rectangle 33"/>
          <p:cNvSpPr>
            <a:spLocks noChangeArrowheads="1"/>
          </p:cNvSpPr>
          <p:nvPr/>
        </p:nvSpPr>
        <p:spPr bwMode="auto">
          <a:xfrm>
            <a:off x="8234031" y="2112010"/>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48</a:t>
            </a:r>
          </a:p>
        </p:txBody>
      </p:sp>
      <p:sp>
        <p:nvSpPr>
          <p:cNvPr id="726050" name="Rectangle 34"/>
          <p:cNvSpPr>
            <a:spLocks noChangeArrowheads="1"/>
          </p:cNvSpPr>
          <p:nvPr/>
        </p:nvSpPr>
        <p:spPr bwMode="auto">
          <a:xfrm>
            <a:off x="8547033" y="2110424"/>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49</a:t>
            </a:r>
          </a:p>
        </p:txBody>
      </p:sp>
      <p:sp>
        <p:nvSpPr>
          <p:cNvPr id="726051" name="Rectangle 35"/>
          <p:cNvSpPr>
            <a:spLocks noChangeArrowheads="1"/>
          </p:cNvSpPr>
          <p:nvPr/>
        </p:nvSpPr>
        <p:spPr bwMode="auto">
          <a:xfrm>
            <a:off x="8860035" y="2108835"/>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50</a:t>
            </a:r>
          </a:p>
        </p:txBody>
      </p:sp>
      <p:sp>
        <p:nvSpPr>
          <p:cNvPr id="726052" name="Rectangle 36"/>
          <p:cNvSpPr>
            <a:spLocks noChangeArrowheads="1"/>
          </p:cNvSpPr>
          <p:nvPr/>
        </p:nvSpPr>
        <p:spPr bwMode="auto">
          <a:xfrm>
            <a:off x="9173037" y="2107249"/>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51</a:t>
            </a:r>
          </a:p>
        </p:txBody>
      </p:sp>
      <p:sp>
        <p:nvSpPr>
          <p:cNvPr id="726053" name="Rectangle 37"/>
          <p:cNvSpPr>
            <a:spLocks noChangeArrowheads="1"/>
          </p:cNvSpPr>
          <p:nvPr/>
        </p:nvSpPr>
        <p:spPr bwMode="auto">
          <a:xfrm>
            <a:off x="9486039" y="2105660"/>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52</a:t>
            </a:r>
          </a:p>
        </p:txBody>
      </p:sp>
      <p:sp>
        <p:nvSpPr>
          <p:cNvPr id="726054" name="Rectangle 38"/>
          <p:cNvSpPr>
            <a:spLocks noChangeArrowheads="1"/>
          </p:cNvSpPr>
          <p:nvPr/>
        </p:nvSpPr>
        <p:spPr bwMode="auto">
          <a:xfrm>
            <a:off x="9799041" y="2104073"/>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53</a:t>
            </a:r>
          </a:p>
        </p:txBody>
      </p:sp>
      <p:sp>
        <p:nvSpPr>
          <p:cNvPr id="726055" name="Rectangle 39"/>
          <p:cNvSpPr>
            <a:spLocks noChangeArrowheads="1"/>
          </p:cNvSpPr>
          <p:nvPr/>
        </p:nvSpPr>
        <p:spPr bwMode="auto">
          <a:xfrm>
            <a:off x="10112043" y="2102485"/>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54</a:t>
            </a:r>
          </a:p>
        </p:txBody>
      </p:sp>
      <p:sp>
        <p:nvSpPr>
          <p:cNvPr id="726056" name="Rectangle 40"/>
          <p:cNvSpPr>
            <a:spLocks noChangeArrowheads="1"/>
          </p:cNvSpPr>
          <p:nvPr/>
        </p:nvSpPr>
        <p:spPr bwMode="auto">
          <a:xfrm>
            <a:off x="10425045" y="2100899"/>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55</a:t>
            </a:r>
          </a:p>
        </p:txBody>
      </p:sp>
      <p:sp>
        <p:nvSpPr>
          <p:cNvPr id="726057" name="Text Box 41"/>
          <p:cNvSpPr txBox="1">
            <a:spLocks noChangeArrowheads="1"/>
          </p:cNvSpPr>
          <p:nvPr/>
        </p:nvSpPr>
        <p:spPr bwMode="auto">
          <a:xfrm>
            <a:off x="3428933" y="2608899"/>
            <a:ext cx="246888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000" dirty="0">
                <a:solidFill>
                  <a:srgbClr val="0000FF"/>
                </a:solidFill>
                <a:latin typeface="+mn-lt"/>
                <a:ea typeface="黑体" pitchFamily="2" charset="-122"/>
              </a:rPr>
              <a:t>已发送但未收到确认</a:t>
            </a:r>
          </a:p>
        </p:txBody>
      </p:sp>
      <p:sp>
        <p:nvSpPr>
          <p:cNvPr id="726058" name="Rectangle 42"/>
          <p:cNvSpPr>
            <a:spLocks noChangeArrowheads="1"/>
          </p:cNvSpPr>
          <p:nvPr/>
        </p:nvSpPr>
        <p:spPr bwMode="auto">
          <a:xfrm>
            <a:off x="10729448" y="2100899"/>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56</a:t>
            </a:r>
          </a:p>
        </p:txBody>
      </p:sp>
      <p:sp>
        <p:nvSpPr>
          <p:cNvPr id="726060" name="Line 44"/>
          <p:cNvSpPr>
            <a:spLocks noChangeShapeType="1"/>
          </p:cNvSpPr>
          <p:nvPr/>
        </p:nvSpPr>
        <p:spPr bwMode="auto">
          <a:xfrm flipV="1">
            <a:off x="3029941" y="2435861"/>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6061" name="Text Box 45"/>
          <p:cNvSpPr txBox="1">
            <a:spLocks noChangeArrowheads="1"/>
          </p:cNvSpPr>
          <p:nvPr/>
        </p:nvSpPr>
        <p:spPr bwMode="auto">
          <a:xfrm>
            <a:off x="2848106" y="2983549"/>
            <a:ext cx="44450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a:solidFill>
                  <a:srgbClr val="0000CC"/>
                </a:solidFill>
                <a:latin typeface="+mn-lt"/>
                <a:ea typeface="黑体" pitchFamily="2" charset="-122"/>
              </a:rPr>
              <a:t>P</a:t>
            </a:r>
            <a:r>
              <a:rPr lang="en-US" altLang="zh-CN" sz="2000" baseline="-25000">
                <a:solidFill>
                  <a:srgbClr val="0000CC"/>
                </a:solidFill>
                <a:latin typeface="+mn-lt"/>
                <a:ea typeface="黑体" pitchFamily="2" charset="-122"/>
              </a:rPr>
              <a:t>1</a:t>
            </a:r>
          </a:p>
        </p:txBody>
      </p:sp>
      <p:sp>
        <p:nvSpPr>
          <p:cNvPr id="726063" name="Line 47"/>
          <p:cNvSpPr>
            <a:spLocks noChangeShapeType="1"/>
          </p:cNvSpPr>
          <p:nvPr/>
        </p:nvSpPr>
        <p:spPr bwMode="auto">
          <a:xfrm flipV="1">
            <a:off x="6472964" y="2435861"/>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6064" name="Text Box 48"/>
          <p:cNvSpPr txBox="1">
            <a:spLocks noChangeArrowheads="1"/>
          </p:cNvSpPr>
          <p:nvPr/>
        </p:nvSpPr>
        <p:spPr bwMode="auto">
          <a:xfrm>
            <a:off x="6310047" y="2983549"/>
            <a:ext cx="44450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a:solidFill>
                  <a:srgbClr val="0000CC"/>
                </a:solidFill>
                <a:latin typeface="+mn-lt"/>
                <a:ea typeface="黑体" pitchFamily="2" charset="-122"/>
              </a:rPr>
              <a:t>P</a:t>
            </a:r>
            <a:r>
              <a:rPr lang="en-US" altLang="zh-CN" sz="2000" baseline="-25000">
                <a:solidFill>
                  <a:srgbClr val="0000CC"/>
                </a:solidFill>
                <a:latin typeface="+mn-lt"/>
                <a:ea typeface="黑体" pitchFamily="2" charset="-122"/>
              </a:rPr>
              <a:t>2</a:t>
            </a:r>
          </a:p>
        </p:txBody>
      </p:sp>
      <p:sp>
        <p:nvSpPr>
          <p:cNvPr id="726066" name="Line 50"/>
          <p:cNvSpPr>
            <a:spLocks noChangeShapeType="1"/>
          </p:cNvSpPr>
          <p:nvPr/>
        </p:nvSpPr>
        <p:spPr bwMode="auto">
          <a:xfrm flipV="1">
            <a:off x="9302021" y="2435861"/>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6067" name="Text Box 51"/>
          <p:cNvSpPr txBox="1">
            <a:spLocks noChangeArrowheads="1"/>
          </p:cNvSpPr>
          <p:nvPr/>
        </p:nvSpPr>
        <p:spPr bwMode="auto">
          <a:xfrm>
            <a:off x="9125346" y="2983549"/>
            <a:ext cx="44450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a:solidFill>
                  <a:srgbClr val="0000CC"/>
                </a:solidFill>
                <a:latin typeface="+mn-lt"/>
                <a:ea typeface="黑体" pitchFamily="2" charset="-122"/>
              </a:rPr>
              <a:t>P</a:t>
            </a:r>
            <a:r>
              <a:rPr lang="en-US" altLang="zh-CN" sz="2000" baseline="-25000">
                <a:solidFill>
                  <a:srgbClr val="0000CC"/>
                </a:solidFill>
                <a:latin typeface="+mn-lt"/>
                <a:ea typeface="黑体" pitchFamily="2" charset="-122"/>
              </a:rPr>
              <a:t>3</a:t>
            </a:r>
          </a:p>
        </p:txBody>
      </p:sp>
      <p:sp>
        <p:nvSpPr>
          <p:cNvPr id="726107" name="AutoShape 91"/>
          <p:cNvSpPr/>
          <p:nvPr/>
        </p:nvSpPr>
        <p:spPr bwMode="auto">
          <a:xfrm rot="5400000">
            <a:off x="7611400" y="515581"/>
            <a:ext cx="184150" cy="2729309"/>
          </a:xfrm>
          <a:prstGeom prst="leftBrace">
            <a:avLst>
              <a:gd name="adj1" fmla="val 114009"/>
              <a:gd name="adj2" fmla="val 50000"/>
            </a:avLst>
          </a:prstGeom>
          <a:noFill/>
          <a:ln w="1905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CC"/>
              </a:solidFill>
              <a:latin typeface="+mn-lt"/>
              <a:ea typeface="黑体" pitchFamily="2" charset="-122"/>
            </a:endParaRPr>
          </a:p>
        </p:txBody>
      </p:sp>
      <p:sp>
        <p:nvSpPr>
          <p:cNvPr id="726108" name="Text Box 92"/>
          <p:cNvSpPr txBox="1">
            <a:spLocks noChangeArrowheads="1"/>
          </p:cNvSpPr>
          <p:nvPr/>
        </p:nvSpPr>
        <p:spPr bwMode="auto">
          <a:xfrm>
            <a:off x="7040495" y="1446849"/>
            <a:ext cx="119888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000">
                <a:solidFill>
                  <a:srgbClr val="0000CC"/>
                </a:solidFill>
                <a:latin typeface="+mn-lt"/>
                <a:ea typeface="黑体" pitchFamily="2" charset="-122"/>
              </a:rPr>
              <a:t>可用窗口</a:t>
            </a:r>
          </a:p>
        </p:txBody>
      </p:sp>
      <p:sp>
        <p:nvSpPr>
          <p:cNvPr id="726020" name="Line 4"/>
          <p:cNvSpPr>
            <a:spLocks noChangeShapeType="1"/>
          </p:cNvSpPr>
          <p:nvPr/>
        </p:nvSpPr>
        <p:spPr bwMode="auto">
          <a:xfrm flipV="1">
            <a:off x="2777397" y="4239261"/>
            <a:ext cx="6249723" cy="11113"/>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6068" name="Text Box 52"/>
          <p:cNvSpPr txBox="1">
            <a:spLocks noChangeArrowheads="1"/>
          </p:cNvSpPr>
          <p:nvPr/>
        </p:nvSpPr>
        <p:spPr bwMode="auto">
          <a:xfrm>
            <a:off x="9217328" y="4864736"/>
            <a:ext cx="145288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a:solidFill>
                  <a:srgbClr val="FF0000"/>
                </a:solidFill>
                <a:latin typeface="+mn-lt"/>
                <a:ea typeface="黑体" pitchFamily="2" charset="-122"/>
              </a:rPr>
              <a:t>不允许接收</a:t>
            </a:r>
          </a:p>
        </p:txBody>
      </p:sp>
      <p:sp>
        <p:nvSpPr>
          <p:cNvPr id="726069" name="Text Box 53"/>
          <p:cNvSpPr txBox="1">
            <a:spLocks noChangeArrowheads="1"/>
          </p:cNvSpPr>
          <p:nvPr/>
        </p:nvSpPr>
        <p:spPr bwMode="auto">
          <a:xfrm>
            <a:off x="1273610" y="4864736"/>
            <a:ext cx="1452880" cy="70675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C00000"/>
                </a:solidFill>
                <a:latin typeface="+mn-lt"/>
                <a:ea typeface="黑体" pitchFamily="2" charset="-122"/>
              </a:rPr>
              <a:t>已发送确认</a:t>
            </a:r>
          </a:p>
          <a:p>
            <a:pPr algn="ctr"/>
            <a:r>
              <a:rPr lang="zh-CN" altLang="en-US" sz="2000" dirty="0">
                <a:solidFill>
                  <a:srgbClr val="C00000"/>
                </a:solidFill>
                <a:latin typeface="+mn-lt"/>
                <a:ea typeface="黑体" pitchFamily="2" charset="-122"/>
              </a:rPr>
              <a:t>并交付主机</a:t>
            </a:r>
          </a:p>
        </p:txBody>
      </p:sp>
      <p:sp>
        <p:nvSpPr>
          <p:cNvPr id="726070" name="Text Box 54"/>
          <p:cNvSpPr txBox="1">
            <a:spLocks noChangeArrowheads="1"/>
          </p:cNvSpPr>
          <p:nvPr/>
        </p:nvSpPr>
        <p:spPr bwMode="auto">
          <a:xfrm>
            <a:off x="4927136" y="4034474"/>
            <a:ext cx="169291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dirty="0">
                <a:solidFill>
                  <a:srgbClr val="0000CC"/>
                </a:solidFill>
                <a:latin typeface="+mn-lt"/>
                <a:ea typeface="黑体" pitchFamily="2" charset="-122"/>
              </a:rPr>
              <a:t>B </a:t>
            </a:r>
            <a:r>
              <a:rPr lang="zh-CN" altLang="en-US" sz="2000" dirty="0">
                <a:solidFill>
                  <a:srgbClr val="0000CC"/>
                </a:solidFill>
                <a:latin typeface="+mn-lt"/>
                <a:ea typeface="黑体" pitchFamily="2" charset="-122"/>
              </a:rPr>
              <a:t>的</a:t>
            </a:r>
            <a:r>
              <a:rPr lang="zh-CN" altLang="en-US" sz="2000" dirty="0">
                <a:solidFill>
                  <a:srgbClr val="FF0000"/>
                </a:solidFill>
                <a:latin typeface="+mn-lt"/>
                <a:ea typeface="黑体" pitchFamily="2" charset="-122"/>
              </a:rPr>
              <a:t>接收窗口</a:t>
            </a:r>
          </a:p>
        </p:txBody>
      </p:sp>
      <p:sp>
        <p:nvSpPr>
          <p:cNvPr id="726071" name="Text Box 55"/>
          <p:cNvSpPr txBox="1">
            <a:spLocks noChangeArrowheads="1"/>
          </p:cNvSpPr>
          <p:nvPr/>
        </p:nvSpPr>
        <p:spPr bwMode="auto">
          <a:xfrm>
            <a:off x="5369757" y="5084281"/>
            <a:ext cx="1402080" cy="4603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dirty="0">
                <a:solidFill>
                  <a:srgbClr val="0000FF"/>
                </a:solidFill>
                <a:latin typeface="+mn-lt"/>
                <a:ea typeface="黑体" pitchFamily="2" charset="-122"/>
              </a:rPr>
              <a:t>允许接收</a:t>
            </a:r>
          </a:p>
        </p:txBody>
      </p:sp>
      <p:sp>
        <p:nvSpPr>
          <p:cNvPr id="726072" name="Rectangle 56"/>
          <p:cNvSpPr>
            <a:spLocks noChangeArrowheads="1"/>
          </p:cNvSpPr>
          <p:nvPr/>
        </p:nvSpPr>
        <p:spPr bwMode="auto">
          <a:xfrm>
            <a:off x="2782556" y="4393249"/>
            <a:ext cx="6248003" cy="649287"/>
          </a:xfrm>
          <a:prstGeom prst="rect">
            <a:avLst/>
          </a:prstGeom>
          <a:solidFill>
            <a:srgbClr val="3399FF"/>
          </a:solidFill>
          <a:ln>
            <a:noFill/>
          </a:ln>
          <a:effectLst>
            <a:outerShdw dist="35921" dir="2700000" algn="ctr" rotWithShape="0">
              <a:schemeClr val="bg2"/>
            </a:outerShdw>
          </a:effectLst>
        </p:spPr>
        <p:txBody>
          <a:bodyPr wrap="none" anchor="ctr"/>
          <a:lstStyle/>
          <a:p>
            <a:endParaRPr lang="zh-CN" altLang="en-US">
              <a:solidFill>
                <a:srgbClr val="0000CC"/>
              </a:solidFill>
              <a:latin typeface="+mn-lt"/>
              <a:ea typeface="黑体" pitchFamily="2" charset="-122"/>
            </a:endParaRPr>
          </a:p>
        </p:txBody>
      </p:sp>
      <p:sp>
        <p:nvSpPr>
          <p:cNvPr id="726073" name="Rectangle 57"/>
          <p:cNvSpPr>
            <a:spLocks noChangeArrowheads="1"/>
          </p:cNvSpPr>
          <p:nvPr/>
        </p:nvSpPr>
        <p:spPr bwMode="auto">
          <a:xfrm>
            <a:off x="1260540" y="4609149"/>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26</a:t>
            </a:r>
          </a:p>
        </p:txBody>
      </p:sp>
      <p:sp>
        <p:nvSpPr>
          <p:cNvPr id="726074" name="Rectangle 58"/>
          <p:cNvSpPr>
            <a:spLocks noChangeArrowheads="1"/>
          </p:cNvSpPr>
          <p:nvPr/>
        </p:nvSpPr>
        <p:spPr bwMode="auto">
          <a:xfrm>
            <a:off x="1573542" y="4607560"/>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27</a:t>
            </a:r>
          </a:p>
        </p:txBody>
      </p:sp>
      <p:sp>
        <p:nvSpPr>
          <p:cNvPr id="726075" name="Rectangle 59"/>
          <p:cNvSpPr>
            <a:spLocks noChangeArrowheads="1"/>
          </p:cNvSpPr>
          <p:nvPr/>
        </p:nvSpPr>
        <p:spPr bwMode="auto">
          <a:xfrm>
            <a:off x="1886544" y="4605973"/>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28</a:t>
            </a:r>
          </a:p>
        </p:txBody>
      </p:sp>
      <p:sp>
        <p:nvSpPr>
          <p:cNvPr id="726076" name="Rectangle 60"/>
          <p:cNvSpPr>
            <a:spLocks noChangeArrowheads="1"/>
          </p:cNvSpPr>
          <p:nvPr/>
        </p:nvSpPr>
        <p:spPr bwMode="auto">
          <a:xfrm>
            <a:off x="2199546" y="4604385"/>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29</a:t>
            </a:r>
          </a:p>
        </p:txBody>
      </p:sp>
      <p:sp>
        <p:nvSpPr>
          <p:cNvPr id="726077" name="Rectangle 61"/>
          <p:cNvSpPr>
            <a:spLocks noChangeArrowheads="1"/>
          </p:cNvSpPr>
          <p:nvPr/>
        </p:nvSpPr>
        <p:spPr bwMode="auto">
          <a:xfrm>
            <a:off x="2512548" y="4602799"/>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30</a:t>
            </a:r>
          </a:p>
        </p:txBody>
      </p:sp>
      <p:sp>
        <p:nvSpPr>
          <p:cNvPr id="726078" name="Rectangle 62"/>
          <p:cNvSpPr>
            <a:spLocks noChangeArrowheads="1"/>
          </p:cNvSpPr>
          <p:nvPr/>
        </p:nvSpPr>
        <p:spPr bwMode="auto">
          <a:xfrm>
            <a:off x="2825550" y="4601210"/>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31</a:t>
            </a:r>
          </a:p>
        </p:txBody>
      </p:sp>
      <p:sp>
        <p:nvSpPr>
          <p:cNvPr id="726079" name="Rectangle 63"/>
          <p:cNvSpPr>
            <a:spLocks noChangeArrowheads="1"/>
          </p:cNvSpPr>
          <p:nvPr/>
        </p:nvSpPr>
        <p:spPr bwMode="auto">
          <a:xfrm>
            <a:off x="3138552" y="4599624"/>
            <a:ext cx="233892" cy="287337"/>
          </a:xfrm>
          <a:prstGeom prst="rect">
            <a:avLst/>
          </a:prstGeom>
          <a:solidFill>
            <a:srgbClr val="CC9900"/>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32</a:t>
            </a:r>
          </a:p>
        </p:txBody>
      </p:sp>
      <p:sp>
        <p:nvSpPr>
          <p:cNvPr id="726080" name="Rectangle 64"/>
          <p:cNvSpPr>
            <a:spLocks noChangeArrowheads="1"/>
          </p:cNvSpPr>
          <p:nvPr/>
        </p:nvSpPr>
        <p:spPr bwMode="auto">
          <a:xfrm>
            <a:off x="3451554" y="4598035"/>
            <a:ext cx="233892" cy="287338"/>
          </a:xfrm>
          <a:prstGeom prst="rect">
            <a:avLst/>
          </a:prstGeom>
          <a:solidFill>
            <a:srgbClr val="CC9900"/>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33</a:t>
            </a:r>
          </a:p>
        </p:txBody>
      </p:sp>
      <p:sp>
        <p:nvSpPr>
          <p:cNvPr id="726081" name="Rectangle 65"/>
          <p:cNvSpPr>
            <a:spLocks noChangeArrowheads="1"/>
          </p:cNvSpPr>
          <p:nvPr/>
        </p:nvSpPr>
        <p:spPr bwMode="auto">
          <a:xfrm>
            <a:off x="3764556" y="4596448"/>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34</a:t>
            </a:r>
          </a:p>
        </p:txBody>
      </p:sp>
      <p:sp>
        <p:nvSpPr>
          <p:cNvPr id="726082" name="Rectangle 66"/>
          <p:cNvSpPr>
            <a:spLocks noChangeArrowheads="1"/>
          </p:cNvSpPr>
          <p:nvPr/>
        </p:nvSpPr>
        <p:spPr bwMode="auto">
          <a:xfrm>
            <a:off x="4077558" y="4594860"/>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35</a:t>
            </a:r>
          </a:p>
        </p:txBody>
      </p:sp>
      <p:sp>
        <p:nvSpPr>
          <p:cNvPr id="726083" name="Rectangle 67"/>
          <p:cNvSpPr>
            <a:spLocks noChangeArrowheads="1"/>
          </p:cNvSpPr>
          <p:nvPr/>
        </p:nvSpPr>
        <p:spPr bwMode="auto">
          <a:xfrm>
            <a:off x="4390561" y="4593274"/>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36</a:t>
            </a:r>
          </a:p>
        </p:txBody>
      </p:sp>
      <p:sp>
        <p:nvSpPr>
          <p:cNvPr id="726084" name="Rectangle 68"/>
          <p:cNvSpPr>
            <a:spLocks noChangeArrowheads="1"/>
          </p:cNvSpPr>
          <p:nvPr/>
        </p:nvSpPr>
        <p:spPr bwMode="auto">
          <a:xfrm>
            <a:off x="4703563" y="4591685"/>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37</a:t>
            </a:r>
          </a:p>
        </p:txBody>
      </p:sp>
      <p:sp>
        <p:nvSpPr>
          <p:cNvPr id="726085" name="Rectangle 69"/>
          <p:cNvSpPr>
            <a:spLocks noChangeArrowheads="1"/>
          </p:cNvSpPr>
          <p:nvPr/>
        </p:nvSpPr>
        <p:spPr bwMode="auto">
          <a:xfrm>
            <a:off x="5016565" y="4590099"/>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38</a:t>
            </a:r>
          </a:p>
        </p:txBody>
      </p:sp>
      <p:sp>
        <p:nvSpPr>
          <p:cNvPr id="726086" name="Rectangle 70"/>
          <p:cNvSpPr>
            <a:spLocks noChangeArrowheads="1"/>
          </p:cNvSpPr>
          <p:nvPr/>
        </p:nvSpPr>
        <p:spPr bwMode="auto">
          <a:xfrm>
            <a:off x="5329567" y="4588510"/>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39</a:t>
            </a:r>
          </a:p>
        </p:txBody>
      </p:sp>
      <p:sp>
        <p:nvSpPr>
          <p:cNvPr id="726087" name="Rectangle 71"/>
          <p:cNvSpPr>
            <a:spLocks noChangeArrowheads="1"/>
          </p:cNvSpPr>
          <p:nvPr/>
        </p:nvSpPr>
        <p:spPr bwMode="auto">
          <a:xfrm>
            <a:off x="5642569" y="4586923"/>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40</a:t>
            </a:r>
          </a:p>
        </p:txBody>
      </p:sp>
      <p:sp>
        <p:nvSpPr>
          <p:cNvPr id="726088" name="Rectangle 72"/>
          <p:cNvSpPr>
            <a:spLocks noChangeArrowheads="1"/>
          </p:cNvSpPr>
          <p:nvPr/>
        </p:nvSpPr>
        <p:spPr bwMode="auto">
          <a:xfrm>
            <a:off x="5955571" y="4585335"/>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41</a:t>
            </a:r>
          </a:p>
        </p:txBody>
      </p:sp>
      <p:sp>
        <p:nvSpPr>
          <p:cNvPr id="726089" name="Rectangle 73"/>
          <p:cNvSpPr>
            <a:spLocks noChangeArrowheads="1"/>
          </p:cNvSpPr>
          <p:nvPr/>
        </p:nvSpPr>
        <p:spPr bwMode="auto">
          <a:xfrm>
            <a:off x="6268573" y="4583749"/>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42</a:t>
            </a:r>
          </a:p>
        </p:txBody>
      </p:sp>
      <p:sp>
        <p:nvSpPr>
          <p:cNvPr id="726090" name="Rectangle 74"/>
          <p:cNvSpPr>
            <a:spLocks noChangeArrowheads="1"/>
          </p:cNvSpPr>
          <p:nvPr/>
        </p:nvSpPr>
        <p:spPr bwMode="auto">
          <a:xfrm>
            <a:off x="6581575" y="4582160"/>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43</a:t>
            </a:r>
          </a:p>
        </p:txBody>
      </p:sp>
      <p:sp>
        <p:nvSpPr>
          <p:cNvPr id="726091" name="Rectangle 75"/>
          <p:cNvSpPr>
            <a:spLocks noChangeArrowheads="1"/>
          </p:cNvSpPr>
          <p:nvPr/>
        </p:nvSpPr>
        <p:spPr bwMode="auto">
          <a:xfrm>
            <a:off x="6894577" y="4580574"/>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44</a:t>
            </a:r>
          </a:p>
        </p:txBody>
      </p:sp>
      <p:sp>
        <p:nvSpPr>
          <p:cNvPr id="726092" name="Rectangle 76"/>
          <p:cNvSpPr>
            <a:spLocks noChangeArrowheads="1"/>
          </p:cNvSpPr>
          <p:nvPr/>
        </p:nvSpPr>
        <p:spPr bwMode="auto">
          <a:xfrm>
            <a:off x="7207579" y="4578985"/>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45</a:t>
            </a:r>
          </a:p>
        </p:txBody>
      </p:sp>
      <p:sp>
        <p:nvSpPr>
          <p:cNvPr id="726093" name="Rectangle 77"/>
          <p:cNvSpPr>
            <a:spLocks noChangeArrowheads="1"/>
          </p:cNvSpPr>
          <p:nvPr/>
        </p:nvSpPr>
        <p:spPr bwMode="auto">
          <a:xfrm>
            <a:off x="7520581" y="4577399"/>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46</a:t>
            </a:r>
          </a:p>
        </p:txBody>
      </p:sp>
      <p:sp>
        <p:nvSpPr>
          <p:cNvPr id="726094" name="Rectangle 78"/>
          <p:cNvSpPr>
            <a:spLocks noChangeArrowheads="1"/>
          </p:cNvSpPr>
          <p:nvPr/>
        </p:nvSpPr>
        <p:spPr bwMode="auto">
          <a:xfrm>
            <a:off x="7833583" y="4575810"/>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47</a:t>
            </a:r>
          </a:p>
        </p:txBody>
      </p:sp>
      <p:sp>
        <p:nvSpPr>
          <p:cNvPr id="726095" name="Rectangle 79"/>
          <p:cNvSpPr>
            <a:spLocks noChangeArrowheads="1"/>
          </p:cNvSpPr>
          <p:nvPr/>
        </p:nvSpPr>
        <p:spPr bwMode="auto">
          <a:xfrm>
            <a:off x="8146586" y="4574224"/>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48</a:t>
            </a:r>
          </a:p>
        </p:txBody>
      </p:sp>
      <p:sp>
        <p:nvSpPr>
          <p:cNvPr id="726096" name="Rectangle 80"/>
          <p:cNvSpPr>
            <a:spLocks noChangeArrowheads="1"/>
          </p:cNvSpPr>
          <p:nvPr/>
        </p:nvSpPr>
        <p:spPr bwMode="auto">
          <a:xfrm>
            <a:off x="8459588" y="4572635"/>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49</a:t>
            </a:r>
          </a:p>
        </p:txBody>
      </p:sp>
      <p:sp>
        <p:nvSpPr>
          <p:cNvPr id="726097" name="Rectangle 81"/>
          <p:cNvSpPr>
            <a:spLocks noChangeArrowheads="1"/>
          </p:cNvSpPr>
          <p:nvPr/>
        </p:nvSpPr>
        <p:spPr bwMode="auto">
          <a:xfrm>
            <a:off x="8772590" y="4571049"/>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50</a:t>
            </a:r>
          </a:p>
        </p:txBody>
      </p:sp>
      <p:sp>
        <p:nvSpPr>
          <p:cNvPr id="726098" name="Rectangle 82"/>
          <p:cNvSpPr>
            <a:spLocks noChangeArrowheads="1"/>
          </p:cNvSpPr>
          <p:nvPr/>
        </p:nvSpPr>
        <p:spPr bwMode="auto">
          <a:xfrm>
            <a:off x="9085592" y="4569460"/>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51</a:t>
            </a:r>
          </a:p>
        </p:txBody>
      </p:sp>
      <p:sp>
        <p:nvSpPr>
          <p:cNvPr id="726099" name="Rectangle 83"/>
          <p:cNvSpPr>
            <a:spLocks noChangeArrowheads="1"/>
          </p:cNvSpPr>
          <p:nvPr/>
        </p:nvSpPr>
        <p:spPr bwMode="auto">
          <a:xfrm>
            <a:off x="9398594" y="4567874"/>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52</a:t>
            </a:r>
          </a:p>
        </p:txBody>
      </p:sp>
      <p:sp>
        <p:nvSpPr>
          <p:cNvPr id="726100" name="Rectangle 84"/>
          <p:cNvSpPr>
            <a:spLocks noChangeArrowheads="1"/>
          </p:cNvSpPr>
          <p:nvPr/>
        </p:nvSpPr>
        <p:spPr bwMode="auto">
          <a:xfrm>
            <a:off x="9711596" y="4566285"/>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53</a:t>
            </a:r>
          </a:p>
        </p:txBody>
      </p:sp>
      <p:sp>
        <p:nvSpPr>
          <p:cNvPr id="726101" name="Rectangle 85"/>
          <p:cNvSpPr>
            <a:spLocks noChangeArrowheads="1"/>
          </p:cNvSpPr>
          <p:nvPr/>
        </p:nvSpPr>
        <p:spPr bwMode="auto">
          <a:xfrm>
            <a:off x="10024598" y="4564699"/>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54</a:t>
            </a:r>
          </a:p>
        </p:txBody>
      </p:sp>
      <p:sp>
        <p:nvSpPr>
          <p:cNvPr id="726102" name="Rectangle 86"/>
          <p:cNvSpPr>
            <a:spLocks noChangeArrowheads="1"/>
          </p:cNvSpPr>
          <p:nvPr/>
        </p:nvSpPr>
        <p:spPr bwMode="auto">
          <a:xfrm>
            <a:off x="10337600" y="4563110"/>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55</a:t>
            </a:r>
          </a:p>
        </p:txBody>
      </p:sp>
      <p:sp>
        <p:nvSpPr>
          <p:cNvPr id="726103" name="Rectangle 87"/>
          <p:cNvSpPr>
            <a:spLocks noChangeArrowheads="1"/>
          </p:cNvSpPr>
          <p:nvPr/>
        </p:nvSpPr>
        <p:spPr bwMode="auto">
          <a:xfrm>
            <a:off x="10642004" y="4563110"/>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56</a:t>
            </a:r>
          </a:p>
        </p:txBody>
      </p:sp>
      <p:grpSp>
        <p:nvGrpSpPr>
          <p:cNvPr id="726109" name="Group 93"/>
          <p:cNvGrpSpPr/>
          <p:nvPr/>
        </p:nvGrpSpPr>
        <p:grpSpPr bwMode="auto">
          <a:xfrm>
            <a:off x="3260659" y="4885373"/>
            <a:ext cx="340519" cy="876300"/>
            <a:chOff x="1231" y="3150"/>
            <a:chExt cx="182" cy="272"/>
          </a:xfrm>
        </p:grpSpPr>
        <p:sp>
          <p:nvSpPr>
            <p:cNvPr id="726104" name="Line 88"/>
            <p:cNvSpPr>
              <a:spLocks noChangeShapeType="1"/>
            </p:cNvSpPr>
            <p:nvPr/>
          </p:nvSpPr>
          <p:spPr bwMode="auto">
            <a:xfrm flipV="1">
              <a:off x="1231" y="3150"/>
              <a:ext cx="0" cy="272"/>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6105" name="Line 89"/>
            <p:cNvSpPr>
              <a:spLocks noChangeShapeType="1"/>
            </p:cNvSpPr>
            <p:nvPr/>
          </p:nvSpPr>
          <p:spPr bwMode="auto">
            <a:xfrm flipV="1">
              <a:off x="1413" y="3150"/>
              <a:ext cx="0" cy="272"/>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grpSp>
      <p:sp>
        <p:nvSpPr>
          <p:cNvPr id="726106" name="Text Box 90"/>
          <p:cNvSpPr txBox="1">
            <a:spLocks noChangeArrowheads="1"/>
          </p:cNvSpPr>
          <p:nvPr/>
        </p:nvSpPr>
        <p:spPr bwMode="auto">
          <a:xfrm>
            <a:off x="2711357" y="5715635"/>
            <a:ext cx="1452880" cy="398780"/>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a:solidFill>
                  <a:srgbClr val="0000CC"/>
                </a:solidFill>
                <a:latin typeface="+mn-lt"/>
                <a:ea typeface="黑体" pitchFamily="2" charset="-122"/>
              </a:rPr>
              <a:t>未按序收到</a:t>
            </a:r>
          </a:p>
        </p:txBody>
      </p:sp>
      <p:sp>
        <p:nvSpPr>
          <p:cNvPr id="8" name="矩形 1"/>
          <p:cNvSpPr/>
          <p:nvPr/>
        </p:nvSpPr>
        <p:spPr>
          <a:xfrm>
            <a:off x="7128469" y="5329922"/>
            <a:ext cx="3632201" cy="706755"/>
          </a:xfrm>
          <a:prstGeom prst="rect">
            <a:avLst/>
          </a:prstGeom>
          <a:solidFill>
            <a:srgbClr val="0000CC"/>
          </a:solidFill>
          <a:ln w="9525">
            <a:solidFill>
              <a:schemeClr val="folHlink"/>
            </a:solidFill>
            <a:miter lim="800000"/>
          </a:ln>
          <a:effectLst/>
        </p:spPr>
        <p:txBody>
          <a:bodyPr wrap="square">
            <a:spAutoFit/>
          </a:bodyPr>
          <a:lstStyle/>
          <a:p>
            <a:pPr algn="ctr"/>
            <a:r>
              <a:rPr lang="zh-CN" altLang="zh-CN" sz="2000" dirty="0">
                <a:solidFill>
                  <a:schemeClr val="bg1"/>
                </a:solidFill>
                <a:latin typeface="+mn-lt"/>
                <a:ea typeface="黑体" pitchFamily="2" charset="-122"/>
              </a:rPr>
              <a:t>接收窗口内的序号（</a:t>
            </a:r>
            <a:r>
              <a:rPr lang="en-US" altLang="zh-CN" sz="2000" dirty="0">
                <a:solidFill>
                  <a:schemeClr val="bg1"/>
                </a:solidFill>
                <a:latin typeface="+mn-lt"/>
                <a:ea typeface="黑体" pitchFamily="2" charset="-122"/>
              </a:rPr>
              <a:t>31 ~ 50</a:t>
            </a:r>
            <a:r>
              <a:rPr lang="zh-CN" altLang="zh-CN" sz="2000" dirty="0">
                <a:solidFill>
                  <a:schemeClr val="bg1"/>
                </a:solidFill>
                <a:latin typeface="+mn-lt"/>
                <a:ea typeface="黑体" pitchFamily="2" charset="-122"/>
              </a:rPr>
              <a:t>）</a:t>
            </a:r>
            <a:endParaRPr lang="en-US" altLang="zh-CN" sz="2000" dirty="0">
              <a:solidFill>
                <a:schemeClr val="bg1"/>
              </a:solidFill>
              <a:latin typeface="+mn-lt"/>
              <a:ea typeface="黑体" pitchFamily="2" charset="-122"/>
            </a:endParaRPr>
          </a:p>
          <a:p>
            <a:pPr algn="ctr"/>
            <a:r>
              <a:rPr lang="zh-CN" altLang="zh-CN" sz="2000" dirty="0">
                <a:solidFill>
                  <a:schemeClr val="bg1"/>
                </a:solidFill>
                <a:latin typeface="+mn-lt"/>
                <a:ea typeface="黑体" pitchFamily="2" charset="-122"/>
              </a:rPr>
              <a:t>是允许接收的</a:t>
            </a:r>
            <a:r>
              <a:rPr lang="zh-CN" altLang="en-US" sz="2000" dirty="0">
                <a:solidFill>
                  <a:schemeClr val="bg1"/>
                </a:solidFill>
                <a:latin typeface="+mn-lt"/>
                <a:ea typeface="黑体" pitchFamily="2" charset="-122"/>
              </a:rPr>
              <a:t>序号</a:t>
            </a:r>
            <a:r>
              <a:rPr lang="zh-CN" altLang="zh-CN" sz="2000" dirty="0">
                <a:solidFill>
                  <a:schemeClr val="bg1"/>
                </a:solidFill>
                <a:latin typeface="+mn-lt"/>
                <a:ea typeface="黑体" pitchFamily="2" charset="-122"/>
              </a:rPr>
              <a:t>。</a:t>
            </a:r>
            <a:endParaRPr lang="zh-CN" altLang="en-US" sz="2000" dirty="0">
              <a:solidFill>
                <a:schemeClr val="bg1"/>
              </a:solidFill>
              <a:latin typeface="+mn-lt"/>
              <a:ea typeface="黑体"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合并与拆分</a:t>
            </a:r>
          </a:p>
        </p:txBody>
      </p:sp>
      <p:sp>
        <p:nvSpPr>
          <p:cNvPr id="3" name="Content Placeholder 2"/>
          <p:cNvSpPr>
            <a:spLocks noGrp="1"/>
          </p:cNvSpPr>
          <p:nvPr>
            <p:ph idx="1"/>
          </p:nvPr>
        </p:nvSpPr>
        <p:spPr/>
        <p:txBody>
          <a:bodyPr/>
          <a:lstStyle/>
          <a:p>
            <a:r>
              <a:rPr lang="en-US"/>
              <a:t>TCP把太长的数据块划分短一些再传送</a:t>
            </a:r>
          </a:p>
          <a:p>
            <a:pPr lvl="1"/>
            <a:r>
              <a:rPr lang="en-US">
                <a:sym typeface="+mn-ea"/>
              </a:rPr>
              <a:t>TCP根据对方给出的窗口值和当前网络拥塞的程度来决定一个报文段应包含多少个字节</a:t>
            </a:r>
          </a:p>
          <a:p>
            <a:pPr lvl="1"/>
            <a:endParaRPr lang="en-US"/>
          </a:p>
          <a:p>
            <a:r>
              <a:rPr lang="en-US"/>
              <a:t>TCP也可等待积累有足够多的字节后再构成报文段发送出去</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a:t>
            </a:fld>
            <a:endParaRPr lang="zh-CN" alt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A收到新的确认号34，发送窗口向前滑动</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70</a:t>
            </a:fld>
            <a:endParaRPr lang="zh-CN" altLang="en-US"/>
          </a:p>
        </p:txBody>
      </p:sp>
      <p:sp>
        <p:nvSpPr>
          <p:cNvPr id="728068" name="Text Box 4"/>
          <p:cNvSpPr txBox="1">
            <a:spLocks noChangeArrowheads="1"/>
          </p:cNvSpPr>
          <p:nvPr/>
        </p:nvSpPr>
        <p:spPr bwMode="auto">
          <a:xfrm>
            <a:off x="7002213" y="2116614"/>
            <a:ext cx="246888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a:solidFill>
                  <a:srgbClr val="0000FF"/>
                </a:solidFill>
                <a:latin typeface="+mn-lt"/>
                <a:ea typeface="黑体" pitchFamily="2" charset="-122"/>
              </a:rPr>
              <a:t>允许发送但尚未发送</a:t>
            </a:r>
          </a:p>
        </p:txBody>
      </p:sp>
      <p:sp>
        <p:nvSpPr>
          <p:cNvPr id="728070" name="Rectangle 6"/>
          <p:cNvSpPr>
            <a:spLocks noChangeArrowheads="1"/>
          </p:cNvSpPr>
          <p:nvPr/>
        </p:nvSpPr>
        <p:spPr bwMode="auto">
          <a:xfrm>
            <a:off x="3830546" y="1497489"/>
            <a:ext cx="6273800" cy="649287"/>
          </a:xfrm>
          <a:prstGeom prst="rect">
            <a:avLst/>
          </a:prstGeom>
          <a:solidFill>
            <a:srgbClr val="3399FF"/>
          </a:solidFill>
          <a:ln>
            <a:noFill/>
          </a:ln>
          <a:effectLst>
            <a:outerShdw dist="35921" dir="2700000" algn="ctr" rotWithShape="0">
              <a:schemeClr val="bg2"/>
            </a:outerShdw>
          </a:effectLst>
        </p:spPr>
        <p:txBody>
          <a:bodyPr wrap="none" anchor="ctr"/>
          <a:lstStyle/>
          <a:p>
            <a:endParaRPr lang="zh-CN" altLang="en-US">
              <a:solidFill>
                <a:srgbClr val="0000CC"/>
              </a:solidFill>
              <a:latin typeface="+mn-lt"/>
              <a:ea typeface="黑体" pitchFamily="2" charset="-122"/>
            </a:endParaRPr>
          </a:p>
        </p:txBody>
      </p:sp>
      <p:sp>
        <p:nvSpPr>
          <p:cNvPr id="728071" name="Rectangle 7"/>
          <p:cNvSpPr>
            <a:spLocks noChangeArrowheads="1"/>
          </p:cNvSpPr>
          <p:nvPr/>
        </p:nvSpPr>
        <p:spPr bwMode="auto">
          <a:xfrm>
            <a:off x="1376404" y="169116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26</a:t>
            </a:r>
          </a:p>
        </p:txBody>
      </p:sp>
      <p:sp>
        <p:nvSpPr>
          <p:cNvPr id="728072" name="Rectangle 8"/>
          <p:cNvSpPr>
            <a:spLocks noChangeArrowheads="1"/>
          </p:cNvSpPr>
          <p:nvPr/>
        </p:nvSpPr>
        <p:spPr bwMode="auto">
          <a:xfrm>
            <a:off x="1689406" y="169116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27</a:t>
            </a:r>
          </a:p>
        </p:txBody>
      </p:sp>
      <p:sp>
        <p:nvSpPr>
          <p:cNvPr id="728073" name="Rectangle 9"/>
          <p:cNvSpPr>
            <a:spLocks noChangeArrowheads="1"/>
          </p:cNvSpPr>
          <p:nvPr/>
        </p:nvSpPr>
        <p:spPr bwMode="auto">
          <a:xfrm>
            <a:off x="2002408" y="169116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28</a:t>
            </a:r>
          </a:p>
        </p:txBody>
      </p:sp>
      <p:sp>
        <p:nvSpPr>
          <p:cNvPr id="728074" name="Rectangle 10"/>
          <p:cNvSpPr>
            <a:spLocks noChangeArrowheads="1"/>
          </p:cNvSpPr>
          <p:nvPr/>
        </p:nvSpPr>
        <p:spPr bwMode="auto">
          <a:xfrm>
            <a:off x="2315410" y="169116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29</a:t>
            </a:r>
          </a:p>
        </p:txBody>
      </p:sp>
      <p:sp>
        <p:nvSpPr>
          <p:cNvPr id="728075" name="Rectangle 11"/>
          <p:cNvSpPr>
            <a:spLocks noChangeArrowheads="1"/>
          </p:cNvSpPr>
          <p:nvPr/>
        </p:nvSpPr>
        <p:spPr bwMode="auto">
          <a:xfrm>
            <a:off x="2628412" y="169116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30</a:t>
            </a:r>
          </a:p>
        </p:txBody>
      </p:sp>
      <p:sp>
        <p:nvSpPr>
          <p:cNvPr id="728076" name="Rectangle 12"/>
          <p:cNvSpPr>
            <a:spLocks noChangeArrowheads="1"/>
          </p:cNvSpPr>
          <p:nvPr/>
        </p:nvSpPr>
        <p:spPr bwMode="auto">
          <a:xfrm>
            <a:off x="2941414" y="169116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31</a:t>
            </a:r>
          </a:p>
        </p:txBody>
      </p:sp>
      <p:sp>
        <p:nvSpPr>
          <p:cNvPr id="728077" name="Rectangle 13"/>
          <p:cNvSpPr>
            <a:spLocks noChangeArrowheads="1"/>
          </p:cNvSpPr>
          <p:nvPr/>
        </p:nvSpPr>
        <p:spPr bwMode="auto">
          <a:xfrm>
            <a:off x="3254417" y="169116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32</a:t>
            </a:r>
          </a:p>
        </p:txBody>
      </p:sp>
      <p:sp>
        <p:nvSpPr>
          <p:cNvPr id="728078" name="Rectangle 14"/>
          <p:cNvSpPr>
            <a:spLocks noChangeArrowheads="1"/>
          </p:cNvSpPr>
          <p:nvPr/>
        </p:nvSpPr>
        <p:spPr bwMode="auto">
          <a:xfrm>
            <a:off x="3567419" y="169116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33</a:t>
            </a:r>
          </a:p>
        </p:txBody>
      </p:sp>
      <p:sp>
        <p:nvSpPr>
          <p:cNvPr id="728079" name="Rectangle 15"/>
          <p:cNvSpPr>
            <a:spLocks noChangeArrowheads="1"/>
          </p:cNvSpPr>
          <p:nvPr/>
        </p:nvSpPr>
        <p:spPr bwMode="auto">
          <a:xfrm>
            <a:off x="3880421" y="169116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34</a:t>
            </a:r>
          </a:p>
        </p:txBody>
      </p:sp>
      <p:sp>
        <p:nvSpPr>
          <p:cNvPr id="728080" name="Rectangle 16"/>
          <p:cNvSpPr>
            <a:spLocks noChangeArrowheads="1"/>
          </p:cNvSpPr>
          <p:nvPr/>
        </p:nvSpPr>
        <p:spPr bwMode="auto">
          <a:xfrm>
            <a:off x="4193423" y="169116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35</a:t>
            </a:r>
          </a:p>
        </p:txBody>
      </p:sp>
      <p:sp>
        <p:nvSpPr>
          <p:cNvPr id="728081" name="Rectangle 17"/>
          <p:cNvSpPr>
            <a:spLocks noChangeArrowheads="1"/>
          </p:cNvSpPr>
          <p:nvPr/>
        </p:nvSpPr>
        <p:spPr bwMode="auto">
          <a:xfrm>
            <a:off x="4506425" y="169116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36</a:t>
            </a:r>
          </a:p>
        </p:txBody>
      </p:sp>
      <p:sp>
        <p:nvSpPr>
          <p:cNvPr id="728082" name="Rectangle 18"/>
          <p:cNvSpPr>
            <a:spLocks noChangeArrowheads="1"/>
          </p:cNvSpPr>
          <p:nvPr/>
        </p:nvSpPr>
        <p:spPr bwMode="auto">
          <a:xfrm>
            <a:off x="4819427" y="169116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37</a:t>
            </a:r>
          </a:p>
        </p:txBody>
      </p:sp>
      <p:sp>
        <p:nvSpPr>
          <p:cNvPr id="728083" name="Rectangle 19"/>
          <p:cNvSpPr>
            <a:spLocks noChangeArrowheads="1"/>
          </p:cNvSpPr>
          <p:nvPr/>
        </p:nvSpPr>
        <p:spPr bwMode="auto">
          <a:xfrm>
            <a:off x="5132429" y="169116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38</a:t>
            </a:r>
          </a:p>
        </p:txBody>
      </p:sp>
      <p:sp>
        <p:nvSpPr>
          <p:cNvPr id="728084" name="Rectangle 20"/>
          <p:cNvSpPr>
            <a:spLocks noChangeArrowheads="1"/>
          </p:cNvSpPr>
          <p:nvPr/>
        </p:nvSpPr>
        <p:spPr bwMode="auto">
          <a:xfrm>
            <a:off x="5445431" y="169116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39</a:t>
            </a:r>
          </a:p>
        </p:txBody>
      </p:sp>
      <p:sp>
        <p:nvSpPr>
          <p:cNvPr id="728085" name="Rectangle 21"/>
          <p:cNvSpPr>
            <a:spLocks noChangeArrowheads="1"/>
          </p:cNvSpPr>
          <p:nvPr/>
        </p:nvSpPr>
        <p:spPr bwMode="auto">
          <a:xfrm>
            <a:off x="5758433" y="169116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40</a:t>
            </a:r>
          </a:p>
        </p:txBody>
      </p:sp>
      <p:sp>
        <p:nvSpPr>
          <p:cNvPr id="728086" name="Rectangle 22"/>
          <p:cNvSpPr>
            <a:spLocks noChangeArrowheads="1"/>
          </p:cNvSpPr>
          <p:nvPr/>
        </p:nvSpPr>
        <p:spPr bwMode="auto">
          <a:xfrm>
            <a:off x="6071435" y="1689575"/>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41</a:t>
            </a:r>
          </a:p>
        </p:txBody>
      </p:sp>
      <p:sp>
        <p:nvSpPr>
          <p:cNvPr id="728087" name="Rectangle 23"/>
          <p:cNvSpPr>
            <a:spLocks noChangeArrowheads="1"/>
          </p:cNvSpPr>
          <p:nvPr/>
        </p:nvSpPr>
        <p:spPr bwMode="auto">
          <a:xfrm>
            <a:off x="6384437"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42</a:t>
            </a:r>
          </a:p>
        </p:txBody>
      </p:sp>
      <p:sp>
        <p:nvSpPr>
          <p:cNvPr id="728088" name="Rectangle 24"/>
          <p:cNvSpPr>
            <a:spLocks noChangeArrowheads="1"/>
          </p:cNvSpPr>
          <p:nvPr/>
        </p:nvSpPr>
        <p:spPr bwMode="auto">
          <a:xfrm>
            <a:off x="6697439"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43</a:t>
            </a:r>
          </a:p>
        </p:txBody>
      </p:sp>
      <p:sp>
        <p:nvSpPr>
          <p:cNvPr id="728089" name="Rectangle 25"/>
          <p:cNvSpPr>
            <a:spLocks noChangeArrowheads="1"/>
          </p:cNvSpPr>
          <p:nvPr/>
        </p:nvSpPr>
        <p:spPr bwMode="auto">
          <a:xfrm>
            <a:off x="7010442"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44</a:t>
            </a:r>
          </a:p>
        </p:txBody>
      </p:sp>
      <p:sp>
        <p:nvSpPr>
          <p:cNvPr id="728090" name="Rectangle 26"/>
          <p:cNvSpPr>
            <a:spLocks noChangeArrowheads="1"/>
          </p:cNvSpPr>
          <p:nvPr/>
        </p:nvSpPr>
        <p:spPr bwMode="auto">
          <a:xfrm>
            <a:off x="7323444"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45</a:t>
            </a:r>
          </a:p>
        </p:txBody>
      </p:sp>
      <p:sp>
        <p:nvSpPr>
          <p:cNvPr id="728091" name="Rectangle 27"/>
          <p:cNvSpPr>
            <a:spLocks noChangeArrowheads="1"/>
          </p:cNvSpPr>
          <p:nvPr/>
        </p:nvSpPr>
        <p:spPr bwMode="auto">
          <a:xfrm>
            <a:off x="7636446"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46</a:t>
            </a:r>
          </a:p>
        </p:txBody>
      </p:sp>
      <p:sp>
        <p:nvSpPr>
          <p:cNvPr id="728092" name="Rectangle 28"/>
          <p:cNvSpPr>
            <a:spLocks noChangeArrowheads="1"/>
          </p:cNvSpPr>
          <p:nvPr/>
        </p:nvSpPr>
        <p:spPr bwMode="auto">
          <a:xfrm>
            <a:off x="7949448"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47</a:t>
            </a:r>
          </a:p>
        </p:txBody>
      </p:sp>
      <p:sp>
        <p:nvSpPr>
          <p:cNvPr id="728093" name="Rectangle 29"/>
          <p:cNvSpPr>
            <a:spLocks noChangeArrowheads="1"/>
          </p:cNvSpPr>
          <p:nvPr/>
        </p:nvSpPr>
        <p:spPr bwMode="auto">
          <a:xfrm>
            <a:off x="8262450"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48</a:t>
            </a:r>
          </a:p>
        </p:txBody>
      </p:sp>
      <p:sp>
        <p:nvSpPr>
          <p:cNvPr id="728094" name="Rectangle 30"/>
          <p:cNvSpPr>
            <a:spLocks noChangeArrowheads="1"/>
          </p:cNvSpPr>
          <p:nvPr/>
        </p:nvSpPr>
        <p:spPr bwMode="auto">
          <a:xfrm>
            <a:off x="8575452"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49</a:t>
            </a:r>
          </a:p>
        </p:txBody>
      </p:sp>
      <p:sp>
        <p:nvSpPr>
          <p:cNvPr id="728095" name="Rectangle 31"/>
          <p:cNvSpPr>
            <a:spLocks noChangeArrowheads="1"/>
          </p:cNvSpPr>
          <p:nvPr/>
        </p:nvSpPr>
        <p:spPr bwMode="auto">
          <a:xfrm>
            <a:off x="8888454"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50</a:t>
            </a:r>
          </a:p>
        </p:txBody>
      </p:sp>
      <p:sp>
        <p:nvSpPr>
          <p:cNvPr id="728096" name="Rectangle 32"/>
          <p:cNvSpPr>
            <a:spLocks noChangeArrowheads="1"/>
          </p:cNvSpPr>
          <p:nvPr/>
        </p:nvSpPr>
        <p:spPr bwMode="auto">
          <a:xfrm>
            <a:off x="9201456"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51</a:t>
            </a:r>
          </a:p>
        </p:txBody>
      </p:sp>
      <p:sp>
        <p:nvSpPr>
          <p:cNvPr id="728097" name="Rectangle 33"/>
          <p:cNvSpPr>
            <a:spLocks noChangeArrowheads="1"/>
          </p:cNvSpPr>
          <p:nvPr/>
        </p:nvSpPr>
        <p:spPr bwMode="auto">
          <a:xfrm>
            <a:off x="9514458"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52</a:t>
            </a:r>
          </a:p>
        </p:txBody>
      </p:sp>
      <p:sp>
        <p:nvSpPr>
          <p:cNvPr id="728098" name="Rectangle 34"/>
          <p:cNvSpPr>
            <a:spLocks noChangeArrowheads="1"/>
          </p:cNvSpPr>
          <p:nvPr/>
        </p:nvSpPr>
        <p:spPr bwMode="auto">
          <a:xfrm>
            <a:off x="9827460" y="1689575"/>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53</a:t>
            </a:r>
          </a:p>
        </p:txBody>
      </p:sp>
      <p:sp>
        <p:nvSpPr>
          <p:cNvPr id="728099" name="Rectangle 35"/>
          <p:cNvSpPr>
            <a:spLocks noChangeArrowheads="1"/>
          </p:cNvSpPr>
          <p:nvPr/>
        </p:nvSpPr>
        <p:spPr bwMode="auto">
          <a:xfrm>
            <a:off x="10140462" y="1689575"/>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54</a:t>
            </a:r>
          </a:p>
        </p:txBody>
      </p:sp>
      <p:sp>
        <p:nvSpPr>
          <p:cNvPr id="728100" name="Rectangle 36"/>
          <p:cNvSpPr>
            <a:spLocks noChangeArrowheads="1"/>
          </p:cNvSpPr>
          <p:nvPr/>
        </p:nvSpPr>
        <p:spPr bwMode="auto">
          <a:xfrm>
            <a:off x="10453464" y="1689575"/>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55</a:t>
            </a:r>
          </a:p>
        </p:txBody>
      </p:sp>
      <p:sp>
        <p:nvSpPr>
          <p:cNvPr id="728101" name="Text Box 37"/>
          <p:cNvSpPr txBox="1">
            <a:spLocks noChangeArrowheads="1"/>
          </p:cNvSpPr>
          <p:nvPr/>
        </p:nvSpPr>
        <p:spPr bwMode="auto">
          <a:xfrm>
            <a:off x="1471098" y="2021364"/>
            <a:ext cx="221488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C00000"/>
                </a:solidFill>
                <a:latin typeface="+mn-lt"/>
                <a:ea typeface="黑体" pitchFamily="2" charset="-122"/>
              </a:rPr>
              <a:t>已发送并收到确认</a:t>
            </a:r>
          </a:p>
        </p:txBody>
      </p:sp>
      <p:sp>
        <p:nvSpPr>
          <p:cNvPr id="728102" name="Text Box 38"/>
          <p:cNvSpPr txBox="1">
            <a:spLocks noChangeArrowheads="1"/>
          </p:cNvSpPr>
          <p:nvPr/>
        </p:nvSpPr>
        <p:spPr bwMode="auto">
          <a:xfrm>
            <a:off x="10165075" y="1970564"/>
            <a:ext cx="944880" cy="7067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FF0000"/>
                </a:solidFill>
                <a:latin typeface="+mn-lt"/>
                <a:ea typeface="黑体" pitchFamily="2" charset="-122"/>
              </a:rPr>
              <a:t>不允许</a:t>
            </a:r>
          </a:p>
          <a:p>
            <a:pPr algn="ctr"/>
            <a:r>
              <a:rPr lang="zh-CN" altLang="en-US" sz="2000" dirty="0">
                <a:solidFill>
                  <a:srgbClr val="FF0000"/>
                </a:solidFill>
                <a:latin typeface="+mn-lt"/>
                <a:ea typeface="黑体" pitchFamily="2" charset="-122"/>
              </a:rPr>
              <a:t>发送</a:t>
            </a:r>
          </a:p>
        </p:txBody>
      </p:sp>
      <p:sp>
        <p:nvSpPr>
          <p:cNvPr id="728103" name="Text Box 39"/>
          <p:cNvSpPr txBox="1">
            <a:spLocks noChangeArrowheads="1"/>
          </p:cNvSpPr>
          <p:nvPr/>
        </p:nvSpPr>
        <p:spPr bwMode="auto">
          <a:xfrm>
            <a:off x="4354660" y="2153126"/>
            <a:ext cx="1706880" cy="7067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0000FF"/>
                </a:solidFill>
                <a:latin typeface="+mn-lt"/>
                <a:ea typeface="黑体" pitchFamily="2" charset="-122"/>
              </a:rPr>
              <a:t>已发送</a:t>
            </a:r>
          </a:p>
          <a:p>
            <a:pPr algn="ctr"/>
            <a:r>
              <a:rPr lang="zh-CN" altLang="en-US" sz="2000" dirty="0">
                <a:solidFill>
                  <a:srgbClr val="0000FF"/>
                </a:solidFill>
                <a:latin typeface="+mn-lt"/>
                <a:ea typeface="黑体" pitchFamily="2" charset="-122"/>
              </a:rPr>
              <a:t>但未收到确认</a:t>
            </a:r>
          </a:p>
        </p:txBody>
      </p:sp>
      <p:sp>
        <p:nvSpPr>
          <p:cNvPr id="728104" name="Rectangle 40"/>
          <p:cNvSpPr>
            <a:spLocks noChangeArrowheads="1"/>
          </p:cNvSpPr>
          <p:nvPr/>
        </p:nvSpPr>
        <p:spPr bwMode="auto">
          <a:xfrm>
            <a:off x="10757867" y="1689575"/>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56</a:t>
            </a:r>
          </a:p>
        </p:txBody>
      </p:sp>
      <p:sp>
        <p:nvSpPr>
          <p:cNvPr id="728106" name="Line 42"/>
          <p:cNvSpPr>
            <a:spLocks noChangeShapeType="1"/>
          </p:cNvSpPr>
          <p:nvPr/>
        </p:nvSpPr>
        <p:spPr bwMode="auto">
          <a:xfrm flipV="1">
            <a:off x="3987048" y="2002313"/>
            <a:ext cx="0" cy="576262"/>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8107" name="Text Box 43"/>
          <p:cNvSpPr txBox="1">
            <a:spLocks noChangeArrowheads="1"/>
          </p:cNvSpPr>
          <p:nvPr/>
        </p:nvSpPr>
        <p:spPr bwMode="auto">
          <a:xfrm>
            <a:off x="3763938" y="2527776"/>
            <a:ext cx="44450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a:solidFill>
                  <a:srgbClr val="0000CC"/>
                </a:solidFill>
                <a:latin typeface="+mn-lt"/>
                <a:ea typeface="黑体" pitchFamily="2" charset="-122"/>
              </a:rPr>
              <a:t>P</a:t>
            </a:r>
            <a:r>
              <a:rPr lang="en-US" altLang="zh-CN" sz="2000" baseline="-25000">
                <a:solidFill>
                  <a:srgbClr val="0000CC"/>
                </a:solidFill>
                <a:latin typeface="+mn-lt"/>
                <a:ea typeface="黑体" pitchFamily="2" charset="-122"/>
              </a:rPr>
              <a:t>1</a:t>
            </a:r>
          </a:p>
        </p:txBody>
      </p:sp>
      <p:sp>
        <p:nvSpPr>
          <p:cNvPr id="728109" name="Line 45"/>
          <p:cNvSpPr>
            <a:spLocks noChangeShapeType="1"/>
          </p:cNvSpPr>
          <p:nvPr/>
        </p:nvSpPr>
        <p:spPr bwMode="auto">
          <a:xfrm flipV="1">
            <a:off x="6508263" y="2002313"/>
            <a:ext cx="0" cy="576262"/>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8110" name="Text Box 46"/>
          <p:cNvSpPr txBox="1">
            <a:spLocks noChangeArrowheads="1"/>
          </p:cNvSpPr>
          <p:nvPr/>
        </p:nvSpPr>
        <p:spPr bwMode="auto">
          <a:xfrm>
            <a:off x="6345345" y="2527776"/>
            <a:ext cx="44450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a:solidFill>
                  <a:srgbClr val="0000CC"/>
                </a:solidFill>
                <a:latin typeface="+mn-lt"/>
                <a:ea typeface="黑体" pitchFamily="2" charset="-122"/>
              </a:rPr>
              <a:t>P</a:t>
            </a:r>
            <a:r>
              <a:rPr lang="en-US" altLang="zh-CN" sz="2000" baseline="-25000">
                <a:solidFill>
                  <a:srgbClr val="0000CC"/>
                </a:solidFill>
                <a:latin typeface="+mn-lt"/>
                <a:ea typeface="黑体" pitchFamily="2" charset="-122"/>
              </a:rPr>
              <a:t>2</a:t>
            </a:r>
          </a:p>
        </p:txBody>
      </p:sp>
      <p:sp>
        <p:nvSpPr>
          <p:cNvPr id="728112" name="Line 48"/>
          <p:cNvSpPr>
            <a:spLocks noChangeShapeType="1"/>
          </p:cNvSpPr>
          <p:nvPr/>
        </p:nvSpPr>
        <p:spPr bwMode="auto">
          <a:xfrm flipV="1">
            <a:off x="10200688" y="2002313"/>
            <a:ext cx="0" cy="576262"/>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8113" name="Text Box 49"/>
          <p:cNvSpPr txBox="1">
            <a:spLocks noChangeArrowheads="1"/>
          </p:cNvSpPr>
          <p:nvPr/>
        </p:nvSpPr>
        <p:spPr bwMode="auto">
          <a:xfrm>
            <a:off x="10024012" y="2527776"/>
            <a:ext cx="44450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a:solidFill>
                  <a:srgbClr val="0000CC"/>
                </a:solidFill>
                <a:latin typeface="+mn-lt"/>
                <a:ea typeface="黑体" pitchFamily="2" charset="-122"/>
              </a:rPr>
              <a:t>P</a:t>
            </a:r>
            <a:r>
              <a:rPr lang="en-US" altLang="zh-CN" sz="2000" baseline="-25000">
                <a:solidFill>
                  <a:srgbClr val="0000CC"/>
                </a:solidFill>
                <a:latin typeface="+mn-lt"/>
                <a:ea typeface="黑体" pitchFamily="2" charset="-122"/>
              </a:rPr>
              <a:t>3</a:t>
            </a:r>
          </a:p>
        </p:txBody>
      </p:sp>
      <p:sp>
        <p:nvSpPr>
          <p:cNvPr id="728114" name="Line 50"/>
          <p:cNvSpPr>
            <a:spLocks noChangeShapeType="1"/>
          </p:cNvSpPr>
          <p:nvPr/>
        </p:nvSpPr>
        <p:spPr bwMode="auto">
          <a:xfrm rot="-5400000">
            <a:off x="8971071" y="789529"/>
            <a:ext cx="1587" cy="1030156"/>
          </a:xfrm>
          <a:prstGeom prst="line">
            <a:avLst/>
          </a:prstGeom>
          <a:noFill/>
          <a:ln w="57150">
            <a:solidFill>
              <a:srgbClr val="C00000"/>
            </a:solidFill>
            <a:round/>
            <a:tailEnd type="triangl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8115" name="Text Box 51"/>
          <p:cNvSpPr txBox="1">
            <a:spLocks noChangeArrowheads="1"/>
          </p:cNvSpPr>
          <p:nvPr/>
        </p:nvSpPr>
        <p:spPr bwMode="auto">
          <a:xfrm>
            <a:off x="6159779" y="4536906"/>
            <a:ext cx="1402080" cy="4603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dirty="0">
                <a:solidFill>
                  <a:srgbClr val="0000FF"/>
                </a:solidFill>
                <a:latin typeface="+mn-lt"/>
                <a:ea typeface="黑体" pitchFamily="2" charset="-122"/>
              </a:rPr>
              <a:t>允许接收</a:t>
            </a:r>
          </a:p>
        </p:txBody>
      </p:sp>
      <p:sp>
        <p:nvSpPr>
          <p:cNvPr id="728116" name="Text Box 52"/>
          <p:cNvSpPr txBox="1">
            <a:spLocks noChangeArrowheads="1"/>
          </p:cNvSpPr>
          <p:nvPr/>
        </p:nvSpPr>
        <p:spPr bwMode="auto">
          <a:xfrm>
            <a:off x="5509064" y="3414395"/>
            <a:ext cx="270891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dirty="0">
                <a:solidFill>
                  <a:srgbClr val="0000CC"/>
                </a:solidFill>
                <a:latin typeface="+mn-lt"/>
                <a:ea typeface="黑体" pitchFamily="2" charset="-122"/>
              </a:rPr>
              <a:t>B </a:t>
            </a:r>
            <a:r>
              <a:rPr lang="zh-CN" altLang="en-US" sz="2000" dirty="0">
                <a:solidFill>
                  <a:srgbClr val="0000CC"/>
                </a:solidFill>
                <a:latin typeface="+mn-lt"/>
                <a:ea typeface="黑体" pitchFamily="2" charset="-122"/>
              </a:rPr>
              <a:t>的</a:t>
            </a:r>
            <a:r>
              <a:rPr lang="zh-CN" altLang="en-US" sz="2000" dirty="0">
                <a:solidFill>
                  <a:srgbClr val="FF0000"/>
                </a:solidFill>
                <a:latin typeface="+mn-lt"/>
                <a:ea typeface="黑体" pitchFamily="2" charset="-122"/>
              </a:rPr>
              <a:t>接收窗口</a:t>
            </a:r>
            <a:r>
              <a:rPr lang="zh-CN" altLang="en-US" sz="2000" dirty="0">
                <a:solidFill>
                  <a:srgbClr val="0000CC"/>
                </a:solidFill>
                <a:latin typeface="+mn-lt"/>
                <a:ea typeface="黑体" pitchFamily="2" charset="-122"/>
              </a:rPr>
              <a:t>向前滑动</a:t>
            </a:r>
          </a:p>
        </p:txBody>
      </p:sp>
      <p:sp>
        <p:nvSpPr>
          <p:cNvPr id="728117" name="Rectangle 53"/>
          <p:cNvSpPr>
            <a:spLocks noChangeArrowheads="1"/>
          </p:cNvSpPr>
          <p:nvPr/>
        </p:nvSpPr>
        <p:spPr bwMode="auto">
          <a:xfrm>
            <a:off x="3828827" y="3810252"/>
            <a:ext cx="6273800" cy="649288"/>
          </a:xfrm>
          <a:prstGeom prst="rect">
            <a:avLst/>
          </a:prstGeom>
          <a:solidFill>
            <a:srgbClr val="3399FF"/>
          </a:solidFill>
          <a:ln>
            <a:noFill/>
          </a:ln>
          <a:effectLst>
            <a:outerShdw dist="35921" dir="2700000" algn="ctr" rotWithShape="0">
              <a:schemeClr val="bg2"/>
            </a:outerShdw>
          </a:effectLst>
        </p:spPr>
        <p:txBody>
          <a:bodyPr wrap="none" anchor="ctr"/>
          <a:lstStyle/>
          <a:p>
            <a:endParaRPr lang="zh-CN" altLang="en-US">
              <a:solidFill>
                <a:srgbClr val="0000CC"/>
              </a:solidFill>
              <a:latin typeface="+mn-lt"/>
              <a:ea typeface="黑体" pitchFamily="2" charset="-122"/>
            </a:endParaRPr>
          </a:p>
        </p:txBody>
      </p:sp>
      <p:sp>
        <p:nvSpPr>
          <p:cNvPr id="728118" name="Rectangle 54"/>
          <p:cNvSpPr>
            <a:spLocks noChangeArrowheads="1"/>
          </p:cNvSpPr>
          <p:nvPr/>
        </p:nvSpPr>
        <p:spPr bwMode="auto">
          <a:xfrm>
            <a:off x="1374684" y="4003927"/>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26</a:t>
            </a:r>
          </a:p>
        </p:txBody>
      </p:sp>
      <p:sp>
        <p:nvSpPr>
          <p:cNvPr id="728119" name="Rectangle 55"/>
          <p:cNvSpPr>
            <a:spLocks noChangeArrowheads="1"/>
          </p:cNvSpPr>
          <p:nvPr/>
        </p:nvSpPr>
        <p:spPr bwMode="auto">
          <a:xfrm>
            <a:off x="1687686" y="4003927"/>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27</a:t>
            </a:r>
          </a:p>
        </p:txBody>
      </p:sp>
      <p:sp>
        <p:nvSpPr>
          <p:cNvPr id="728120" name="Rectangle 56"/>
          <p:cNvSpPr>
            <a:spLocks noChangeArrowheads="1"/>
          </p:cNvSpPr>
          <p:nvPr/>
        </p:nvSpPr>
        <p:spPr bwMode="auto">
          <a:xfrm>
            <a:off x="2000688" y="4003927"/>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28</a:t>
            </a:r>
          </a:p>
        </p:txBody>
      </p:sp>
      <p:sp>
        <p:nvSpPr>
          <p:cNvPr id="728121" name="Rectangle 57"/>
          <p:cNvSpPr>
            <a:spLocks noChangeArrowheads="1"/>
          </p:cNvSpPr>
          <p:nvPr/>
        </p:nvSpPr>
        <p:spPr bwMode="auto">
          <a:xfrm>
            <a:off x="2313690" y="4003927"/>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29</a:t>
            </a:r>
          </a:p>
        </p:txBody>
      </p:sp>
      <p:sp>
        <p:nvSpPr>
          <p:cNvPr id="728122" name="Rectangle 58"/>
          <p:cNvSpPr>
            <a:spLocks noChangeArrowheads="1"/>
          </p:cNvSpPr>
          <p:nvPr/>
        </p:nvSpPr>
        <p:spPr bwMode="auto">
          <a:xfrm>
            <a:off x="2626692" y="4003927"/>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30</a:t>
            </a:r>
          </a:p>
        </p:txBody>
      </p:sp>
      <p:sp>
        <p:nvSpPr>
          <p:cNvPr id="728123" name="Rectangle 59"/>
          <p:cNvSpPr>
            <a:spLocks noChangeArrowheads="1"/>
          </p:cNvSpPr>
          <p:nvPr/>
        </p:nvSpPr>
        <p:spPr bwMode="auto">
          <a:xfrm>
            <a:off x="2939694" y="4003927"/>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31</a:t>
            </a:r>
          </a:p>
        </p:txBody>
      </p:sp>
      <p:sp>
        <p:nvSpPr>
          <p:cNvPr id="728124" name="Rectangle 60"/>
          <p:cNvSpPr>
            <a:spLocks noChangeArrowheads="1"/>
          </p:cNvSpPr>
          <p:nvPr/>
        </p:nvSpPr>
        <p:spPr bwMode="auto">
          <a:xfrm>
            <a:off x="3252696" y="4003927"/>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32</a:t>
            </a:r>
          </a:p>
        </p:txBody>
      </p:sp>
      <p:sp>
        <p:nvSpPr>
          <p:cNvPr id="728125" name="Rectangle 61"/>
          <p:cNvSpPr>
            <a:spLocks noChangeArrowheads="1"/>
          </p:cNvSpPr>
          <p:nvPr/>
        </p:nvSpPr>
        <p:spPr bwMode="auto">
          <a:xfrm>
            <a:off x="3565698" y="4003927"/>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33</a:t>
            </a:r>
          </a:p>
        </p:txBody>
      </p:sp>
      <p:sp>
        <p:nvSpPr>
          <p:cNvPr id="728126" name="Rectangle 62"/>
          <p:cNvSpPr>
            <a:spLocks noChangeArrowheads="1"/>
          </p:cNvSpPr>
          <p:nvPr/>
        </p:nvSpPr>
        <p:spPr bwMode="auto">
          <a:xfrm>
            <a:off x="3878700" y="4003927"/>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34</a:t>
            </a:r>
          </a:p>
        </p:txBody>
      </p:sp>
      <p:sp>
        <p:nvSpPr>
          <p:cNvPr id="728127" name="Rectangle 63"/>
          <p:cNvSpPr>
            <a:spLocks noChangeArrowheads="1"/>
          </p:cNvSpPr>
          <p:nvPr/>
        </p:nvSpPr>
        <p:spPr bwMode="auto">
          <a:xfrm>
            <a:off x="4191702" y="4003927"/>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35</a:t>
            </a:r>
          </a:p>
        </p:txBody>
      </p:sp>
      <p:sp>
        <p:nvSpPr>
          <p:cNvPr id="728128" name="Rectangle 64"/>
          <p:cNvSpPr>
            <a:spLocks noChangeArrowheads="1"/>
          </p:cNvSpPr>
          <p:nvPr/>
        </p:nvSpPr>
        <p:spPr bwMode="auto">
          <a:xfrm>
            <a:off x="4504705" y="4003927"/>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36</a:t>
            </a:r>
          </a:p>
        </p:txBody>
      </p:sp>
      <p:sp>
        <p:nvSpPr>
          <p:cNvPr id="728129" name="Rectangle 65"/>
          <p:cNvSpPr>
            <a:spLocks noChangeArrowheads="1"/>
          </p:cNvSpPr>
          <p:nvPr/>
        </p:nvSpPr>
        <p:spPr bwMode="auto">
          <a:xfrm>
            <a:off x="4817707" y="4003927"/>
            <a:ext cx="233892" cy="287338"/>
          </a:xfrm>
          <a:prstGeom prst="rect">
            <a:avLst/>
          </a:prstGeom>
          <a:solidFill>
            <a:srgbClr val="CC9900"/>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37</a:t>
            </a:r>
          </a:p>
        </p:txBody>
      </p:sp>
      <p:sp>
        <p:nvSpPr>
          <p:cNvPr id="728130" name="Rectangle 66"/>
          <p:cNvSpPr>
            <a:spLocks noChangeArrowheads="1"/>
          </p:cNvSpPr>
          <p:nvPr/>
        </p:nvSpPr>
        <p:spPr bwMode="auto">
          <a:xfrm>
            <a:off x="5130709" y="4003927"/>
            <a:ext cx="233892" cy="287338"/>
          </a:xfrm>
          <a:prstGeom prst="rect">
            <a:avLst/>
          </a:prstGeom>
          <a:solidFill>
            <a:srgbClr val="CC9900"/>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38</a:t>
            </a:r>
          </a:p>
        </p:txBody>
      </p:sp>
      <p:sp>
        <p:nvSpPr>
          <p:cNvPr id="728131" name="Rectangle 67"/>
          <p:cNvSpPr>
            <a:spLocks noChangeArrowheads="1"/>
          </p:cNvSpPr>
          <p:nvPr/>
        </p:nvSpPr>
        <p:spPr bwMode="auto">
          <a:xfrm>
            <a:off x="5443711" y="4003927"/>
            <a:ext cx="233892" cy="287338"/>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39</a:t>
            </a:r>
          </a:p>
        </p:txBody>
      </p:sp>
      <p:sp>
        <p:nvSpPr>
          <p:cNvPr id="728132" name="Rectangle 68"/>
          <p:cNvSpPr>
            <a:spLocks noChangeArrowheads="1"/>
          </p:cNvSpPr>
          <p:nvPr/>
        </p:nvSpPr>
        <p:spPr bwMode="auto">
          <a:xfrm>
            <a:off x="5756713" y="4003927"/>
            <a:ext cx="233892" cy="287338"/>
          </a:xfrm>
          <a:prstGeom prst="rect">
            <a:avLst/>
          </a:prstGeom>
          <a:solidFill>
            <a:srgbClr val="CC9900"/>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40</a:t>
            </a:r>
          </a:p>
        </p:txBody>
      </p:sp>
      <p:sp>
        <p:nvSpPr>
          <p:cNvPr id="728133" name="Rectangle 69"/>
          <p:cNvSpPr>
            <a:spLocks noChangeArrowheads="1"/>
          </p:cNvSpPr>
          <p:nvPr/>
        </p:nvSpPr>
        <p:spPr bwMode="auto">
          <a:xfrm>
            <a:off x="6069715"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41</a:t>
            </a:r>
          </a:p>
        </p:txBody>
      </p:sp>
      <p:sp>
        <p:nvSpPr>
          <p:cNvPr id="728134" name="Rectangle 70"/>
          <p:cNvSpPr>
            <a:spLocks noChangeArrowheads="1"/>
          </p:cNvSpPr>
          <p:nvPr/>
        </p:nvSpPr>
        <p:spPr bwMode="auto">
          <a:xfrm>
            <a:off x="6382717"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42</a:t>
            </a:r>
          </a:p>
        </p:txBody>
      </p:sp>
      <p:sp>
        <p:nvSpPr>
          <p:cNvPr id="728135" name="Rectangle 71"/>
          <p:cNvSpPr>
            <a:spLocks noChangeArrowheads="1"/>
          </p:cNvSpPr>
          <p:nvPr/>
        </p:nvSpPr>
        <p:spPr bwMode="auto">
          <a:xfrm>
            <a:off x="6695719"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43</a:t>
            </a:r>
          </a:p>
        </p:txBody>
      </p:sp>
      <p:sp>
        <p:nvSpPr>
          <p:cNvPr id="728136" name="Rectangle 72"/>
          <p:cNvSpPr>
            <a:spLocks noChangeArrowheads="1"/>
          </p:cNvSpPr>
          <p:nvPr/>
        </p:nvSpPr>
        <p:spPr bwMode="auto">
          <a:xfrm>
            <a:off x="7008721"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44</a:t>
            </a:r>
          </a:p>
        </p:txBody>
      </p:sp>
      <p:sp>
        <p:nvSpPr>
          <p:cNvPr id="728137" name="Rectangle 73"/>
          <p:cNvSpPr>
            <a:spLocks noChangeArrowheads="1"/>
          </p:cNvSpPr>
          <p:nvPr/>
        </p:nvSpPr>
        <p:spPr bwMode="auto">
          <a:xfrm>
            <a:off x="7321723"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45</a:t>
            </a:r>
          </a:p>
        </p:txBody>
      </p:sp>
      <p:sp>
        <p:nvSpPr>
          <p:cNvPr id="728138" name="Rectangle 74"/>
          <p:cNvSpPr>
            <a:spLocks noChangeArrowheads="1"/>
          </p:cNvSpPr>
          <p:nvPr/>
        </p:nvSpPr>
        <p:spPr bwMode="auto">
          <a:xfrm>
            <a:off x="7634725"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46</a:t>
            </a:r>
          </a:p>
        </p:txBody>
      </p:sp>
      <p:sp>
        <p:nvSpPr>
          <p:cNvPr id="728139" name="Rectangle 75"/>
          <p:cNvSpPr>
            <a:spLocks noChangeArrowheads="1"/>
          </p:cNvSpPr>
          <p:nvPr/>
        </p:nvSpPr>
        <p:spPr bwMode="auto">
          <a:xfrm>
            <a:off x="7947727"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47</a:t>
            </a:r>
          </a:p>
        </p:txBody>
      </p:sp>
      <p:sp>
        <p:nvSpPr>
          <p:cNvPr id="728140" name="Rectangle 76"/>
          <p:cNvSpPr>
            <a:spLocks noChangeArrowheads="1"/>
          </p:cNvSpPr>
          <p:nvPr/>
        </p:nvSpPr>
        <p:spPr bwMode="auto">
          <a:xfrm>
            <a:off x="8260730"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48</a:t>
            </a:r>
          </a:p>
        </p:txBody>
      </p:sp>
      <p:sp>
        <p:nvSpPr>
          <p:cNvPr id="728141" name="Rectangle 77"/>
          <p:cNvSpPr>
            <a:spLocks noChangeArrowheads="1"/>
          </p:cNvSpPr>
          <p:nvPr/>
        </p:nvSpPr>
        <p:spPr bwMode="auto">
          <a:xfrm>
            <a:off x="8573732"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49</a:t>
            </a:r>
          </a:p>
        </p:txBody>
      </p:sp>
      <p:sp>
        <p:nvSpPr>
          <p:cNvPr id="728142" name="Rectangle 78"/>
          <p:cNvSpPr>
            <a:spLocks noChangeArrowheads="1"/>
          </p:cNvSpPr>
          <p:nvPr/>
        </p:nvSpPr>
        <p:spPr bwMode="auto">
          <a:xfrm>
            <a:off x="8886734"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50</a:t>
            </a:r>
          </a:p>
        </p:txBody>
      </p:sp>
      <p:sp>
        <p:nvSpPr>
          <p:cNvPr id="728143" name="Rectangle 79"/>
          <p:cNvSpPr>
            <a:spLocks noChangeArrowheads="1"/>
          </p:cNvSpPr>
          <p:nvPr/>
        </p:nvSpPr>
        <p:spPr bwMode="auto">
          <a:xfrm>
            <a:off x="9199736"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51</a:t>
            </a:r>
          </a:p>
        </p:txBody>
      </p:sp>
      <p:sp>
        <p:nvSpPr>
          <p:cNvPr id="728144" name="Rectangle 80"/>
          <p:cNvSpPr>
            <a:spLocks noChangeArrowheads="1"/>
          </p:cNvSpPr>
          <p:nvPr/>
        </p:nvSpPr>
        <p:spPr bwMode="auto">
          <a:xfrm>
            <a:off x="9512738"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52</a:t>
            </a:r>
          </a:p>
        </p:txBody>
      </p:sp>
      <p:sp>
        <p:nvSpPr>
          <p:cNvPr id="728145" name="Rectangle 81"/>
          <p:cNvSpPr>
            <a:spLocks noChangeArrowheads="1"/>
          </p:cNvSpPr>
          <p:nvPr/>
        </p:nvSpPr>
        <p:spPr bwMode="auto">
          <a:xfrm>
            <a:off x="9825740" y="4002341"/>
            <a:ext cx="233892" cy="287337"/>
          </a:xfrm>
          <a:prstGeom prst="rect">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53</a:t>
            </a:r>
          </a:p>
        </p:txBody>
      </p:sp>
      <p:sp>
        <p:nvSpPr>
          <p:cNvPr id="728146" name="Rectangle 82"/>
          <p:cNvSpPr>
            <a:spLocks noChangeArrowheads="1"/>
          </p:cNvSpPr>
          <p:nvPr/>
        </p:nvSpPr>
        <p:spPr bwMode="auto">
          <a:xfrm>
            <a:off x="10138742" y="4002341"/>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54</a:t>
            </a:r>
          </a:p>
        </p:txBody>
      </p:sp>
      <p:sp>
        <p:nvSpPr>
          <p:cNvPr id="728147" name="Rectangle 83"/>
          <p:cNvSpPr>
            <a:spLocks noChangeArrowheads="1"/>
          </p:cNvSpPr>
          <p:nvPr/>
        </p:nvSpPr>
        <p:spPr bwMode="auto">
          <a:xfrm>
            <a:off x="10451744" y="4002341"/>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55</a:t>
            </a:r>
          </a:p>
        </p:txBody>
      </p:sp>
      <p:sp>
        <p:nvSpPr>
          <p:cNvPr id="728148" name="Text Box 84"/>
          <p:cNvSpPr txBox="1">
            <a:spLocks noChangeArrowheads="1"/>
          </p:cNvSpPr>
          <p:nvPr/>
        </p:nvSpPr>
        <p:spPr bwMode="auto">
          <a:xfrm>
            <a:off x="1850378" y="4334128"/>
            <a:ext cx="1452880" cy="70675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C00000"/>
                </a:solidFill>
                <a:latin typeface="+mn-lt"/>
                <a:ea typeface="黑体" pitchFamily="2" charset="-122"/>
              </a:rPr>
              <a:t>已发送确认</a:t>
            </a:r>
          </a:p>
          <a:p>
            <a:pPr algn="ctr"/>
            <a:r>
              <a:rPr lang="zh-CN" altLang="en-US" sz="2000" dirty="0">
                <a:solidFill>
                  <a:srgbClr val="C00000"/>
                </a:solidFill>
                <a:latin typeface="+mn-lt"/>
                <a:ea typeface="黑体" pitchFamily="2" charset="-122"/>
              </a:rPr>
              <a:t>并交付主机</a:t>
            </a:r>
          </a:p>
        </p:txBody>
      </p:sp>
      <p:sp>
        <p:nvSpPr>
          <p:cNvPr id="728149" name="Text Box 85"/>
          <p:cNvSpPr txBox="1">
            <a:spLocks noChangeArrowheads="1"/>
          </p:cNvSpPr>
          <p:nvPr/>
        </p:nvSpPr>
        <p:spPr bwMode="auto">
          <a:xfrm>
            <a:off x="10151283" y="4334128"/>
            <a:ext cx="944880" cy="7067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a:solidFill>
                  <a:srgbClr val="FF0000"/>
                </a:solidFill>
                <a:latin typeface="+mn-lt"/>
                <a:ea typeface="黑体" pitchFamily="2" charset="-122"/>
              </a:rPr>
              <a:t>不允许</a:t>
            </a:r>
          </a:p>
          <a:p>
            <a:pPr algn="ctr"/>
            <a:r>
              <a:rPr lang="zh-CN" altLang="en-US" sz="2000">
                <a:solidFill>
                  <a:srgbClr val="FF0000"/>
                </a:solidFill>
                <a:latin typeface="+mn-lt"/>
                <a:ea typeface="黑体" pitchFamily="2" charset="-122"/>
              </a:rPr>
              <a:t>接收</a:t>
            </a:r>
          </a:p>
        </p:txBody>
      </p:sp>
      <p:sp>
        <p:nvSpPr>
          <p:cNvPr id="728150" name="Rectangle 86"/>
          <p:cNvSpPr>
            <a:spLocks noChangeArrowheads="1"/>
          </p:cNvSpPr>
          <p:nvPr/>
        </p:nvSpPr>
        <p:spPr bwMode="auto">
          <a:xfrm>
            <a:off x="10756148" y="4002341"/>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lt"/>
                <a:ea typeface="黑体" pitchFamily="2" charset="-122"/>
              </a:rPr>
              <a:t>56</a:t>
            </a:r>
          </a:p>
        </p:txBody>
      </p:sp>
      <p:sp>
        <p:nvSpPr>
          <p:cNvPr id="728151" name="Line 87"/>
          <p:cNvSpPr>
            <a:spLocks noChangeShapeType="1"/>
          </p:cNvSpPr>
          <p:nvPr/>
        </p:nvSpPr>
        <p:spPr bwMode="auto">
          <a:xfrm rot="-5400000">
            <a:off x="8893680" y="3151507"/>
            <a:ext cx="1587" cy="1030155"/>
          </a:xfrm>
          <a:prstGeom prst="line">
            <a:avLst/>
          </a:prstGeom>
          <a:noFill/>
          <a:ln w="5715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8152" name="Text Box 88"/>
          <p:cNvSpPr txBox="1">
            <a:spLocks noChangeArrowheads="1"/>
          </p:cNvSpPr>
          <p:nvPr/>
        </p:nvSpPr>
        <p:spPr bwMode="auto">
          <a:xfrm>
            <a:off x="4703514" y="4916740"/>
            <a:ext cx="1452880" cy="398780"/>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0000CC"/>
                </a:solidFill>
                <a:latin typeface="+mn-lt"/>
                <a:ea typeface="黑体" pitchFamily="2" charset="-122"/>
              </a:rPr>
              <a:t>未按序收到</a:t>
            </a:r>
          </a:p>
        </p:txBody>
      </p:sp>
      <p:grpSp>
        <p:nvGrpSpPr>
          <p:cNvPr id="728153" name="Group 89"/>
          <p:cNvGrpSpPr/>
          <p:nvPr/>
        </p:nvGrpSpPr>
        <p:grpSpPr bwMode="auto">
          <a:xfrm>
            <a:off x="4943252" y="4302378"/>
            <a:ext cx="928688" cy="588963"/>
            <a:chOff x="2143" y="3150"/>
            <a:chExt cx="540" cy="272"/>
          </a:xfrm>
        </p:grpSpPr>
        <p:sp>
          <p:nvSpPr>
            <p:cNvPr id="728154" name="Line 90"/>
            <p:cNvSpPr>
              <a:spLocks noChangeShapeType="1"/>
            </p:cNvSpPr>
            <p:nvPr/>
          </p:nvSpPr>
          <p:spPr bwMode="auto">
            <a:xfrm flipV="1">
              <a:off x="2143" y="3150"/>
              <a:ext cx="0" cy="272"/>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8155" name="Line 91"/>
            <p:cNvSpPr>
              <a:spLocks noChangeShapeType="1"/>
            </p:cNvSpPr>
            <p:nvPr/>
          </p:nvSpPr>
          <p:spPr bwMode="auto">
            <a:xfrm flipV="1">
              <a:off x="2325" y="3150"/>
              <a:ext cx="0" cy="272"/>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728156" name="Line 92"/>
            <p:cNvSpPr>
              <a:spLocks noChangeShapeType="1"/>
            </p:cNvSpPr>
            <p:nvPr/>
          </p:nvSpPr>
          <p:spPr bwMode="auto">
            <a:xfrm flipV="1">
              <a:off x="2683" y="3150"/>
              <a:ext cx="0" cy="272"/>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grpSp>
      <p:sp>
        <p:nvSpPr>
          <p:cNvPr id="728158" name="Text Box 94"/>
          <p:cNvSpPr txBox="1">
            <a:spLocks noChangeArrowheads="1"/>
          </p:cNvSpPr>
          <p:nvPr/>
        </p:nvSpPr>
        <p:spPr bwMode="auto">
          <a:xfrm>
            <a:off x="4262585" y="5394578"/>
            <a:ext cx="2468880" cy="70675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0000CC"/>
                </a:solidFill>
                <a:latin typeface="+mn-lt"/>
                <a:ea typeface="黑体" pitchFamily="2" charset="-122"/>
              </a:rPr>
              <a:t>先存下，等待缺少的</a:t>
            </a:r>
          </a:p>
          <a:p>
            <a:pPr algn="ctr"/>
            <a:r>
              <a:rPr lang="zh-CN" altLang="en-US" sz="2000" dirty="0">
                <a:solidFill>
                  <a:srgbClr val="0000CC"/>
                </a:solidFill>
                <a:latin typeface="+mn-lt"/>
                <a:ea typeface="黑体" pitchFamily="2" charset="-122"/>
              </a:rPr>
              <a:t>数据的到达</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a:t>
            </a:r>
            <a:r>
              <a:rPr lang="zh-CN" altLang="en-US"/>
              <a:t>的有效窗口为</a:t>
            </a:r>
            <a:r>
              <a:rPr lang="en-US" altLang="zh-CN"/>
              <a:t>0</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71</a:t>
            </a:fld>
            <a:endParaRPr lang="zh-CN" altLang="en-US"/>
          </a:p>
        </p:txBody>
      </p:sp>
      <p:sp>
        <p:nvSpPr>
          <p:cNvPr id="729092" name="Text Box 4"/>
          <p:cNvSpPr txBox="1">
            <a:spLocks noChangeArrowheads="1"/>
          </p:cNvSpPr>
          <p:nvPr/>
        </p:nvSpPr>
        <p:spPr bwMode="auto">
          <a:xfrm>
            <a:off x="10471145" y="3344546"/>
            <a:ext cx="944880" cy="7067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FF0000"/>
                </a:solidFill>
                <a:latin typeface="+mn-ea"/>
              </a:rPr>
              <a:t>不允许</a:t>
            </a:r>
          </a:p>
          <a:p>
            <a:pPr algn="ctr"/>
            <a:r>
              <a:rPr lang="zh-CN" altLang="en-US" sz="2000" dirty="0">
                <a:solidFill>
                  <a:srgbClr val="FF0000"/>
                </a:solidFill>
                <a:latin typeface="+mn-ea"/>
              </a:rPr>
              <a:t>发送</a:t>
            </a:r>
          </a:p>
        </p:txBody>
      </p:sp>
      <p:sp>
        <p:nvSpPr>
          <p:cNvPr id="729093" name="Text Box 5"/>
          <p:cNvSpPr txBox="1">
            <a:spLocks noChangeArrowheads="1"/>
          </p:cNvSpPr>
          <p:nvPr/>
        </p:nvSpPr>
        <p:spPr bwMode="auto">
          <a:xfrm>
            <a:off x="1777168" y="3388996"/>
            <a:ext cx="221488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C00000"/>
                </a:solidFill>
                <a:latin typeface="+mn-ea"/>
              </a:rPr>
              <a:t>已发送并收到确认</a:t>
            </a:r>
          </a:p>
        </p:txBody>
      </p:sp>
      <p:sp>
        <p:nvSpPr>
          <p:cNvPr id="729094" name="Text Box 6"/>
          <p:cNvSpPr txBox="1">
            <a:spLocks noChangeArrowheads="1"/>
          </p:cNvSpPr>
          <p:nvPr/>
        </p:nvSpPr>
        <p:spPr bwMode="auto">
          <a:xfrm>
            <a:off x="4854342" y="2459861"/>
            <a:ext cx="4761865" cy="4603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0000CC"/>
                </a:solidFill>
                <a:latin typeface="+mn-ea"/>
              </a:rPr>
              <a:t>A </a:t>
            </a:r>
            <a:r>
              <a:rPr lang="zh-CN" altLang="en-US" sz="2400" dirty="0">
                <a:solidFill>
                  <a:srgbClr val="0000CC"/>
                </a:solidFill>
                <a:latin typeface="+mn-ea"/>
              </a:rPr>
              <a:t>的发送窗口已满，有效窗口为零</a:t>
            </a:r>
          </a:p>
        </p:txBody>
      </p:sp>
      <p:sp>
        <p:nvSpPr>
          <p:cNvPr id="729095" name="Rectangle 7"/>
          <p:cNvSpPr>
            <a:spLocks noChangeArrowheads="1"/>
          </p:cNvSpPr>
          <p:nvPr/>
        </p:nvSpPr>
        <p:spPr bwMode="auto">
          <a:xfrm>
            <a:off x="4136616" y="2896870"/>
            <a:ext cx="6273800" cy="649288"/>
          </a:xfrm>
          <a:prstGeom prst="rect">
            <a:avLst/>
          </a:prstGeom>
          <a:solidFill>
            <a:srgbClr val="3399FF"/>
          </a:solidFill>
          <a:ln>
            <a:noFill/>
          </a:ln>
          <a:effectLst>
            <a:outerShdw dist="35921" dir="2700000" algn="ctr" rotWithShape="0">
              <a:schemeClr val="bg2"/>
            </a:outerShdw>
          </a:effectLst>
        </p:spPr>
        <p:txBody>
          <a:bodyPr wrap="none" anchor="ctr"/>
          <a:lstStyle/>
          <a:p>
            <a:endParaRPr lang="zh-CN" altLang="en-US">
              <a:solidFill>
                <a:srgbClr val="0000CC"/>
              </a:solidFill>
              <a:latin typeface="+mn-ea"/>
            </a:endParaRPr>
          </a:p>
        </p:txBody>
      </p:sp>
      <p:sp>
        <p:nvSpPr>
          <p:cNvPr id="729096" name="Rectangle 8"/>
          <p:cNvSpPr>
            <a:spLocks noChangeArrowheads="1"/>
          </p:cNvSpPr>
          <p:nvPr/>
        </p:nvSpPr>
        <p:spPr bwMode="auto">
          <a:xfrm>
            <a:off x="1682474" y="3112770"/>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26</a:t>
            </a:r>
          </a:p>
        </p:txBody>
      </p:sp>
      <p:sp>
        <p:nvSpPr>
          <p:cNvPr id="729097" name="Rectangle 9"/>
          <p:cNvSpPr>
            <a:spLocks noChangeArrowheads="1"/>
          </p:cNvSpPr>
          <p:nvPr/>
        </p:nvSpPr>
        <p:spPr bwMode="auto">
          <a:xfrm>
            <a:off x="1995476" y="311118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27</a:t>
            </a:r>
          </a:p>
        </p:txBody>
      </p:sp>
      <p:sp>
        <p:nvSpPr>
          <p:cNvPr id="729098" name="Rectangle 10"/>
          <p:cNvSpPr>
            <a:spLocks noChangeArrowheads="1"/>
          </p:cNvSpPr>
          <p:nvPr/>
        </p:nvSpPr>
        <p:spPr bwMode="auto">
          <a:xfrm>
            <a:off x="2308478" y="3109595"/>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28</a:t>
            </a:r>
          </a:p>
        </p:txBody>
      </p:sp>
      <p:sp>
        <p:nvSpPr>
          <p:cNvPr id="729099" name="Rectangle 11"/>
          <p:cNvSpPr>
            <a:spLocks noChangeArrowheads="1"/>
          </p:cNvSpPr>
          <p:nvPr/>
        </p:nvSpPr>
        <p:spPr bwMode="auto">
          <a:xfrm>
            <a:off x="2621480" y="3108009"/>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29</a:t>
            </a:r>
          </a:p>
        </p:txBody>
      </p:sp>
      <p:sp>
        <p:nvSpPr>
          <p:cNvPr id="729100" name="Rectangle 12"/>
          <p:cNvSpPr>
            <a:spLocks noChangeArrowheads="1"/>
          </p:cNvSpPr>
          <p:nvPr/>
        </p:nvSpPr>
        <p:spPr bwMode="auto">
          <a:xfrm>
            <a:off x="2934482" y="3106420"/>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30</a:t>
            </a:r>
          </a:p>
        </p:txBody>
      </p:sp>
      <p:sp>
        <p:nvSpPr>
          <p:cNvPr id="729101" name="Rectangle 13"/>
          <p:cNvSpPr>
            <a:spLocks noChangeArrowheads="1"/>
          </p:cNvSpPr>
          <p:nvPr/>
        </p:nvSpPr>
        <p:spPr bwMode="auto">
          <a:xfrm>
            <a:off x="3247484" y="3104834"/>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31</a:t>
            </a:r>
          </a:p>
        </p:txBody>
      </p:sp>
      <p:sp>
        <p:nvSpPr>
          <p:cNvPr id="729102" name="Rectangle 14"/>
          <p:cNvSpPr>
            <a:spLocks noChangeArrowheads="1"/>
          </p:cNvSpPr>
          <p:nvPr/>
        </p:nvSpPr>
        <p:spPr bwMode="auto">
          <a:xfrm>
            <a:off x="3560487" y="3103245"/>
            <a:ext cx="233892" cy="287338"/>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32</a:t>
            </a:r>
          </a:p>
        </p:txBody>
      </p:sp>
      <p:sp>
        <p:nvSpPr>
          <p:cNvPr id="729103" name="Rectangle 15"/>
          <p:cNvSpPr>
            <a:spLocks noChangeArrowheads="1"/>
          </p:cNvSpPr>
          <p:nvPr/>
        </p:nvSpPr>
        <p:spPr bwMode="auto">
          <a:xfrm>
            <a:off x="3873489" y="3101659"/>
            <a:ext cx="233892" cy="287337"/>
          </a:xfrm>
          <a:prstGeom prst="rect">
            <a:avLst/>
          </a:prstGeom>
          <a:solidFill>
            <a:srgbClr val="66FF33"/>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33</a:t>
            </a:r>
          </a:p>
        </p:txBody>
      </p:sp>
      <p:sp>
        <p:nvSpPr>
          <p:cNvPr id="729104" name="Rectangle 16"/>
          <p:cNvSpPr>
            <a:spLocks noChangeArrowheads="1"/>
          </p:cNvSpPr>
          <p:nvPr/>
        </p:nvSpPr>
        <p:spPr bwMode="auto">
          <a:xfrm>
            <a:off x="4186491" y="3100070"/>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34</a:t>
            </a:r>
          </a:p>
        </p:txBody>
      </p:sp>
      <p:sp>
        <p:nvSpPr>
          <p:cNvPr id="729105" name="Rectangle 17"/>
          <p:cNvSpPr>
            <a:spLocks noChangeArrowheads="1"/>
          </p:cNvSpPr>
          <p:nvPr/>
        </p:nvSpPr>
        <p:spPr bwMode="auto">
          <a:xfrm>
            <a:off x="4499493" y="309848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35</a:t>
            </a:r>
          </a:p>
        </p:txBody>
      </p:sp>
      <p:sp>
        <p:nvSpPr>
          <p:cNvPr id="729106" name="Rectangle 18"/>
          <p:cNvSpPr>
            <a:spLocks noChangeArrowheads="1"/>
          </p:cNvSpPr>
          <p:nvPr/>
        </p:nvSpPr>
        <p:spPr bwMode="auto">
          <a:xfrm>
            <a:off x="4812495" y="3096895"/>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36</a:t>
            </a:r>
          </a:p>
        </p:txBody>
      </p:sp>
      <p:sp>
        <p:nvSpPr>
          <p:cNvPr id="729107" name="Rectangle 19"/>
          <p:cNvSpPr>
            <a:spLocks noChangeArrowheads="1"/>
          </p:cNvSpPr>
          <p:nvPr/>
        </p:nvSpPr>
        <p:spPr bwMode="auto">
          <a:xfrm>
            <a:off x="5125497" y="3095309"/>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37</a:t>
            </a:r>
          </a:p>
        </p:txBody>
      </p:sp>
      <p:sp>
        <p:nvSpPr>
          <p:cNvPr id="729108" name="Rectangle 20"/>
          <p:cNvSpPr>
            <a:spLocks noChangeArrowheads="1"/>
          </p:cNvSpPr>
          <p:nvPr/>
        </p:nvSpPr>
        <p:spPr bwMode="auto">
          <a:xfrm>
            <a:off x="5438499" y="3093720"/>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38</a:t>
            </a:r>
          </a:p>
        </p:txBody>
      </p:sp>
      <p:sp>
        <p:nvSpPr>
          <p:cNvPr id="729109" name="Rectangle 21"/>
          <p:cNvSpPr>
            <a:spLocks noChangeArrowheads="1"/>
          </p:cNvSpPr>
          <p:nvPr/>
        </p:nvSpPr>
        <p:spPr bwMode="auto">
          <a:xfrm>
            <a:off x="5751501" y="309213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39</a:t>
            </a:r>
          </a:p>
        </p:txBody>
      </p:sp>
      <p:sp>
        <p:nvSpPr>
          <p:cNvPr id="729110" name="Rectangle 22"/>
          <p:cNvSpPr>
            <a:spLocks noChangeArrowheads="1"/>
          </p:cNvSpPr>
          <p:nvPr/>
        </p:nvSpPr>
        <p:spPr bwMode="auto">
          <a:xfrm>
            <a:off x="6064503" y="3090545"/>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40</a:t>
            </a:r>
          </a:p>
        </p:txBody>
      </p:sp>
      <p:sp>
        <p:nvSpPr>
          <p:cNvPr id="729111" name="Rectangle 23"/>
          <p:cNvSpPr>
            <a:spLocks noChangeArrowheads="1"/>
          </p:cNvSpPr>
          <p:nvPr/>
        </p:nvSpPr>
        <p:spPr bwMode="auto">
          <a:xfrm>
            <a:off x="6377505" y="3088959"/>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41</a:t>
            </a:r>
          </a:p>
        </p:txBody>
      </p:sp>
      <p:sp>
        <p:nvSpPr>
          <p:cNvPr id="729112" name="Rectangle 24"/>
          <p:cNvSpPr>
            <a:spLocks noChangeArrowheads="1"/>
          </p:cNvSpPr>
          <p:nvPr/>
        </p:nvSpPr>
        <p:spPr bwMode="auto">
          <a:xfrm>
            <a:off x="6690507" y="3087370"/>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42</a:t>
            </a:r>
          </a:p>
        </p:txBody>
      </p:sp>
      <p:sp>
        <p:nvSpPr>
          <p:cNvPr id="729113" name="Rectangle 25"/>
          <p:cNvSpPr>
            <a:spLocks noChangeArrowheads="1"/>
          </p:cNvSpPr>
          <p:nvPr/>
        </p:nvSpPr>
        <p:spPr bwMode="auto">
          <a:xfrm>
            <a:off x="7003509" y="308578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43</a:t>
            </a:r>
          </a:p>
        </p:txBody>
      </p:sp>
      <p:sp>
        <p:nvSpPr>
          <p:cNvPr id="729114" name="Rectangle 26"/>
          <p:cNvSpPr>
            <a:spLocks noChangeArrowheads="1"/>
          </p:cNvSpPr>
          <p:nvPr/>
        </p:nvSpPr>
        <p:spPr bwMode="auto">
          <a:xfrm>
            <a:off x="7316512" y="3084195"/>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44</a:t>
            </a:r>
          </a:p>
        </p:txBody>
      </p:sp>
      <p:sp>
        <p:nvSpPr>
          <p:cNvPr id="729115" name="Rectangle 27"/>
          <p:cNvSpPr>
            <a:spLocks noChangeArrowheads="1"/>
          </p:cNvSpPr>
          <p:nvPr/>
        </p:nvSpPr>
        <p:spPr bwMode="auto">
          <a:xfrm>
            <a:off x="7629514" y="3082609"/>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45</a:t>
            </a:r>
          </a:p>
        </p:txBody>
      </p:sp>
      <p:sp>
        <p:nvSpPr>
          <p:cNvPr id="729116" name="Rectangle 28"/>
          <p:cNvSpPr>
            <a:spLocks noChangeArrowheads="1"/>
          </p:cNvSpPr>
          <p:nvPr/>
        </p:nvSpPr>
        <p:spPr bwMode="auto">
          <a:xfrm>
            <a:off x="7942516" y="3081020"/>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46</a:t>
            </a:r>
          </a:p>
        </p:txBody>
      </p:sp>
      <p:sp>
        <p:nvSpPr>
          <p:cNvPr id="729117" name="Rectangle 29"/>
          <p:cNvSpPr>
            <a:spLocks noChangeArrowheads="1"/>
          </p:cNvSpPr>
          <p:nvPr/>
        </p:nvSpPr>
        <p:spPr bwMode="auto">
          <a:xfrm>
            <a:off x="8255518" y="307943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47</a:t>
            </a:r>
          </a:p>
        </p:txBody>
      </p:sp>
      <p:sp>
        <p:nvSpPr>
          <p:cNvPr id="729118" name="Rectangle 30"/>
          <p:cNvSpPr>
            <a:spLocks noChangeArrowheads="1"/>
          </p:cNvSpPr>
          <p:nvPr/>
        </p:nvSpPr>
        <p:spPr bwMode="auto">
          <a:xfrm>
            <a:off x="8568520" y="3077845"/>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48</a:t>
            </a:r>
          </a:p>
        </p:txBody>
      </p:sp>
      <p:sp>
        <p:nvSpPr>
          <p:cNvPr id="729119" name="Rectangle 31"/>
          <p:cNvSpPr>
            <a:spLocks noChangeArrowheads="1"/>
          </p:cNvSpPr>
          <p:nvPr/>
        </p:nvSpPr>
        <p:spPr bwMode="auto">
          <a:xfrm>
            <a:off x="8881522" y="3076259"/>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49</a:t>
            </a:r>
          </a:p>
        </p:txBody>
      </p:sp>
      <p:sp>
        <p:nvSpPr>
          <p:cNvPr id="729120" name="Rectangle 32"/>
          <p:cNvSpPr>
            <a:spLocks noChangeArrowheads="1"/>
          </p:cNvSpPr>
          <p:nvPr/>
        </p:nvSpPr>
        <p:spPr bwMode="auto">
          <a:xfrm>
            <a:off x="9194524" y="3074670"/>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50</a:t>
            </a:r>
          </a:p>
        </p:txBody>
      </p:sp>
      <p:sp>
        <p:nvSpPr>
          <p:cNvPr id="729121" name="Rectangle 33"/>
          <p:cNvSpPr>
            <a:spLocks noChangeArrowheads="1"/>
          </p:cNvSpPr>
          <p:nvPr/>
        </p:nvSpPr>
        <p:spPr bwMode="auto">
          <a:xfrm>
            <a:off x="9507526" y="3073084"/>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51</a:t>
            </a:r>
          </a:p>
        </p:txBody>
      </p:sp>
      <p:sp>
        <p:nvSpPr>
          <p:cNvPr id="729122" name="Rectangle 34"/>
          <p:cNvSpPr>
            <a:spLocks noChangeArrowheads="1"/>
          </p:cNvSpPr>
          <p:nvPr/>
        </p:nvSpPr>
        <p:spPr bwMode="auto">
          <a:xfrm>
            <a:off x="9820528" y="3071495"/>
            <a:ext cx="233892" cy="287338"/>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52</a:t>
            </a:r>
          </a:p>
        </p:txBody>
      </p:sp>
      <p:sp>
        <p:nvSpPr>
          <p:cNvPr id="729123" name="Rectangle 35"/>
          <p:cNvSpPr>
            <a:spLocks noChangeArrowheads="1"/>
          </p:cNvSpPr>
          <p:nvPr/>
        </p:nvSpPr>
        <p:spPr bwMode="auto">
          <a:xfrm>
            <a:off x="10133530" y="3069909"/>
            <a:ext cx="233892" cy="287337"/>
          </a:xfrm>
          <a:prstGeom prst="rect">
            <a:avLst/>
          </a:prstGeom>
          <a:solidFill>
            <a:srgbClr val="FF00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53</a:t>
            </a:r>
          </a:p>
        </p:txBody>
      </p:sp>
      <p:sp>
        <p:nvSpPr>
          <p:cNvPr id="729124" name="Rectangle 36"/>
          <p:cNvSpPr>
            <a:spLocks noChangeArrowheads="1"/>
          </p:cNvSpPr>
          <p:nvPr/>
        </p:nvSpPr>
        <p:spPr bwMode="auto">
          <a:xfrm>
            <a:off x="10446532" y="3068320"/>
            <a:ext cx="233892" cy="287338"/>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54</a:t>
            </a:r>
          </a:p>
        </p:txBody>
      </p:sp>
      <p:sp>
        <p:nvSpPr>
          <p:cNvPr id="729125" name="Rectangle 37"/>
          <p:cNvSpPr>
            <a:spLocks noChangeArrowheads="1"/>
          </p:cNvSpPr>
          <p:nvPr/>
        </p:nvSpPr>
        <p:spPr bwMode="auto">
          <a:xfrm>
            <a:off x="10759534" y="3066734"/>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55</a:t>
            </a:r>
          </a:p>
        </p:txBody>
      </p:sp>
      <p:sp>
        <p:nvSpPr>
          <p:cNvPr id="729126" name="Text Box 38"/>
          <p:cNvSpPr txBox="1">
            <a:spLocks noChangeArrowheads="1"/>
          </p:cNvSpPr>
          <p:nvPr/>
        </p:nvSpPr>
        <p:spPr bwMode="auto">
          <a:xfrm>
            <a:off x="6078478" y="3569598"/>
            <a:ext cx="2926080" cy="4603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dirty="0">
                <a:solidFill>
                  <a:srgbClr val="0000FF"/>
                </a:solidFill>
                <a:latin typeface="+mn-ea"/>
              </a:rPr>
              <a:t>已发送但未收到确认</a:t>
            </a:r>
          </a:p>
        </p:txBody>
      </p:sp>
      <p:sp>
        <p:nvSpPr>
          <p:cNvPr id="729127" name="Rectangle 39"/>
          <p:cNvSpPr>
            <a:spLocks noChangeArrowheads="1"/>
          </p:cNvSpPr>
          <p:nvPr/>
        </p:nvSpPr>
        <p:spPr bwMode="auto">
          <a:xfrm>
            <a:off x="11063937" y="3066734"/>
            <a:ext cx="233892" cy="287337"/>
          </a:xfrm>
          <a:prstGeom prst="rect">
            <a:avLst/>
          </a:prstGeom>
          <a:solidFill>
            <a:srgbClr val="FF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a:solidFill>
                  <a:srgbClr val="0000CC"/>
                </a:solidFill>
                <a:latin typeface="+mn-ea"/>
              </a:rPr>
              <a:t>56</a:t>
            </a:r>
          </a:p>
        </p:txBody>
      </p:sp>
      <p:sp>
        <p:nvSpPr>
          <p:cNvPr id="729129" name="Line 41"/>
          <p:cNvSpPr>
            <a:spLocks noChangeShapeType="1"/>
          </p:cNvSpPr>
          <p:nvPr/>
        </p:nvSpPr>
        <p:spPr bwMode="auto">
          <a:xfrm flipV="1">
            <a:off x="4293118" y="3401696"/>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ea"/>
            </a:endParaRPr>
          </a:p>
        </p:txBody>
      </p:sp>
      <p:sp>
        <p:nvSpPr>
          <p:cNvPr id="729130" name="Text Box 42"/>
          <p:cNvSpPr txBox="1">
            <a:spLocks noChangeArrowheads="1"/>
          </p:cNvSpPr>
          <p:nvPr/>
        </p:nvSpPr>
        <p:spPr bwMode="auto">
          <a:xfrm>
            <a:off x="4098874" y="3965259"/>
            <a:ext cx="45212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a:solidFill>
                  <a:srgbClr val="0000CC"/>
                </a:solidFill>
                <a:latin typeface="+mn-ea"/>
              </a:rPr>
              <a:t>P</a:t>
            </a:r>
            <a:r>
              <a:rPr lang="en-US" altLang="zh-CN" sz="2000" baseline="-25000">
                <a:solidFill>
                  <a:srgbClr val="0000CC"/>
                </a:solidFill>
                <a:latin typeface="+mn-ea"/>
              </a:rPr>
              <a:t>1</a:t>
            </a:r>
          </a:p>
        </p:txBody>
      </p:sp>
      <p:sp>
        <p:nvSpPr>
          <p:cNvPr id="729131" name="Text Box 43"/>
          <p:cNvSpPr txBox="1">
            <a:spLocks noChangeArrowheads="1"/>
          </p:cNvSpPr>
          <p:nvPr/>
        </p:nvSpPr>
        <p:spPr bwMode="auto">
          <a:xfrm>
            <a:off x="10326272" y="3965259"/>
            <a:ext cx="45212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a:solidFill>
                  <a:srgbClr val="0000CC"/>
                </a:solidFill>
                <a:latin typeface="+mn-ea"/>
              </a:rPr>
              <a:t>P</a:t>
            </a:r>
            <a:r>
              <a:rPr lang="en-US" altLang="zh-CN" sz="2000" baseline="-25000">
                <a:solidFill>
                  <a:srgbClr val="0000CC"/>
                </a:solidFill>
                <a:latin typeface="+mn-ea"/>
              </a:rPr>
              <a:t>2</a:t>
            </a:r>
          </a:p>
        </p:txBody>
      </p:sp>
      <p:sp>
        <p:nvSpPr>
          <p:cNvPr id="729132" name="Line 44"/>
          <p:cNvSpPr>
            <a:spLocks noChangeShapeType="1"/>
          </p:cNvSpPr>
          <p:nvPr/>
        </p:nvSpPr>
        <p:spPr bwMode="auto">
          <a:xfrm flipV="1">
            <a:off x="10482681" y="3354071"/>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ea"/>
            </a:endParaRPr>
          </a:p>
        </p:txBody>
      </p:sp>
      <p:sp>
        <p:nvSpPr>
          <p:cNvPr id="729133" name="Text Box 45"/>
          <p:cNvSpPr txBox="1">
            <a:spLocks noChangeArrowheads="1"/>
          </p:cNvSpPr>
          <p:nvPr/>
        </p:nvSpPr>
        <p:spPr bwMode="auto">
          <a:xfrm>
            <a:off x="10326272" y="4252596"/>
            <a:ext cx="452120" cy="3987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a:solidFill>
                  <a:srgbClr val="0000CC"/>
                </a:solidFill>
                <a:latin typeface="+mn-ea"/>
              </a:rPr>
              <a:t>P</a:t>
            </a:r>
            <a:r>
              <a:rPr lang="en-US" altLang="zh-CN" sz="2000" baseline="-25000">
                <a:solidFill>
                  <a:srgbClr val="0000CC"/>
                </a:solidFill>
                <a:latin typeface="+mn-ea"/>
              </a:rPr>
              <a:t>3</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利用可变窗口进行流量控制</a:t>
            </a:r>
          </a:p>
        </p:txBody>
      </p:sp>
      <p:sp>
        <p:nvSpPr>
          <p:cNvPr id="3" name="Content Placeholder 2"/>
          <p:cNvSpPr>
            <a:spLocks noGrp="1"/>
          </p:cNvSpPr>
          <p:nvPr>
            <p:ph idx="1"/>
          </p:nvPr>
        </p:nvSpPr>
        <p:spPr/>
        <p:txBody>
          <a:bodyPr/>
          <a:lstStyle/>
          <a:p>
            <a:r>
              <a:rPr lang="en-US"/>
              <a:t>A向B发送数据。B告诉A：我的接收窗口 rwnd = 400（字节）</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72</a:t>
            </a:fld>
            <a:endParaRPr lang="zh-CN" altLang="en-US"/>
          </a:p>
        </p:txBody>
      </p:sp>
      <p:sp>
        <p:nvSpPr>
          <p:cNvPr id="744452" name="Line 4"/>
          <p:cNvSpPr>
            <a:spLocks noChangeShapeType="1"/>
          </p:cNvSpPr>
          <p:nvPr/>
        </p:nvSpPr>
        <p:spPr bwMode="auto">
          <a:xfrm>
            <a:off x="5422222" y="2160355"/>
            <a:ext cx="0" cy="4132262"/>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44453" name="Line 5"/>
          <p:cNvSpPr>
            <a:spLocks noChangeShapeType="1"/>
          </p:cNvSpPr>
          <p:nvPr/>
        </p:nvSpPr>
        <p:spPr bwMode="auto">
          <a:xfrm>
            <a:off x="1953402" y="2319105"/>
            <a:ext cx="3456781"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54" name="Rectangle 6"/>
          <p:cNvSpPr>
            <a:spLocks noChangeArrowheads="1"/>
          </p:cNvSpPr>
          <p:nvPr/>
        </p:nvSpPr>
        <p:spPr bwMode="auto">
          <a:xfrm>
            <a:off x="2519213" y="1996842"/>
            <a:ext cx="16725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a:solidFill>
                  <a:srgbClr val="000099"/>
                </a:solidFill>
                <a:latin typeface="+mn-lt"/>
                <a:ea typeface="黑体" pitchFamily="2" charset="-122"/>
              </a:rPr>
              <a:t>seq = 1, DATA</a:t>
            </a:r>
          </a:p>
        </p:txBody>
      </p:sp>
      <p:sp>
        <p:nvSpPr>
          <p:cNvPr id="744455" name="Line 7"/>
          <p:cNvSpPr>
            <a:spLocks noChangeShapeType="1"/>
          </p:cNvSpPr>
          <p:nvPr/>
        </p:nvSpPr>
        <p:spPr bwMode="auto">
          <a:xfrm>
            <a:off x="1955122" y="4870217"/>
            <a:ext cx="3451621"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56" name="Rectangle 8"/>
          <p:cNvSpPr>
            <a:spLocks noChangeArrowheads="1"/>
          </p:cNvSpPr>
          <p:nvPr/>
        </p:nvSpPr>
        <p:spPr bwMode="auto">
          <a:xfrm>
            <a:off x="2519213" y="4524142"/>
            <a:ext cx="19265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a:solidFill>
                  <a:srgbClr val="000099"/>
                </a:solidFill>
                <a:latin typeface="+mn-lt"/>
                <a:ea typeface="黑体" pitchFamily="2" charset="-122"/>
              </a:rPr>
              <a:t>seq = 201, DATA</a:t>
            </a:r>
          </a:p>
        </p:txBody>
      </p:sp>
      <p:sp>
        <p:nvSpPr>
          <p:cNvPr id="744457" name="Line 9"/>
          <p:cNvSpPr>
            <a:spLocks noChangeShapeType="1"/>
          </p:cNvSpPr>
          <p:nvPr/>
        </p:nvSpPr>
        <p:spPr bwMode="auto">
          <a:xfrm>
            <a:off x="1956841" y="4451117"/>
            <a:ext cx="3448183"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58" name="Rectangle 10"/>
          <p:cNvSpPr>
            <a:spLocks noChangeArrowheads="1"/>
          </p:cNvSpPr>
          <p:nvPr/>
        </p:nvSpPr>
        <p:spPr bwMode="auto">
          <a:xfrm>
            <a:off x="2519213" y="4106631"/>
            <a:ext cx="19265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a:solidFill>
                  <a:srgbClr val="000099"/>
                </a:solidFill>
                <a:latin typeface="+mn-lt"/>
                <a:ea typeface="黑体" pitchFamily="2" charset="-122"/>
              </a:rPr>
              <a:t>seq = 401, DATA</a:t>
            </a:r>
          </a:p>
        </p:txBody>
      </p:sp>
      <p:sp>
        <p:nvSpPr>
          <p:cNvPr id="744459" name="Line 11"/>
          <p:cNvSpPr>
            <a:spLocks noChangeShapeType="1"/>
          </p:cNvSpPr>
          <p:nvPr/>
        </p:nvSpPr>
        <p:spPr bwMode="auto">
          <a:xfrm>
            <a:off x="1949962" y="4016142"/>
            <a:ext cx="3461941"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60" name="Rectangle 12"/>
          <p:cNvSpPr>
            <a:spLocks noChangeArrowheads="1"/>
          </p:cNvSpPr>
          <p:nvPr/>
        </p:nvSpPr>
        <p:spPr bwMode="auto">
          <a:xfrm>
            <a:off x="2519213" y="3662131"/>
            <a:ext cx="19265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a:solidFill>
                  <a:srgbClr val="000099"/>
                </a:solidFill>
                <a:latin typeface="+mn-lt"/>
                <a:ea typeface="黑体" pitchFamily="2" charset="-122"/>
              </a:rPr>
              <a:t>seq = 301, DATA</a:t>
            </a:r>
          </a:p>
        </p:txBody>
      </p:sp>
      <p:sp>
        <p:nvSpPr>
          <p:cNvPr id="744461" name="Line 13"/>
          <p:cNvSpPr>
            <a:spLocks noChangeShapeType="1"/>
          </p:cNvSpPr>
          <p:nvPr/>
        </p:nvSpPr>
        <p:spPr bwMode="auto">
          <a:xfrm>
            <a:off x="1951682" y="2738205"/>
            <a:ext cx="3458501"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62" name="Rectangle 14"/>
          <p:cNvSpPr>
            <a:spLocks noChangeArrowheads="1"/>
          </p:cNvSpPr>
          <p:nvPr/>
        </p:nvSpPr>
        <p:spPr bwMode="auto">
          <a:xfrm>
            <a:off x="2519213" y="2400067"/>
            <a:ext cx="19265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a:solidFill>
                  <a:srgbClr val="000099"/>
                </a:solidFill>
                <a:latin typeface="+mn-lt"/>
                <a:ea typeface="黑体" pitchFamily="2" charset="-122"/>
              </a:rPr>
              <a:t>seq = 101, DATA</a:t>
            </a:r>
          </a:p>
        </p:txBody>
      </p:sp>
      <p:sp>
        <p:nvSpPr>
          <p:cNvPr id="744463" name="Line 15"/>
          <p:cNvSpPr>
            <a:spLocks noChangeShapeType="1"/>
          </p:cNvSpPr>
          <p:nvPr/>
        </p:nvSpPr>
        <p:spPr bwMode="auto">
          <a:xfrm>
            <a:off x="1946523" y="3181117"/>
            <a:ext cx="2323439"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64" name="Rectangle 16"/>
          <p:cNvSpPr>
            <a:spLocks noChangeArrowheads="1"/>
          </p:cNvSpPr>
          <p:nvPr/>
        </p:nvSpPr>
        <p:spPr bwMode="auto">
          <a:xfrm>
            <a:off x="2519213" y="2860442"/>
            <a:ext cx="19265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a:solidFill>
                  <a:srgbClr val="000099"/>
                </a:solidFill>
                <a:latin typeface="+mn-lt"/>
                <a:ea typeface="黑体" pitchFamily="2" charset="-122"/>
              </a:rPr>
              <a:t>seq = 201, DATA</a:t>
            </a:r>
          </a:p>
        </p:txBody>
      </p:sp>
      <p:sp>
        <p:nvSpPr>
          <p:cNvPr id="744465" name="Line 17"/>
          <p:cNvSpPr>
            <a:spLocks noChangeShapeType="1"/>
          </p:cNvSpPr>
          <p:nvPr/>
        </p:nvSpPr>
        <p:spPr bwMode="auto">
          <a:xfrm>
            <a:off x="1953402" y="5727467"/>
            <a:ext cx="3455062"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66" name="Rectangle 18"/>
          <p:cNvSpPr>
            <a:spLocks noChangeArrowheads="1"/>
          </p:cNvSpPr>
          <p:nvPr/>
        </p:nvSpPr>
        <p:spPr bwMode="auto">
          <a:xfrm>
            <a:off x="2598324" y="5411556"/>
            <a:ext cx="19265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a:solidFill>
                  <a:srgbClr val="000099"/>
                </a:solidFill>
                <a:latin typeface="+mn-lt"/>
                <a:ea typeface="黑体" pitchFamily="2" charset="-122"/>
              </a:rPr>
              <a:t>seq = 501, DATA</a:t>
            </a:r>
          </a:p>
        </p:txBody>
      </p:sp>
      <p:sp>
        <p:nvSpPr>
          <p:cNvPr id="744467" name="Line 19"/>
          <p:cNvSpPr>
            <a:spLocks noChangeShapeType="1"/>
          </p:cNvSpPr>
          <p:nvPr/>
        </p:nvSpPr>
        <p:spPr bwMode="auto">
          <a:xfrm flipH="1">
            <a:off x="1920726" y="3606567"/>
            <a:ext cx="3520413" cy="0"/>
          </a:xfrm>
          <a:prstGeom prst="line">
            <a:avLst/>
          </a:prstGeom>
          <a:noFill/>
          <a:ln w="38100">
            <a:solidFill>
              <a:srgbClr val="0000FF"/>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68" name="Rectangle 20"/>
          <p:cNvSpPr>
            <a:spLocks noChangeArrowheads="1"/>
          </p:cNvSpPr>
          <p:nvPr/>
        </p:nvSpPr>
        <p:spPr bwMode="auto">
          <a:xfrm flipH="1">
            <a:off x="2054871" y="3284305"/>
            <a:ext cx="34251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dirty="0">
                <a:solidFill>
                  <a:srgbClr val="000099"/>
                </a:solidFill>
                <a:latin typeface="+mn-lt"/>
                <a:ea typeface="黑体" pitchFamily="2" charset="-122"/>
              </a:rPr>
              <a:t>ACK = 1, </a:t>
            </a:r>
            <a:r>
              <a:rPr kumimoji="1" lang="en-US" altLang="zh-CN" sz="1800" dirty="0" err="1">
                <a:solidFill>
                  <a:srgbClr val="000099"/>
                </a:solidFill>
                <a:latin typeface="+mn-lt"/>
                <a:ea typeface="黑体" pitchFamily="2" charset="-122"/>
              </a:rPr>
              <a:t>ack</a:t>
            </a:r>
            <a:r>
              <a:rPr kumimoji="1" lang="en-US" altLang="zh-CN" sz="1800" dirty="0">
                <a:solidFill>
                  <a:srgbClr val="000099"/>
                </a:solidFill>
                <a:latin typeface="+mn-lt"/>
                <a:ea typeface="黑体" pitchFamily="2" charset="-122"/>
              </a:rPr>
              <a:t> = 201, </a:t>
            </a:r>
            <a:r>
              <a:rPr kumimoji="1" lang="en-US" altLang="zh-CN" sz="1800" dirty="0" err="1">
                <a:solidFill>
                  <a:srgbClr val="FF0000"/>
                </a:solidFill>
                <a:latin typeface="+mn-lt"/>
                <a:ea typeface="黑体" pitchFamily="2" charset="-122"/>
              </a:rPr>
              <a:t>rwnd</a:t>
            </a:r>
            <a:r>
              <a:rPr kumimoji="1" lang="en-US" altLang="zh-CN" sz="1800" dirty="0">
                <a:solidFill>
                  <a:srgbClr val="FF0000"/>
                </a:solidFill>
                <a:latin typeface="+mn-lt"/>
                <a:ea typeface="黑体" pitchFamily="2" charset="-122"/>
              </a:rPr>
              <a:t> = 300</a:t>
            </a:r>
          </a:p>
        </p:txBody>
      </p:sp>
      <p:sp>
        <p:nvSpPr>
          <p:cNvPr id="744469" name="Line 21"/>
          <p:cNvSpPr>
            <a:spLocks noChangeShapeType="1"/>
          </p:cNvSpPr>
          <p:nvPr/>
        </p:nvSpPr>
        <p:spPr bwMode="auto">
          <a:xfrm flipH="1">
            <a:off x="1934484" y="6157680"/>
            <a:ext cx="3494617" cy="0"/>
          </a:xfrm>
          <a:prstGeom prst="line">
            <a:avLst/>
          </a:prstGeom>
          <a:noFill/>
          <a:ln w="38100">
            <a:solidFill>
              <a:srgbClr val="0000FF"/>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70" name="Rectangle 22"/>
          <p:cNvSpPr>
            <a:spLocks noChangeArrowheads="1"/>
          </p:cNvSpPr>
          <p:nvPr/>
        </p:nvSpPr>
        <p:spPr bwMode="auto">
          <a:xfrm flipH="1">
            <a:off x="2053149" y="5835417"/>
            <a:ext cx="31711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dirty="0">
                <a:solidFill>
                  <a:srgbClr val="000099"/>
                </a:solidFill>
                <a:latin typeface="+mn-lt"/>
                <a:ea typeface="黑体" pitchFamily="2" charset="-122"/>
              </a:rPr>
              <a:t>ACK = 1, </a:t>
            </a:r>
            <a:r>
              <a:rPr kumimoji="1" lang="en-US" altLang="zh-CN" sz="1800" dirty="0" err="1">
                <a:solidFill>
                  <a:srgbClr val="000099"/>
                </a:solidFill>
                <a:latin typeface="+mn-lt"/>
                <a:ea typeface="黑体" pitchFamily="2" charset="-122"/>
              </a:rPr>
              <a:t>ack</a:t>
            </a:r>
            <a:r>
              <a:rPr kumimoji="1" lang="en-US" altLang="zh-CN" sz="1800" dirty="0">
                <a:solidFill>
                  <a:srgbClr val="000099"/>
                </a:solidFill>
                <a:latin typeface="+mn-lt"/>
                <a:ea typeface="黑体" pitchFamily="2" charset="-122"/>
              </a:rPr>
              <a:t> = 601, </a:t>
            </a:r>
            <a:r>
              <a:rPr kumimoji="1" lang="en-US" altLang="zh-CN" sz="1800" dirty="0" err="1">
                <a:solidFill>
                  <a:srgbClr val="FF0000"/>
                </a:solidFill>
                <a:latin typeface="+mn-lt"/>
                <a:ea typeface="黑体" pitchFamily="2" charset="-122"/>
              </a:rPr>
              <a:t>rwnd</a:t>
            </a:r>
            <a:r>
              <a:rPr kumimoji="1" lang="en-US" altLang="zh-CN" sz="1800" dirty="0">
                <a:solidFill>
                  <a:srgbClr val="FF0000"/>
                </a:solidFill>
                <a:latin typeface="+mn-lt"/>
                <a:ea typeface="黑体" pitchFamily="2" charset="-122"/>
              </a:rPr>
              <a:t> = 0</a:t>
            </a:r>
          </a:p>
        </p:txBody>
      </p:sp>
      <p:sp>
        <p:nvSpPr>
          <p:cNvPr id="744471" name="Line 23"/>
          <p:cNvSpPr>
            <a:spLocks noChangeShapeType="1"/>
          </p:cNvSpPr>
          <p:nvPr/>
        </p:nvSpPr>
        <p:spPr bwMode="auto">
          <a:xfrm flipH="1">
            <a:off x="1917287" y="5298842"/>
            <a:ext cx="3523853" cy="0"/>
          </a:xfrm>
          <a:prstGeom prst="line">
            <a:avLst/>
          </a:prstGeom>
          <a:noFill/>
          <a:ln w="38100">
            <a:solidFill>
              <a:srgbClr val="0000FF"/>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744472" name="Rectangle 24"/>
          <p:cNvSpPr>
            <a:spLocks noChangeArrowheads="1"/>
          </p:cNvSpPr>
          <p:nvPr/>
        </p:nvSpPr>
        <p:spPr bwMode="auto">
          <a:xfrm flipH="1">
            <a:off x="1974039" y="4984517"/>
            <a:ext cx="342519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dirty="0">
                <a:solidFill>
                  <a:srgbClr val="000099"/>
                </a:solidFill>
                <a:latin typeface="+mn-lt"/>
                <a:ea typeface="黑体" pitchFamily="2" charset="-122"/>
              </a:rPr>
              <a:t>ACK = 1, </a:t>
            </a:r>
            <a:r>
              <a:rPr kumimoji="1" lang="en-US" altLang="zh-CN" sz="1800" dirty="0" err="1">
                <a:solidFill>
                  <a:srgbClr val="000099"/>
                </a:solidFill>
                <a:latin typeface="+mn-lt"/>
                <a:ea typeface="黑体" pitchFamily="2" charset="-122"/>
              </a:rPr>
              <a:t>ack</a:t>
            </a:r>
            <a:r>
              <a:rPr kumimoji="1" lang="en-US" altLang="zh-CN" sz="1800" dirty="0">
                <a:solidFill>
                  <a:srgbClr val="000099"/>
                </a:solidFill>
                <a:latin typeface="+mn-lt"/>
                <a:ea typeface="黑体" pitchFamily="2" charset="-122"/>
              </a:rPr>
              <a:t> = 501, </a:t>
            </a:r>
            <a:r>
              <a:rPr kumimoji="1" lang="en-US" altLang="zh-CN" sz="1800" dirty="0" err="1">
                <a:solidFill>
                  <a:srgbClr val="FF0000"/>
                </a:solidFill>
                <a:latin typeface="+mn-lt"/>
                <a:ea typeface="黑体" pitchFamily="2" charset="-122"/>
              </a:rPr>
              <a:t>rwnd</a:t>
            </a:r>
            <a:r>
              <a:rPr kumimoji="1" lang="en-US" altLang="zh-CN" sz="1800" dirty="0">
                <a:solidFill>
                  <a:srgbClr val="FF0000"/>
                </a:solidFill>
                <a:latin typeface="+mn-lt"/>
                <a:ea typeface="黑体" pitchFamily="2" charset="-122"/>
              </a:rPr>
              <a:t> = 100</a:t>
            </a:r>
          </a:p>
        </p:txBody>
      </p:sp>
      <p:sp>
        <p:nvSpPr>
          <p:cNvPr id="744473" name="Rectangle 25"/>
          <p:cNvSpPr>
            <a:spLocks noChangeArrowheads="1"/>
          </p:cNvSpPr>
          <p:nvPr/>
        </p:nvSpPr>
        <p:spPr bwMode="auto">
          <a:xfrm>
            <a:off x="1740148" y="1796817"/>
            <a:ext cx="349885" cy="396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dirty="0">
                <a:solidFill>
                  <a:srgbClr val="0000FF"/>
                </a:solidFill>
                <a:latin typeface="+mn-lt"/>
                <a:ea typeface="黑体" pitchFamily="2" charset="-122"/>
              </a:rPr>
              <a:t>A</a:t>
            </a:r>
          </a:p>
        </p:txBody>
      </p:sp>
      <p:sp>
        <p:nvSpPr>
          <p:cNvPr id="744474" name="Rectangle 26"/>
          <p:cNvSpPr>
            <a:spLocks noChangeArrowheads="1"/>
          </p:cNvSpPr>
          <p:nvPr/>
        </p:nvSpPr>
        <p:spPr bwMode="auto">
          <a:xfrm>
            <a:off x="5219287" y="1796817"/>
            <a:ext cx="349885" cy="396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a:solidFill>
                  <a:srgbClr val="0000FF"/>
                </a:solidFill>
                <a:latin typeface="+mn-lt"/>
                <a:ea typeface="黑体" pitchFamily="2" charset="-122"/>
              </a:rPr>
              <a:t>B</a:t>
            </a:r>
          </a:p>
        </p:txBody>
      </p:sp>
      <p:sp>
        <p:nvSpPr>
          <p:cNvPr id="744475" name="Rectangle 27"/>
          <p:cNvSpPr>
            <a:spLocks noChangeArrowheads="1"/>
          </p:cNvSpPr>
          <p:nvPr/>
        </p:nvSpPr>
        <p:spPr bwMode="auto">
          <a:xfrm>
            <a:off x="5544327" y="3406542"/>
            <a:ext cx="433324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a:solidFill>
                  <a:srgbClr val="0000FF"/>
                </a:solidFill>
                <a:latin typeface="+mn-lt"/>
                <a:ea typeface="黑体" pitchFamily="2" charset="-122"/>
              </a:rPr>
              <a:t>允许 </a:t>
            </a:r>
            <a:r>
              <a:rPr kumimoji="1" lang="en-US" altLang="zh-CN">
                <a:solidFill>
                  <a:srgbClr val="0000FF"/>
                </a:solidFill>
                <a:latin typeface="+mn-lt"/>
                <a:ea typeface="黑体" pitchFamily="2" charset="-122"/>
              </a:rPr>
              <a:t>A </a:t>
            </a:r>
            <a:r>
              <a:rPr kumimoji="1" lang="zh-CN" altLang="en-US">
                <a:solidFill>
                  <a:srgbClr val="0000FF"/>
                </a:solidFill>
                <a:latin typeface="+mn-lt"/>
                <a:ea typeface="黑体" pitchFamily="2" charset="-122"/>
              </a:rPr>
              <a:t>发送序号 </a:t>
            </a:r>
            <a:r>
              <a:rPr kumimoji="1" lang="en-US" altLang="zh-CN">
                <a:solidFill>
                  <a:srgbClr val="0000FF"/>
                </a:solidFill>
                <a:latin typeface="+mn-lt"/>
                <a:ea typeface="黑体" pitchFamily="2" charset="-122"/>
              </a:rPr>
              <a:t>201 </a:t>
            </a:r>
            <a:r>
              <a:rPr kumimoji="1" lang="zh-CN" altLang="en-US">
                <a:solidFill>
                  <a:srgbClr val="0000FF"/>
                </a:solidFill>
                <a:latin typeface="+mn-lt"/>
                <a:ea typeface="黑体" pitchFamily="2" charset="-122"/>
              </a:rPr>
              <a:t>至 </a:t>
            </a:r>
            <a:r>
              <a:rPr kumimoji="1" lang="en-US" altLang="zh-CN">
                <a:solidFill>
                  <a:srgbClr val="0000FF"/>
                </a:solidFill>
                <a:latin typeface="+mn-lt"/>
                <a:ea typeface="黑体" pitchFamily="2" charset="-122"/>
              </a:rPr>
              <a:t>500  </a:t>
            </a:r>
            <a:r>
              <a:rPr kumimoji="1" lang="zh-CN" altLang="en-US">
                <a:solidFill>
                  <a:srgbClr val="0000FF"/>
                </a:solidFill>
                <a:latin typeface="+mn-lt"/>
                <a:ea typeface="黑体" pitchFamily="2" charset="-122"/>
              </a:rPr>
              <a:t>共 </a:t>
            </a:r>
            <a:r>
              <a:rPr kumimoji="1" lang="en-US" altLang="zh-CN">
                <a:solidFill>
                  <a:srgbClr val="0000FF"/>
                </a:solidFill>
                <a:latin typeface="+mn-lt"/>
                <a:ea typeface="黑体" pitchFamily="2" charset="-122"/>
              </a:rPr>
              <a:t>300 </a:t>
            </a:r>
            <a:r>
              <a:rPr kumimoji="1" lang="zh-CN" altLang="en-US">
                <a:solidFill>
                  <a:srgbClr val="0000FF"/>
                </a:solidFill>
                <a:latin typeface="+mn-lt"/>
                <a:ea typeface="黑体" pitchFamily="2" charset="-122"/>
              </a:rPr>
              <a:t>字节</a:t>
            </a:r>
          </a:p>
        </p:txBody>
      </p:sp>
      <p:sp>
        <p:nvSpPr>
          <p:cNvPr id="744476" name="Rectangle 28"/>
          <p:cNvSpPr>
            <a:spLocks noChangeArrowheads="1"/>
          </p:cNvSpPr>
          <p:nvPr/>
        </p:nvSpPr>
        <p:spPr bwMode="auto">
          <a:xfrm>
            <a:off x="5544327" y="2531831"/>
            <a:ext cx="482854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a:solidFill>
                  <a:srgbClr val="0000FF"/>
                </a:solidFill>
                <a:latin typeface="+mn-lt"/>
                <a:ea typeface="黑体" pitchFamily="2" charset="-122"/>
              </a:rPr>
              <a:t>A </a:t>
            </a:r>
            <a:r>
              <a:rPr kumimoji="1" lang="zh-CN" altLang="en-US">
                <a:solidFill>
                  <a:srgbClr val="0000FF"/>
                </a:solidFill>
                <a:latin typeface="+mn-lt"/>
                <a:ea typeface="黑体" pitchFamily="2" charset="-122"/>
              </a:rPr>
              <a:t>发送了序号 </a:t>
            </a:r>
            <a:r>
              <a:rPr kumimoji="1" lang="en-US" altLang="zh-CN">
                <a:solidFill>
                  <a:srgbClr val="0000FF"/>
                </a:solidFill>
                <a:latin typeface="+mn-lt"/>
                <a:ea typeface="黑体" pitchFamily="2" charset="-122"/>
              </a:rPr>
              <a:t>101 </a:t>
            </a:r>
            <a:r>
              <a:rPr kumimoji="1" lang="zh-CN" altLang="en-US">
                <a:solidFill>
                  <a:srgbClr val="0000FF"/>
                </a:solidFill>
                <a:latin typeface="+mn-lt"/>
                <a:ea typeface="黑体" pitchFamily="2" charset="-122"/>
              </a:rPr>
              <a:t>至 </a:t>
            </a:r>
            <a:r>
              <a:rPr kumimoji="1" lang="en-US" altLang="zh-CN">
                <a:solidFill>
                  <a:srgbClr val="0000FF"/>
                </a:solidFill>
                <a:latin typeface="+mn-lt"/>
                <a:ea typeface="黑体" pitchFamily="2" charset="-122"/>
              </a:rPr>
              <a:t>200</a:t>
            </a:r>
            <a:r>
              <a:rPr kumimoji="1" lang="zh-CN" altLang="en-US">
                <a:solidFill>
                  <a:srgbClr val="0000FF"/>
                </a:solidFill>
                <a:latin typeface="+mn-lt"/>
                <a:ea typeface="黑体" pitchFamily="2" charset="-122"/>
              </a:rPr>
              <a:t>，还能发送 </a:t>
            </a:r>
            <a:r>
              <a:rPr kumimoji="1" lang="en-US" altLang="zh-CN">
                <a:solidFill>
                  <a:srgbClr val="0000FF"/>
                </a:solidFill>
                <a:latin typeface="+mn-lt"/>
                <a:ea typeface="黑体" pitchFamily="2" charset="-122"/>
              </a:rPr>
              <a:t>200 </a:t>
            </a:r>
            <a:r>
              <a:rPr kumimoji="1" lang="zh-CN" altLang="en-US">
                <a:solidFill>
                  <a:srgbClr val="0000FF"/>
                </a:solidFill>
                <a:latin typeface="+mn-lt"/>
                <a:ea typeface="黑体" pitchFamily="2" charset="-122"/>
              </a:rPr>
              <a:t>字节</a:t>
            </a:r>
          </a:p>
        </p:txBody>
      </p:sp>
      <p:sp>
        <p:nvSpPr>
          <p:cNvPr id="744477" name="Rectangle 29"/>
          <p:cNvSpPr>
            <a:spLocks noChangeArrowheads="1"/>
          </p:cNvSpPr>
          <p:nvPr/>
        </p:nvSpPr>
        <p:spPr bwMode="auto">
          <a:xfrm>
            <a:off x="5544327" y="3817706"/>
            <a:ext cx="574294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a:solidFill>
                  <a:srgbClr val="0000FF"/>
                </a:solidFill>
                <a:latin typeface="+mn-lt"/>
                <a:ea typeface="黑体" pitchFamily="2" charset="-122"/>
              </a:rPr>
              <a:t>A </a:t>
            </a:r>
            <a:r>
              <a:rPr kumimoji="1" lang="zh-CN" altLang="en-US">
                <a:solidFill>
                  <a:srgbClr val="0000FF"/>
                </a:solidFill>
                <a:latin typeface="+mn-lt"/>
                <a:ea typeface="黑体" pitchFamily="2" charset="-122"/>
              </a:rPr>
              <a:t>发送了序号 </a:t>
            </a:r>
            <a:r>
              <a:rPr kumimoji="1" lang="en-US" altLang="zh-CN">
                <a:solidFill>
                  <a:srgbClr val="0000FF"/>
                </a:solidFill>
                <a:latin typeface="+mn-lt"/>
                <a:ea typeface="黑体" pitchFamily="2" charset="-122"/>
              </a:rPr>
              <a:t>301 </a:t>
            </a:r>
            <a:r>
              <a:rPr kumimoji="1" lang="zh-CN" altLang="en-US">
                <a:solidFill>
                  <a:srgbClr val="0000FF"/>
                </a:solidFill>
                <a:latin typeface="+mn-lt"/>
                <a:ea typeface="黑体" pitchFamily="2" charset="-122"/>
              </a:rPr>
              <a:t>至 </a:t>
            </a:r>
            <a:r>
              <a:rPr kumimoji="1" lang="en-US" altLang="zh-CN">
                <a:solidFill>
                  <a:srgbClr val="0000FF"/>
                </a:solidFill>
                <a:latin typeface="+mn-lt"/>
                <a:ea typeface="黑体" pitchFamily="2" charset="-122"/>
              </a:rPr>
              <a:t>400</a:t>
            </a:r>
            <a:r>
              <a:rPr kumimoji="1" lang="zh-CN" altLang="en-US">
                <a:solidFill>
                  <a:srgbClr val="0000FF"/>
                </a:solidFill>
                <a:latin typeface="+mn-lt"/>
                <a:ea typeface="黑体" pitchFamily="2" charset="-122"/>
              </a:rPr>
              <a:t>，还能再发送 </a:t>
            </a:r>
            <a:r>
              <a:rPr kumimoji="1" lang="en-US" altLang="zh-CN">
                <a:solidFill>
                  <a:srgbClr val="0000FF"/>
                </a:solidFill>
                <a:latin typeface="+mn-lt"/>
                <a:ea typeface="黑体" pitchFamily="2" charset="-122"/>
              </a:rPr>
              <a:t>100 </a:t>
            </a:r>
            <a:r>
              <a:rPr kumimoji="1" lang="zh-CN" altLang="en-US">
                <a:solidFill>
                  <a:srgbClr val="0000FF"/>
                </a:solidFill>
                <a:latin typeface="+mn-lt"/>
                <a:ea typeface="黑体" pitchFamily="2" charset="-122"/>
              </a:rPr>
              <a:t>字节新数据</a:t>
            </a:r>
          </a:p>
        </p:txBody>
      </p:sp>
      <p:sp>
        <p:nvSpPr>
          <p:cNvPr id="744478" name="Rectangle 30"/>
          <p:cNvSpPr>
            <a:spLocks noChangeArrowheads="1"/>
          </p:cNvSpPr>
          <p:nvPr/>
        </p:nvSpPr>
        <p:spPr bwMode="auto">
          <a:xfrm>
            <a:off x="5544327" y="2117492"/>
            <a:ext cx="457454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dirty="0">
                <a:solidFill>
                  <a:srgbClr val="0000FF"/>
                </a:solidFill>
                <a:latin typeface="+mn-lt"/>
                <a:ea typeface="黑体" pitchFamily="2" charset="-122"/>
              </a:rPr>
              <a:t>A </a:t>
            </a:r>
            <a:r>
              <a:rPr kumimoji="1" lang="zh-CN" altLang="en-US" dirty="0">
                <a:solidFill>
                  <a:srgbClr val="0000FF"/>
                </a:solidFill>
                <a:latin typeface="+mn-lt"/>
                <a:ea typeface="黑体" pitchFamily="2" charset="-122"/>
              </a:rPr>
              <a:t>发送了序号 </a:t>
            </a:r>
            <a:r>
              <a:rPr kumimoji="1" lang="en-US" altLang="zh-CN" dirty="0">
                <a:solidFill>
                  <a:srgbClr val="0000FF"/>
                </a:solidFill>
                <a:latin typeface="+mn-lt"/>
                <a:ea typeface="黑体" pitchFamily="2" charset="-122"/>
              </a:rPr>
              <a:t>1 </a:t>
            </a:r>
            <a:r>
              <a:rPr kumimoji="1" lang="zh-CN" altLang="en-US" dirty="0">
                <a:solidFill>
                  <a:srgbClr val="0000FF"/>
                </a:solidFill>
                <a:latin typeface="+mn-lt"/>
                <a:ea typeface="黑体" pitchFamily="2" charset="-122"/>
              </a:rPr>
              <a:t>至 </a:t>
            </a:r>
            <a:r>
              <a:rPr kumimoji="1" lang="en-US" altLang="zh-CN" dirty="0">
                <a:solidFill>
                  <a:srgbClr val="0000FF"/>
                </a:solidFill>
                <a:latin typeface="+mn-lt"/>
                <a:ea typeface="黑体" pitchFamily="2" charset="-122"/>
              </a:rPr>
              <a:t>100</a:t>
            </a:r>
            <a:r>
              <a:rPr kumimoji="1" lang="zh-CN" altLang="en-US" dirty="0">
                <a:solidFill>
                  <a:srgbClr val="0000FF"/>
                </a:solidFill>
                <a:latin typeface="+mn-lt"/>
                <a:ea typeface="黑体" pitchFamily="2" charset="-122"/>
              </a:rPr>
              <a:t>，还能发送 </a:t>
            </a:r>
            <a:r>
              <a:rPr kumimoji="1" lang="en-US" altLang="zh-CN" dirty="0">
                <a:solidFill>
                  <a:srgbClr val="0000FF"/>
                </a:solidFill>
                <a:latin typeface="+mn-lt"/>
                <a:ea typeface="黑体" pitchFamily="2" charset="-122"/>
              </a:rPr>
              <a:t>300 </a:t>
            </a:r>
            <a:r>
              <a:rPr kumimoji="1" lang="zh-CN" altLang="en-US" dirty="0">
                <a:solidFill>
                  <a:srgbClr val="0000FF"/>
                </a:solidFill>
                <a:latin typeface="+mn-lt"/>
                <a:ea typeface="黑体" pitchFamily="2" charset="-122"/>
              </a:rPr>
              <a:t>字节</a:t>
            </a:r>
          </a:p>
        </p:txBody>
      </p:sp>
      <p:sp>
        <p:nvSpPr>
          <p:cNvPr id="744479" name="Rectangle 31"/>
          <p:cNvSpPr>
            <a:spLocks noChangeArrowheads="1"/>
          </p:cNvSpPr>
          <p:nvPr/>
        </p:nvSpPr>
        <p:spPr bwMode="auto">
          <a:xfrm>
            <a:off x="5544327" y="4257442"/>
            <a:ext cx="500634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a:solidFill>
                  <a:srgbClr val="0000FF"/>
                </a:solidFill>
                <a:latin typeface="+mn-lt"/>
                <a:ea typeface="黑体" pitchFamily="2" charset="-122"/>
              </a:rPr>
              <a:t>A </a:t>
            </a:r>
            <a:r>
              <a:rPr kumimoji="1" lang="zh-CN" altLang="en-US">
                <a:solidFill>
                  <a:srgbClr val="0000FF"/>
                </a:solidFill>
                <a:latin typeface="+mn-lt"/>
                <a:ea typeface="黑体" pitchFamily="2" charset="-122"/>
              </a:rPr>
              <a:t>发送了序号 </a:t>
            </a:r>
            <a:r>
              <a:rPr kumimoji="1" lang="en-US" altLang="zh-CN">
                <a:solidFill>
                  <a:srgbClr val="0000FF"/>
                </a:solidFill>
                <a:latin typeface="+mn-lt"/>
                <a:ea typeface="黑体" pitchFamily="2" charset="-122"/>
              </a:rPr>
              <a:t>401 </a:t>
            </a:r>
            <a:r>
              <a:rPr kumimoji="1" lang="zh-CN" altLang="en-US">
                <a:solidFill>
                  <a:srgbClr val="0000FF"/>
                </a:solidFill>
                <a:latin typeface="+mn-lt"/>
                <a:ea typeface="黑体" pitchFamily="2" charset="-122"/>
              </a:rPr>
              <a:t>至 </a:t>
            </a:r>
            <a:r>
              <a:rPr kumimoji="1" lang="en-US" altLang="zh-CN">
                <a:solidFill>
                  <a:srgbClr val="0000FF"/>
                </a:solidFill>
                <a:latin typeface="+mn-lt"/>
                <a:ea typeface="黑体" pitchFamily="2" charset="-122"/>
              </a:rPr>
              <a:t>500</a:t>
            </a:r>
            <a:r>
              <a:rPr kumimoji="1" lang="zh-CN" altLang="en-US">
                <a:solidFill>
                  <a:srgbClr val="0000FF"/>
                </a:solidFill>
                <a:latin typeface="+mn-lt"/>
                <a:ea typeface="黑体" pitchFamily="2" charset="-122"/>
              </a:rPr>
              <a:t>，不能再发送新数据了</a:t>
            </a:r>
          </a:p>
        </p:txBody>
      </p:sp>
      <p:sp>
        <p:nvSpPr>
          <p:cNvPr id="744480" name="Rectangle 32"/>
          <p:cNvSpPr>
            <a:spLocks noChangeArrowheads="1"/>
          </p:cNvSpPr>
          <p:nvPr/>
        </p:nvSpPr>
        <p:spPr bwMode="auto">
          <a:xfrm>
            <a:off x="5544327" y="4684481"/>
            <a:ext cx="451104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a:solidFill>
                  <a:srgbClr val="0000FF"/>
                </a:solidFill>
                <a:latin typeface="+mn-lt"/>
                <a:ea typeface="黑体" pitchFamily="2" charset="-122"/>
              </a:rPr>
              <a:t>A </a:t>
            </a:r>
            <a:r>
              <a:rPr kumimoji="1" lang="zh-CN" altLang="en-US">
                <a:solidFill>
                  <a:srgbClr val="0000FF"/>
                </a:solidFill>
                <a:latin typeface="+mn-lt"/>
                <a:ea typeface="黑体" pitchFamily="2" charset="-122"/>
              </a:rPr>
              <a:t>超时重传旧的数据，但不能发送新的数据</a:t>
            </a:r>
          </a:p>
        </p:txBody>
      </p:sp>
      <p:sp>
        <p:nvSpPr>
          <p:cNvPr id="744481" name="Rectangle 33"/>
          <p:cNvSpPr>
            <a:spLocks noChangeArrowheads="1"/>
          </p:cNvSpPr>
          <p:nvPr/>
        </p:nvSpPr>
        <p:spPr bwMode="auto">
          <a:xfrm>
            <a:off x="5544327" y="5098817"/>
            <a:ext cx="454197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a:solidFill>
                  <a:srgbClr val="0000FF"/>
                </a:solidFill>
                <a:latin typeface="+mn-lt"/>
                <a:ea typeface="黑体" pitchFamily="2" charset="-122"/>
              </a:rPr>
              <a:t>允许 </a:t>
            </a:r>
            <a:r>
              <a:rPr kumimoji="1" lang="en-US" altLang="zh-CN">
                <a:solidFill>
                  <a:srgbClr val="0000FF"/>
                </a:solidFill>
                <a:latin typeface="+mn-lt"/>
                <a:ea typeface="黑体" pitchFamily="2" charset="-122"/>
              </a:rPr>
              <a:t>A </a:t>
            </a:r>
            <a:r>
              <a:rPr kumimoji="1" lang="zh-CN" altLang="en-US">
                <a:solidFill>
                  <a:srgbClr val="0000FF"/>
                </a:solidFill>
                <a:latin typeface="+mn-lt"/>
                <a:ea typeface="黑体" pitchFamily="2" charset="-122"/>
              </a:rPr>
              <a:t>发送序号 </a:t>
            </a:r>
            <a:r>
              <a:rPr kumimoji="1" lang="en-US" altLang="zh-CN">
                <a:solidFill>
                  <a:srgbClr val="0000FF"/>
                </a:solidFill>
                <a:latin typeface="+mn-lt"/>
                <a:ea typeface="黑体" pitchFamily="2" charset="-122"/>
              </a:rPr>
              <a:t>501 </a:t>
            </a:r>
            <a:r>
              <a:rPr kumimoji="1" lang="zh-CN" altLang="en-US">
                <a:solidFill>
                  <a:srgbClr val="0000FF"/>
                </a:solidFill>
                <a:latin typeface="+mn-lt"/>
                <a:ea typeface="黑体" pitchFamily="2" charset="-122"/>
              </a:rPr>
              <a:t>至 </a:t>
            </a:r>
            <a:r>
              <a:rPr kumimoji="1" lang="en-US" altLang="zh-CN">
                <a:solidFill>
                  <a:srgbClr val="0000FF"/>
                </a:solidFill>
                <a:latin typeface="+mn-lt"/>
                <a:ea typeface="黑体" pitchFamily="2" charset="-122"/>
              </a:rPr>
              <a:t>600 </a:t>
            </a:r>
            <a:r>
              <a:rPr kumimoji="1" lang="zh-CN" altLang="en-US">
                <a:solidFill>
                  <a:srgbClr val="0000FF"/>
                </a:solidFill>
                <a:latin typeface="+mn-lt"/>
                <a:ea typeface="黑体" pitchFamily="2" charset="-122"/>
              </a:rPr>
              <a:t>共 </a:t>
            </a:r>
            <a:r>
              <a:rPr kumimoji="1" lang="en-US" altLang="zh-CN">
                <a:solidFill>
                  <a:srgbClr val="0000FF"/>
                </a:solidFill>
                <a:latin typeface="+mn-lt"/>
                <a:ea typeface="黑体" pitchFamily="2" charset="-122"/>
              </a:rPr>
              <a:t>100 </a:t>
            </a:r>
            <a:r>
              <a:rPr kumimoji="1" lang="zh-CN" altLang="en-US">
                <a:solidFill>
                  <a:srgbClr val="0000FF"/>
                </a:solidFill>
                <a:latin typeface="+mn-lt"/>
                <a:ea typeface="黑体" pitchFamily="2" charset="-122"/>
              </a:rPr>
              <a:t>字节</a:t>
            </a:r>
          </a:p>
        </p:txBody>
      </p:sp>
      <p:sp>
        <p:nvSpPr>
          <p:cNvPr id="744482" name="Rectangle 34"/>
          <p:cNvSpPr>
            <a:spLocks noChangeArrowheads="1"/>
          </p:cNvSpPr>
          <p:nvPr/>
        </p:nvSpPr>
        <p:spPr bwMode="auto">
          <a:xfrm>
            <a:off x="5544327" y="5529031"/>
            <a:ext cx="432054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a:solidFill>
                  <a:srgbClr val="0000FF"/>
                </a:solidFill>
                <a:latin typeface="+mn-lt"/>
                <a:ea typeface="黑体" pitchFamily="2" charset="-122"/>
              </a:rPr>
              <a:t>A </a:t>
            </a:r>
            <a:r>
              <a:rPr kumimoji="1" lang="zh-CN" altLang="en-US">
                <a:solidFill>
                  <a:srgbClr val="0000FF"/>
                </a:solidFill>
                <a:latin typeface="+mn-lt"/>
                <a:ea typeface="黑体" pitchFamily="2" charset="-122"/>
              </a:rPr>
              <a:t>发送了序号 </a:t>
            </a:r>
            <a:r>
              <a:rPr kumimoji="1" lang="en-US" altLang="zh-CN">
                <a:solidFill>
                  <a:srgbClr val="0000FF"/>
                </a:solidFill>
                <a:latin typeface="+mn-lt"/>
                <a:ea typeface="黑体" pitchFamily="2" charset="-122"/>
              </a:rPr>
              <a:t>501 </a:t>
            </a:r>
            <a:r>
              <a:rPr kumimoji="1" lang="zh-CN" altLang="en-US">
                <a:solidFill>
                  <a:srgbClr val="0000FF"/>
                </a:solidFill>
                <a:latin typeface="+mn-lt"/>
                <a:ea typeface="黑体" pitchFamily="2" charset="-122"/>
              </a:rPr>
              <a:t>至 </a:t>
            </a:r>
            <a:r>
              <a:rPr kumimoji="1" lang="en-US" altLang="zh-CN">
                <a:solidFill>
                  <a:srgbClr val="0000FF"/>
                </a:solidFill>
                <a:latin typeface="+mn-lt"/>
                <a:ea typeface="黑体" pitchFamily="2" charset="-122"/>
              </a:rPr>
              <a:t>600</a:t>
            </a:r>
            <a:r>
              <a:rPr kumimoji="1" lang="zh-CN" altLang="en-US">
                <a:solidFill>
                  <a:srgbClr val="0000FF"/>
                </a:solidFill>
                <a:latin typeface="+mn-lt"/>
                <a:ea typeface="黑体" pitchFamily="2" charset="-122"/>
              </a:rPr>
              <a:t>，不能再发送了</a:t>
            </a:r>
          </a:p>
        </p:txBody>
      </p:sp>
      <p:sp>
        <p:nvSpPr>
          <p:cNvPr id="744483" name="Rectangle 35"/>
          <p:cNvSpPr>
            <a:spLocks noChangeArrowheads="1"/>
          </p:cNvSpPr>
          <p:nvPr/>
        </p:nvSpPr>
        <p:spPr bwMode="auto">
          <a:xfrm>
            <a:off x="5544327" y="5975117"/>
            <a:ext cx="553974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a:solidFill>
                  <a:srgbClr val="0000FF"/>
                </a:solidFill>
                <a:latin typeface="+mn-lt"/>
                <a:ea typeface="黑体" pitchFamily="2" charset="-122"/>
              </a:rPr>
              <a:t>不允许 </a:t>
            </a:r>
            <a:r>
              <a:rPr kumimoji="1" lang="en-US" altLang="zh-CN">
                <a:solidFill>
                  <a:srgbClr val="0000FF"/>
                </a:solidFill>
                <a:latin typeface="+mn-lt"/>
                <a:ea typeface="黑体" pitchFamily="2" charset="-122"/>
              </a:rPr>
              <a:t>A </a:t>
            </a:r>
            <a:r>
              <a:rPr kumimoji="1" lang="zh-CN" altLang="en-US">
                <a:solidFill>
                  <a:srgbClr val="0000FF"/>
                </a:solidFill>
                <a:latin typeface="+mn-lt"/>
                <a:ea typeface="黑体" pitchFamily="2" charset="-122"/>
              </a:rPr>
              <a:t>再发送（到序号 </a:t>
            </a:r>
            <a:r>
              <a:rPr kumimoji="1" lang="en-US" altLang="zh-CN">
                <a:solidFill>
                  <a:srgbClr val="0000FF"/>
                </a:solidFill>
                <a:latin typeface="+mn-lt"/>
                <a:ea typeface="黑体" pitchFamily="2" charset="-122"/>
              </a:rPr>
              <a:t>600 </a:t>
            </a:r>
            <a:r>
              <a:rPr kumimoji="1" lang="zh-CN" altLang="en-US">
                <a:solidFill>
                  <a:srgbClr val="0000FF"/>
                </a:solidFill>
                <a:latin typeface="+mn-lt"/>
                <a:ea typeface="黑体" pitchFamily="2" charset="-122"/>
              </a:rPr>
              <a:t>为止的数据都收到了）</a:t>
            </a:r>
          </a:p>
        </p:txBody>
      </p:sp>
      <p:sp>
        <p:nvSpPr>
          <p:cNvPr id="744484" name="AutoShape 36"/>
          <p:cNvSpPr>
            <a:spLocks noChangeArrowheads="1"/>
          </p:cNvSpPr>
          <p:nvPr/>
        </p:nvSpPr>
        <p:spPr bwMode="auto">
          <a:xfrm>
            <a:off x="4459139" y="2804881"/>
            <a:ext cx="1260607" cy="547687"/>
          </a:xfrm>
          <a:prstGeom prst="irregularSeal1">
            <a:avLst/>
          </a:prstGeom>
          <a:solidFill>
            <a:srgbClr val="FF0000"/>
          </a:solidFill>
          <a:ln w="12700">
            <a:solidFill>
              <a:schemeClr val="tx1"/>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744485" name="Rectangle 37"/>
          <p:cNvSpPr>
            <a:spLocks noChangeArrowheads="1"/>
          </p:cNvSpPr>
          <p:nvPr/>
        </p:nvSpPr>
        <p:spPr bwMode="auto">
          <a:xfrm>
            <a:off x="4705069" y="2900131"/>
            <a:ext cx="86614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dirty="0">
                <a:solidFill>
                  <a:srgbClr val="000099"/>
                </a:solidFill>
                <a:latin typeface="+mn-lt"/>
                <a:ea typeface="黑体" pitchFamily="2" charset="-122"/>
              </a:rPr>
              <a:t>丢失！</a:t>
            </a:r>
          </a:p>
        </p:txBody>
      </p:sp>
      <p:sp>
        <p:nvSpPr>
          <p:cNvPr id="744486" name="Line 38"/>
          <p:cNvSpPr>
            <a:spLocks noChangeShapeType="1"/>
          </p:cNvSpPr>
          <p:nvPr/>
        </p:nvSpPr>
        <p:spPr bwMode="auto">
          <a:xfrm>
            <a:off x="1919006" y="2160355"/>
            <a:ext cx="0" cy="4132262"/>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发送缓存与窗口的关系</a:t>
            </a:r>
          </a:p>
        </p:txBody>
      </p:sp>
      <p:sp>
        <p:nvSpPr>
          <p:cNvPr id="3" name="Content Placeholder 2"/>
          <p:cNvSpPr>
            <a:spLocks noGrp="1"/>
          </p:cNvSpPr>
          <p:nvPr>
            <p:ph idx="1"/>
          </p:nvPr>
        </p:nvSpPr>
        <p:spPr/>
        <p:txBody>
          <a:bodyPr/>
          <a:lstStyle/>
          <a:p>
            <a:r>
              <a:rPr lang="en-US"/>
              <a:t>发送方的应用进程把字节流写入TCP的发送缓存</a:t>
            </a:r>
          </a:p>
          <a:p>
            <a:pPr lvl="1"/>
            <a:r>
              <a:rPr lang="en-US"/>
              <a:t>发送窗口只是发送缓存的一部分</a:t>
            </a:r>
          </a:p>
          <a:p>
            <a:pPr lvl="1"/>
            <a:r>
              <a:rPr lang="en-US"/>
              <a:t>发送</a:t>
            </a:r>
            <a:r>
              <a:rPr lang="zh-CN" altLang="en-US"/>
              <a:t>方</a:t>
            </a:r>
            <a:r>
              <a:rPr lang="en-US"/>
              <a:t>准备发送的数据</a:t>
            </a:r>
          </a:p>
          <a:p>
            <a:pPr lvl="1"/>
            <a:r>
              <a:rPr lang="en-US"/>
              <a:t>已发送出但尚未收到确认的数据</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73</a:t>
            </a:fld>
            <a:endParaRPr lang="zh-CN" altLang="en-US"/>
          </a:p>
        </p:txBody>
      </p:sp>
      <p:sp>
        <p:nvSpPr>
          <p:cNvPr id="732165" name="Line 5"/>
          <p:cNvSpPr>
            <a:spLocks noChangeShapeType="1"/>
          </p:cNvSpPr>
          <p:nvPr/>
        </p:nvSpPr>
        <p:spPr bwMode="auto">
          <a:xfrm flipV="1">
            <a:off x="5607861" y="3717627"/>
            <a:ext cx="5671873"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66" name="Text Box 6"/>
          <p:cNvSpPr txBox="1">
            <a:spLocks noChangeArrowheads="1"/>
          </p:cNvSpPr>
          <p:nvPr/>
        </p:nvSpPr>
        <p:spPr bwMode="auto">
          <a:xfrm>
            <a:off x="4690789" y="5487690"/>
            <a:ext cx="1706880" cy="829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a:solidFill>
                  <a:srgbClr val="000099"/>
                </a:solidFill>
                <a:latin typeface="+mn-lt"/>
                <a:ea typeface="黑体" pitchFamily="2" charset="-122"/>
              </a:rPr>
              <a:t>最后被确认</a:t>
            </a:r>
          </a:p>
          <a:p>
            <a:pPr algn="ctr"/>
            <a:r>
              <a:rPr lang="zh-CN" altLang="en-US" sz="2400">
                <a:solidFill>
                  <a:srgbClr val="000099"/>
                </a:solidFill>
                <a:latin typeface="+mn-lt"/>
                <a:ea typeface="黑体" pitchFamily="2" charset="-122"/>
              </a:rPr>
              <a:t>的字节</a:t>
            </a:r>
          </a:p>
        </p:txBody>
      </p:sp>
      <p:sp>
        <p:nvSpPr>
          <p:cNvPr id="732167" name="Rectangle 7"/>
          <p:cNvSpPr>
            <a:spLocks noChangeArrowheads="1"/>
          </p:cNvSpPr>
          <p:nvPr/>
        </p:nvSpPr>
        <p:spPr bwMode="auto">
          <a:xfrm>
            <a:off x="8794635" y="4528839"/>
            <a:ext cx="1745588" cy="534988"/>
          </a:xfrm>
          <a:prstGeom prst="rect">
            <a:avLst/>
          </a:prstGeom>
          <a:solidFill>
            <a:schemeClr val="bg1">
              <a:lumMod val="75000"/>
            </a:schemeClr>
          </a:solidFill>
          <a:ln>
            <a:noFill/>
          </a:ln>
          <a:effectLst/>
        </p:spPr>
        <p:txBody>
          <a:bodyPr wrap="none" anchor="ctr"/>
          <a:lstStyle/>
          <a:p>
            <a:endParaRPr lang="zh-CN" altLang="en-US">
              <a:solidFill>
                <a:srgbClr val="000099"/>
              </a:solidFill>
              <a:latin typeface="+mn-lt"/>
              <a:ea typeface="黑体" pitchFamily="2" charset="-122"/>
            </a:endParaRPr>
          </a:p>
        </p:txBody>
      </p:sp>
      <p:sp>
        <p:nvSpPr>
          <p:cNvPr id="732168" name="Oval 8"/>
          <p:cNvSpPr>
            <a:spLocks noChangeArrowheads="1"/>
          </p:cNvSpPr>
          <p:nvPr/>
        </p:nvSpPr>
        <p:spPr bwMode="auto">
          <a:xfrm>
            <a:off x="7158841" y="2061865"/>
            <a:ext cx="2765425" cy="754063"/>
          </a:xfrm>
          <a:prstGeom prst="ellipse">
            <a:avLst/>
          </a:prstGeom>
          <a:solidFill>
            <a:srgbClr val="FFFF99"/>
          </a:solidFill>
          <a:ln w="9525">
            <a:solidFill>
              <a:schemeClr val="tx1"/>
            </a:solidFill>
            <a:round/>
          </a:ln>
          <a:effectLst>
            <a:outerShdw dist="35921" dir="2700000" algn="ctr" rotWithShape="0">
              <a:schemeClr val="bg2"/>
            </a:outerShdw>
          </a:effectLst>
        </p:spPr>
        <p:txBody>
          <a:bodyPr wrap="none" anchor="ctr"/>
          <a:lstStyle/>
          <a:p>
            <a:pPr algn="ctr"/>
            <a:r>
              <a:rPr lang="zh-CN" altLang="en-US" sz="2400">
                <a:solidFill>
                  <a:srgbClr val="000099"/>
                </a:solidFill>
                <a:latin typeface="+mn-lt"/>
                <a:ea typeface="黑体" pitchFamily="2" charset="-122"/>
              </a:rPr>
              <a:t>发送应用程序</a:t>
            </a:r>
          </a:p>
        </p:txBody>
      </p:sp>
      <p:sp>
        <p:nvSpPr>
          <p:cNvPr id="732190" name="Rectangle 30"/>
          <p:cNvSpPr>
            <a:spLocks noChangeArrowheads="1"/>
          </p:cNvSpPr>
          <p:nvPr/>
        </p:nvSpPr>
        <p:spPr bwMode="auto">
          <a:xfrm>
            <a:off x="5594102" y="4316115"/>
            <a:ext cx="3929725" cy="962025"/>
          </a:xfrm>
          <a:prstGeom prst="rect">
            <a:avLst/>
          </a:prstGeom>
          <a:solidFill>
            <a:srgbClr val="00B0F0"/>
          </a:solidFill>
          <a:ln w="12700">
            <a:solidFill>
              <a:schemeClr val="tx1"/>
            </a:solidFill>
            <a:prstDash val="dash"/>
            <a:miter lim="800000"/>
          </a:ln>
          <a:effectLst/>
        </p:spPr>
        <p:txBody>
          <a:bodyPr wrap="none" anchor="ctr"/>
          <a:lstStyle/>
          <a:p>
            <a:endParaRPr lang="zh-CN" altLang="en-US">
              <a:solidFill>
                <a:srgbClr val="000099"/>
              </a:solidFill>
              <a:latin typeface="+mn-lt"/>
              <a:ea typeface="黑体" pitchFamily="2" charset="-122"/>
            </a:endParaRPr>
          </a:p>
        </p:txBody>
      </p:sp>
      <p:sp>
        <p:nvSpPr>
          <p:cNvPr id="732170" name="Line 10"/>
          <p:cNvSpPr>
            <a:spLocks noChangeShapeType="1"/>
          </p:cNvSpPr>
          <p:nvPr/>
        </p:nvSpPr>
        <p:spPr bwMode="auto">
          <a:xfrm>
            <a:off x="3850234" y="4528839"/>
            <a:ext cx="8144933"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71" name="Line 11"/>
          <p:cNvSpPr>
            <a:spLocks noChangeShapeType="1"/>
          </p:cNvSpPr>
          <p:nvPr/>
        </p:nvSpPr>
        <p:spPr bwMode="auto">
          <a:xfrm>
            <a:off x="3850234" y="5063827"/>
            <a:ext cx="8144933"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72" name="Line 12"/>
          <p:cNvSpPr>
            <a:spLocks noChangeShapeType="1"/>
          </p:cNvSpPr>
          <p:nvPr/>
        </p:nvSpPr>
        <p:spPr bwMode="auto">
          <a:xfrm>
            <a:off x="5594103" y="4528839"/>
            <a:ext cx="0" cy="53498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73" name="Line 13"/>
          <p:cNvSpPr>
            <a:spLocks noChangeShapeType="1"/>
          </p:cNvSpPr>
          <p:nvPr/>
        </p:nvSpPr>
        <p:spPr bwMode="auto">
          <a:xfrm flipH="1">
            <a:off x="10540223" y="4528839"/>
            <a:ext cx="0" cy="534988"/>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74" name="Text Box 14"/>
          <p:cNvSpPr txBox="1">
            <a:spLocks noChangeArrowheads="1"/>
          </p:cNvSpPr>
          <p:nvPr/>
        </p:nvSpPr>
        <p:spPr bwMode="auto">
          <a:xfrm>
            <a:off x="7339692" y="3355678"/>
            <a:ext cx="1402080" cy="4603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a:solidFill>
                  <a:srgbClr val="000099"/>
                </a:solidFill>
                <a:latin typeface="+mn-lt"/>
                <a:ea typeface="黑体" pitchFamily="2" charset="-122"/>
              </a:rPr>
              <a:t>发送缓存</a:t>
            </a:r>
          </a:p>
        </p:txBody>
      </p:sp>
      <p:sp>
        <p:nvSpPr>
          <p:cNvPr id="732176" name="Text Box 16"/>
          <p:cNvSpPr txBox="1">
            <a:spLocks noChangeArrowheads="1"/>
          </p:cNvSpPr>
          <p:nvPr/>
        </p:nvSpPr>
        <p:spPr bwMode="auto">
          <a:xfrm>
            <a:off x="8042861" y="5487690"/>
            <a:ext cx="1402080" cy="829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a:solidFill>
                  <a:srgbClr val="000099"/>
                </a:solidFill>
                <a:latin typeface="+mn-lt"/>
                <a:ea typeface="黑体" pitchFamily="2" charset="-122"/>
              </a:rPr>
              <a:t>最后发送</a:t>
            </a:r>
          </a:p>
          <a:p>
            <a:pPr algn="ctr"/>
            <a:r>
              <a:rPr lang="zh-CN" altLang="en-US" sz="2400">
                <a:solidFill>
                  <a:srgbClr val="000099"/>
                </a:solidFill>
                <a:latin typeface="+mn-lt"/>
                <a:ea typeface="黑体" pitchFamily="2" charset="-122"/>
              </a:rPr>
              <a:t>的字节</a:t>
            </a:r>
          </a:p>
        </p:txBody>
      </p:sp>
      <p:sp>
        <p:nvSpPr>
          <p:cNvPr id="732177" name="Line 17"/>
          <p:cNvSpPr>
            <a:spLocks noChangeShapeType="1"/>
          </p:cNvSpPr>
          <p:nvPr/>
        </p:nvSpPr>
        <p:spPr bwMode="auto">
          <a:xfrm>
            <a:off x="8794635" y="4528839"/>
            <a:ext cx="0" cy="53498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78" name="Text Box 18"/>
          <p:cNvSpPr txBox="1">
            <a:spLocks noChangeArrowheads="1"/>
          </p:cNvSpPr>
          <p:nvPr/>
        </p:nvSpPr>
        <p:spPr bwMode="auto">
          <a:xfrm>
            <a:off x="6730885" y="3836689"/>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a:solidFill>
                  <a:srgbClr val="000099"/>
                </a:solidFill>
                <a:latin typeface="+mn-lt"/>
                <a:ea typeface="黑体" pitchFamily="2" charset="-122"/>
              </a:rPr>
              <a:t>发送窗口</a:t>
            </a:r>
          </a:p>
        </p:txBody>
      </p:sp>
      <p:sp>
        <p:nvSpPr>
          <p:cNvPr id="732179" name="Rectangle 19"/>
          <p:cNvSpPr>
            <a:spLocks noChangeArrowheads="1"/>
          </p:cNvSpPr>
          <p:nvPr/>
        </p:nvSpPr>
        <p:spPr bwMode="auto">
          <a:xfrm>
            <a:off x="5594103" y="4528839"/>
            <a:ext cx="3200533" cy="534988"/>
          </a:xfrm>
          <a:prstGeom prst="rect">
            <a:avLst/>
          </a:prstGeom>
          <a:solidFill>
            <a:srgbClr val="FF66FF"/>
          </a:solidFill>
          <a:ln>
            <a:noFill/>
          </a:ln>
          <a:effectLst/>
        </p:spPr>
        <p:txBody>
          <a:bodyPr wrap="none" anchor="ctr"/>
          <a:lstStyle/>
          <a:p>
            <a:pPr algn="ctr"/>
            <a:r>
              <a:rPr lang="zh-CN" altLang="en-US" sz="2400" dirty="0">
                <a:solidFill>
                  <a:srgbClr val="000099"/>
                </a:solidFill>
                <a:latin typeface="+mn-lt"/>
                <a:ea typeface="黑体" pitchFamily="2" charset="-122"/>
              </a:rPr>
              <a:t>已发送</a:t>
            </a:r>
          </a:p>
        </p:txBody>
      </p:sp>
      <p:grpSp>
        <p:nvGrpSpPr>
          <p:cNvPr id="732195" name="Group 35"/>
          <p:cNvGrpSpPr/>
          <p:nvPr/>
        </p:nvGrpSpPr>
        <p:grpSpPr bwMode="auto">
          <a:xfrm>
            <a:off x="5594103" y="5063827"/>
            <a:ext cx="3200533" cy="500062"/>
            <a:chOff x="1154" y="3189"/>
            <a:chExt cx="1861" cy="270"/>
          </a:xfrm>
        </p:grpSpPr>
        <p:sp>
          <p:nvSpPr>
            <p:cNvPr id="732175" name="Line 15"/>
            <p:cNvSpPr>
              <a:spLocks noChangeShapeType="1"/>
            </p:cNvSpPr>
            <p:nvPr/>
          </p:nvSpPr>
          <p:spPr bwMode="auto">
            <a:xfrm flipV="1">
              <a:off x="1154" y="3189"/>
              <a:ext cx="0" cy="270"/>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83" name="Line 23"/>
            <p:cNvSpPr>
              <a:spLocks noChangeShapeType="1"/>
            </p:cNvSpPr>
            <p:nvPr/>
          </p:nvSpPr>
          <p:spPr bwMode="auto">
            <a:xfrm flipV="1">
              <a:off x="3015" y="3189"/>
              <a:ext cx="0" cy="270"/>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732184" name="Line 24"/>
          <p:cNvSpPr>
            <a:spLocks noChangeShapeType="1"/>
          </p:cNvSpPr>
          <p:nvPr/>
        </p:nvSpPr>
        <p:spPr bwMode="auto">
          <a:xfrm>
            <a:off x="5594103" y="3460452"/>
            <a:ext cx="0" cy="855662"/>
          </a:xfrm>
          <a:prstGeom prst="line">
            <a:avLst/>
          </a:prstGeom>
          <a:noFill/>
          <a:ln w="38100">
            <a:solidFill>
              <a:srgbClr val="00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85" name="Line 25"/>
          <p:cNvSpPr>
            <a:spLocks noChangeShapeType="1"/>
          </p:cNvSpPr>
          <p:nvPr/>
        </p:nvSpPr>
        <p:spPr bwMode="auto">
          <a:xfrm>
            <a:off x="11267696" y="3460453"/>
            <a:ext cx="0" cy="1603375"/>
          </a:xfrm>
          <a:prstGeom prst="line">
            <a:avLst/>
          </a:prstGeom>
          <a:noFill/>
          <a:ln w="38100">
            <a:solidFill>
              <a:srgbClr val="00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86" name="Freeform 26"/>
          <p:cNvSpPr/>
          <p:nvPr/>
        </p:nvSpPr>
        <p:spPr bwMode="auto">
          <a:xfrm>
            <a:off x="8541553" y="2814339"/>
            <a:ext cx="1998671" cy="1714500"/>
          </a:xfrm>
          <a:custGeom>
            <a:avLst/>
            <a:gdLst>
              <a:gd name="T0" fmla="*/ 0 w 754"/>
              <a:gd name="T1" fmla="*/ 0 h 727"/>
              <a:gd name="T2" fmla="*/ 68 w 754"/>
              <a:gd name="T3" fmla="*/ 168 h 727"/>
              <a:gd name="T4" fmla="*/ 260 w 754"/>
              <a:gd name="T5" fmla="*/ 252 h 727"/>
              <a:gd name="T6" fmla="*/ 568 w 754"/>
              <a:gd name="T7" fmla="*/ 312 h 727"/>
              <a:gd name="T8" fmla="*/ 704 w 754"/>
              <a:gd name="T9" fmla="*/ 416 h 727"/>
              <a:gd name="T10" fmla="*/ 740 w 754"/>
              <a:gd name="T11" fmla="*/ 572 h 727"/>
              <a:gd name="T12" fmla="*/ 754 w 754"/>
              <a:gd name="T13" fmla="*/ 727 h 727"/>
            </a:gdLst>
            <a:ahLst/>
            <a:cxnLst>
              <a:cxn ang="0">
                <a:pos x="T0" y="T1"/>
              </a:cxn>
              <a:cxn ang="0">
                <a:pos x="T2" y="T3"/>
              </a:cxn>
              <a:cxn ang="0">
                <a:pos x="T4" y="T5"/>
              </a:cxn>
              <a:cxn ang="0">
                <a:pos x="T6" y="T7"/>
              </a:cxn>
              <a:cxn ang="0">
                <a:pos x="T8" y="T9"/>
              </a:cxn>
              <a:cxn ang="0">
                <a:pos x="T10" y="T11"/>
              </a:cxn>
              <a:cxn ang="0">
                <a:pos x="T12" y="T13"/>
              </a:cxn>
            </a:cxnLst>
            <a:rect l="0" t="0" r="r" b="b"/>
            <a:pathLst>
              <a:path w="754" h="727">
                <a:moveTo>
                  <a:pt x="0" y="0"/>
                </a:moveTo>
                <a:cubicBezTo>
                  <a:pt x="11" y="28"/>
                  <a:pt x="25" y="126"/>
                  <a:pt x="68" y="168"/>
                </a:cubicBezTo>
                <a:cubicBezTo>
                  <a:pt x="111" y="210"/>
                  <a:pt x="177" y="228"/>
                  <a:pt x="260" y="252"/>
                </a:cubicBezTo>
                <a:cubicBezTo>
                  <a:pt x="343" y="276"/>
                  <a:pt x="494" y="285"/>
                  <a:pt x="568" y="312"/>
                </a:cubicBezTo>
                <a:cubicBezTo>
                  <a:pt x="642" y="339"/>
                  <a:pt x="675" y="373"/>
                  <a:pt x="704" y="416"/>
                </a:cubicBezTo>
                <a:cubicBezTo>
                  <a:pt x="733" y="459"/>
                  <a:pt x="732" y="520"/>
                  <a:pt x="740" y="572"/>
                </a:cubicBezTo>
                <a:cubicBezTo>
                  <a:pt x="748" y="624"/>
                  <a:pt x="751" y="695"/>
                  <a:pt x="754" y="727"/>
                </a:cubicBezTo>
              </a:path>
            </a:pathLst>
          </a:custGeom>
          <a:noFill/>
          <a:ln w="57150" cmpd="sng">
            <a:solidFill>
              <a:srgbClr val="0000FF"/>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
        <p:nvSpPr>
          <p:cNvPr id="732188" name="Freeform 28"/>
          <p:cNvSpPr/>
          <p:nvPr/>
        </p:nvSpPr>
        <p:spPr bwMode="auto">
          <a:xfrm>
            <a:off x="11931536" y="4460578"/>
            <a:ext cx="141023" cy="636587"/>
          </a:xfrm>
          <a:custGeom>
            <a:avLst/>
            <a:gdLst>
              <a:gd name="T0" fmla="*/ 12 w 36"/>
              <a:gd name="T1" fmla="*/ 0 h 286"/>
              <a:gd name="T2" fmla="*/ 36 w 36"/>
              <a:gd name="T3" fmla="*/ 86 h 286"/>
              <a:gd name="T4" fmla="*/ 8 w 36"/>
              <a:gd name="T5" fmla="*/ 102 h 286"/>
              <a:gd name="T6" fmla="*/ 28 w 36"/>
              <a:gd name="T7" fmla="*/ 138 h 286"/>
              <a:gd name="T8" fmla="*/ 0 w 36"/>
              <a:gd name="T9" fmla="*/ 158 h 286"/>
              <a:gd name="T10" fmla="*/ 24 w 36"/>
              <a:gd name="T11" fmla="*/ 210 h 286"/>
              <a:gd name="T12" fmla="*/ 8 w 36"/>
              <a:gd name="T13" fmla="*/ 238 h 286"/>
              <a:gd name="T14" fmla="*/ 32 w 36"/>
              <a:gd name="T15" fmla="*/ 286 h 2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 h="286">
                <a:moveTo>
                  <a:pt x="12" y="0"/>
                </a:moveTo>
                <a:lnTo>
                  <a:pt x="36" y="86"/>
                </a:lnTo>
                <a:lnTo>
                  <a:pt x="8" y="102"/>
                </a:lnTo>
                <a:lnTo>
                  <a:pt x="28" y="138"/>
                </a:lnTo>
                <a:lnTo>
                  <a:pt x="0" y="158"/>
                </a:lnTo>
                <a:lnTo>
                  <a:pt x="24" y="210"/>
                </a:lnTo>
                <a:lnTo>
                  <a:pt x="8" y="238"/>
                </a:lnTo>
                <a:lnTo>
                  <a:pt x="32" y="286"/>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
        <p:nvSpPr>
          <p:cNvPr id="732189" name="Freeform 29"/>
          <p:cNvSpPr/>
          <p:nvPr/>
        </p:nvSpPr>
        <p:spPr bwMode="auto">
          <a:xfrm>
            <a:off x="3753926" y="4484390"/>
            <a:ext cx="211535" cy="646113"/>
          </a:xfrm>
          <a:custGeom>
            <a:avLst/>
            <a:gdLst>
              <a:gd name="T0" fmla="*/ 14 w 66"/>
              <a:gd name="T1" fmla="*/ 0 h 274"/>
              <a:gd name="T2" fmla="*/ 66 w 66"/>
              <a:gd name="T3" fmla="*/ 46 h 274"/>
              <a:gd name="T4" fmla="*/ 6 w 66"/>
              <a:gd name="T5" fmla="*/ 84 h 274"/>
              <a:gd name="T6" fmla="*/ 54 w 66"/>
              <a:gd name="T7" fmla="*/ 136 h 274"/>
              <a:gd name="T8" fmla="*/ 0 w 66"/>
              <a:gd name="T9" fmla="*/ 178 h 274"/>
              <a:gd name="T10" fmla="*/ 54 w 66"/>
              <a:gd name="T11" fmla="*/ 214 h 274"/>
              <a:gd name="T12" fmla="*/ 12 w 66"/>
              <a:gd name="T13" fmla="*/ 274 h 274"/>
            </a:gdLst>
            <a:ahLst/>
            <a:cxnLst>
              <a:cxn ang="0">
                <a:pos x="T0" y="T1"/>
              </a:cxn>
              <a:cxn ang="0">
                <a:pos x="T2" y="T3"/>
              </a:cxn>
              <a:cxn ang="0">
                <a:pos x="T4" y="T5"/>
              </a:cxn>
              <a:cxn ang="0">
                <a:pos x="T6" y="T7"/>
              </a:cxn>
              <a:cxn ang="0">
                <a:pos x="T8" y="T9"/>
              </a:cxn>
              <a:cxn ang="0">
                <a:pos x="T10" y="T11"/>
              </a:cxn>
              <a:cxn ang="0">
                <a:pos x="T12" y="T13"/>
              </a:cxn>
            </a:cxnLst>
            <a:rect l="0" t="0" r="r" b="b"/>
            <a:pathLst>
              <a:path w="66" h="274">
                <a:moveTo>
                  <a:pt x="14" y="0"/>
                </a:moveTo>
                <a:lnTo>
                  <a:pt x="66" y="46"/>
                </a:lnTo>
                <a:lnTo>
                  <a:pt x="6" y="84"/>
                </a:lnTo>
                <a:lnTo>
                  <a:pt x="54" y="136"/>
                </a:lnTo>
                <a:lnTo>
                  <a:pt x="0" y="178"/>
                </a:lnTo>
                <a:lnTo>
                  <a:pt x="54" y="214"/>
                </a:lnTo>
                <a:lnTo>
                  <a:pt x="12" y="274"/>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
        <p:nvSpPr>
          <p:cNvPr id="732191" name="Line 31"/>
          <p:cNvSpPr>
            <a:spLocks noChangeShapeType="1"/>
          </p:cNvSpPr>
          <p:nvPr/>
        </p:nvSpPr>
        <p:spPr bwMode="auto">
          <a:xfrm>
            <a:off x="10395761" y="5374233"/>
            <a:ext cx="1454944" cy="0"/>
          </a:xfrm>
          <a:prstGeom prst="line">
            <a:avLst/>
          </a:prstGeom>
          <a:noFill/>
          <a:ln w="381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2192" name="Text Box 32"/>
          <p:cNvSpPr txBox="1">
            <a:spLocks noChangeArrowheads="1"/>
          </p:cNvSpPr>
          <p:nvPr/>
        </p:nvSpPr>
        <p:spPr bwMode="auto">
          <a:xfrm>
            <a:off x="10429073" y="5416624"/>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dirty="0">
                <a:solidFill>
                  <a:srgbClr val="C00000"/>
                </a:solidFill>
                <a:latin typeface="+mn-lt"/>
                <a:ea typeface="黑体" pitchFamily="2" charset="-122"/>
              </a:rPr>
              <a:t>序号增大</a:t>
            </a:r>
          </a:p>
        </p:txBody>
      </p:sp>
      <p:sp>
        <p:nvSpPr>
          <p:cNvPr id="729093" name="Text Box 5"/>
          <p:cNvSpPr txBox="1">
            <a:spLocks noChangeArrowheads="1"/>
          </p:cNvSpPr>
          <p:nvPr/>
        </p:nvSpPr>
        <p:spPr bwMode="auto">
          <a:xfrm>
            <a:off x="3184963" y="4608196"/>
            <a:ext cx="2214880" cy="39878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000" dirty="0">
                <a:solidFill>
                  <a:srgbClr val="C00000"/>
                </a:solidFill>
                <a:latin typeface="+mn-ea"/>
              </a:rPr>
              <a:t>已发送并收到确认</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接收缓存与接收窗口</a:t>
            </a:r>
          </a:p>
        </p:txBody>
      </p:sp>
      <p:sp>
        <p:nvSpPr>
          <p:cNvPr id="3" name="Content Placeholder 2"/>
          <p:cNvSpPr>
            <a:spLocks noGrp="1"/>
          </p:cNvSpPr>
          <p:nvPr>
            <p:ph idx="1"/>
          </p:nvPr>
        </p:nvSpPr>
        <p:spPr/>
        <p:txBody>
          <a:bodyPr/>
          <a:lstStyle/>
          <a:p>
            <a:r>
              <a:rPr lang="en-US"/>
              <a:t>接收缓存用来暂时存放</a:t>
            </a:r>
          </a:p>
          <a:p>
            <a:pPr lvl="1"/>
            <a:r>
              <a:rPr lang="en-US"/>
              <a:t>按序到达的、但尚未被接收应用程序读取的数据</a:t>
            </a:r>
          </a:p>
          <a:p>
            <a:pPr lvl="1"/>
            <a:r>
              <a:rPr lang="en-US"/>
              <a:t>不按序到达的数据</a:t>
            </a:r>
          </a:p>
          <a:p>
            <a:endParaRPr 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74</a:t>
            </a:fld>
            <a:endParaRPr lang="zh-CN" altLang="en-US"/>
          </a:p>
        </p:txBody>
      </p:sp>
      <p:sp>
        <p:nvSpPr>
          <p:cNvPr id="734228" name="Rectangle 20"/>
          <p:cNvSpPr>
            <a:spLocks noChangeArrowheads="1"/>
          </p:cNvSpPr>
          <p:nvPr/>
        </p:nvSpPr>
        <p:spPr bwMode="auto">
          <a:xfrm>
            <a:off x="6747978" y="4365054"/>
            <a:ext cx="3964120" cy="1016000"/>
          </a:xfrm>
          <a:prstGeom prst="rect">
            <a:avLst/>
          </a:prstGeom>
          <a:solidFill>
            <a:srgbClr val="3399FF"/>
          </a:solidFill>
          <a:ln w="9525">
            <a:solidFill>
              <a:schemeClr val="tx1"/>
            </a:solidFill>
            <a:prstDash val="dash"/>
            <a:miter lim="800000"/>
          </a:ln>
          <a:effectLst/>
        </p:spPr>
        <p:txBody>
          <a:bodyPr wrap="none" anchor="ctr"/>
          <a:lstStyle/>
          <a:p>
            <a:endParaRPr lang="zh-CN" altLang="en-US">
              <a:solidFill>
                <a:srgbClr val="000099"/>
              </a:solidFill>
              <a:latin typeface="+mn-lt"/>
              <a:ea typeface="黑体" pitchFamily="2" charset="-122"/>
            </a:endParaRPr>
          </a:p>
        </p:txBody>
      </p:sp>
      <p:sp>
        <p:nvSpPr>
          <p:cNvPr id="734213" name="Oval 5"/>
          <p:cNvSpPr>
            <a:spLocks noChangeArrowheads="1"/>
          </p:cNvSpPr>
          <p:nvPr/>
        </p:nvSpPr>
        <p:spPr bwMode="auto">
          <a:xfrm>
            <a:off x="7922967" y="2087564"/>
            <a:ext cx="2787782" cy="796925"/>
          </a:xfrm>
          <a:prstGeom prst="ellipse">
            <a:avLst/>
          </a:prstGeom>
          <a:solidFill>
            <a:srgbClr val="FFFF99"/>
          </a:solidFill>
          <a:ln w="9525">
            <a:solidFill>
              <a:schemeClr val="tx1"/>
            </a:solidFill>
            <a:round/>
          </a:ln>
          <a:effectLst>
            <a:outerShdw dist="35921" dir="2700000" algn="ctr" rotWithShape="0">
              <a:schemeClr val="bg2"/>
            </a:outerShdw>
          </a:effectLst>
        </p:spPr>
        <p:txBody>
          <a:bodyPr wrap="none" anchor="ctr"/>
          <a:lstStyle/>
          <a:p>
            <a:pPr algn="ctr"/>
            <a:r>
              <a:rPr lang="zh-CN" altLang="en-US" sz="2400">
                <a:solidFill>
                  <a:srgbClr val="000099"/>
                </a:solidFill>
                <a:latin typeface="+mn-lt"/>
                <a:ea typeface="黑体" pitchFamily="2" charset="-122"/>
              </a:rPr>
              <a:t>接收应用程序</a:t>
            </a:r>
          </a:p>
        </p:txBody>
      </p:sp>
      <p:sp>
        <p:nvSpPr>
          <p:cNvPr id="734215" name="Line 7"/>
          <p:cNvSpPr>
            <a:spLocks noChangeShapeType="1"/>
          </p:cNvSpPr>
          <p:nvPr/>
        </p:nvSpPr>
        <p:spPr bwMode="auto">
          <a:xfrm>
            <a:off x="3669551" y="4588891"/>
            <a:ext cx="8215445"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4216" name="Line 8"/>
          <p:cNvSpPr>
            <a:spLocks noChangeShapeType="1"/>
          </p:cNvSpPr>
          <p:nvPr/>
        </p:nvSpPr>
        <p:spPr bwMode="auto">
          <a:xfrm>
            <a:off x="3669551" y="5155629"/>
            <a:ext cx="8215445"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4217" name="Rectangle 9"/>
          <p:cNvSpPr>
            <a:spLocks noChangeArrowheads="1"/>
          </p:cNvSpPr>
          <p:nvPr/>
        </p:nvSpPr>
        <p:spPr bwMode="auto">
          <a:xfrm>
            <a:off x="4988632" y="4588891"/>
            <a:ext cx="1759346" cy="566738"/>
          </a:xfrm>
          <a:prstGeom prst="rect">
            <a:avLst/>
          </a:prstGeom>
          <a:solidFill>
            <a:srgbClr val="FF66FF"/>
          </a:solidFill>
          <a:ln>
            <a:noFill/>
          </a:ln>
          <a:effectLst/>
        </p:spPr>
        <p:txBody>
          <a:bodyPr wrap="none" anchor="ctr"/>
          <a:lstStyle/>
          <a:p>
            <a:pPr algn="ctr"/>
            <a:r>
              <a:rPr lang="zh-CN" altLang="en-US" sz="2400" dirty="0">
                <a:solidFill>
                  <a:srgbClr val="000099"/>
                </a:solidFill>
                <a:latin typeface="+mn-lt"/>
                <a:ea typeface="黑体" pitchFamily="2" charset="-122"/>
              </a:rPr>
              <a:t>已收到</a:t>
            </a:r>
          </a:p>
        </p:txBody>
      </p:sp>
      <p:sp>
        <p:nvSpPr>
          <p:cNvPr id="734218" name="Rectangle 10"/>
          <p:cNvSpPr>
            <a:spLocks noChangeArrowheads="1"/>
          </p:cNvSpPr>
          <p:nvPr/>
        </p:nvSpPr>
        <p:spPr bwMode="auto">
          <a:xfrm>
            <a:off x="7922596" y="4588891"/>
            <a:ext cx="294084" cy="566738"/>
          </a:xfrm>
          <a:prstGeom prst="rect">
            <a:avLst/>
          </a:prstGeom>
          <a:solidFill>
            <a:srgbClr val="FF66FF"/>
          </a:solidFill>
          <a:ln>
            <a:noFill/>
          </a:ln>
          <a:effectLst/>
        </p:spPr>
        <p:txBody>
          <a:bodyPr wrap="none" anchor="ctr"/>
          <a:lstStyle/>
          <a:p>
            <a:endParaRPr lang="zh-CN" altLang="en-US">
              <a:solidFill>
                <a:srgbClr val="000099"/>
              </a:solidFill>
              <a:latin typeface="+mn-lt"/>
              <a:ea typeface="黑体" pitchFamily="2" charset="-122"/>
            </a:endParaRPr>
          </a:p>
        </p:txBody>
      </p:sp>
      <p:sp>
        <p:nvSpPr>
          <p:cNvPr id="734222" name="Text Box 14"/>
          <p:cNvSpPr txBox="1">
            <a:spLocks noChangeArrowheads="1"/>
          </p:cNvSpPr>
          <p:nvPr/>
        </p:nvSpPr>
        <p:spPr bwMode="auto">
          <a:xfrm>
            <a:off x="7991388" y="3912616"/>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a:solidFill>
                  <a:srgbClr val="000099"/>
                </a:solidFill>
                <a:latin typeface="+mn-lt"/>
                <a:ea typeface="黑体" pitchFamily="2" charset="-122"/>
              </a:rPr>
              <a:t>接收窗口</a:t>
            </a:r>
          </a:p>
        </p:txBody>
      </p:sp>
      <p:sp>
        <p:nvSpPr>
          <p:cNvPr id="734223" name="Line 15"/>
          <p:cNvSpPr>
            <a:spLocks noChangeShapeType="1"/>
          </p:cNvSpPr>
          <p:nvPr/>
        </p:nvSpPr>
        <p:spPr bwMode="auto">
          <a:xfrm>
            <a:off x="4988632" y="3461767"/>
            <a:ext cx="0" cy="1127125"/>
          </a:xfrm>
          <a:prstGeom prst="line">
            <a:avLst/>
          </a:prstGeom>
          <a:noFill/>
          <a:ln w="38100">
            <a:solidFill>
              <a:srgbClr val="00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4225" name="Line 17"/>
          <p:cNvSpPr>
            <a:spLocks noChangeShapeType="1"/>
          </p:cNvSpPr>
          <p:nvPr/>
        </p:nvSpPr>
        <p:spPr bwMode="auto">
          <a:xfrm flipV="1">
            <a:off x="4988632" y="3733229"/>
            <a:ext cx="5723467"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4226" name="Text Box 18"/>
          <p:cNvSpPr txBox="1">
            <a:spLocks noChangeArrowheads="1"/>
          </p:cNvSpPr>
          <p:nvPr/>
        </p:nvSpPr>
        <p:spPr bwMode="auto">
          <a:xfrm>
            <a:off x="6899320" y="3480816"/>
            <a:ext cx="1402080" cy="4603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a:solidFill>
                  <a:srgbClr val="000099"/>
                </a:solidFill>
                <a:latin typeface="+mn-lt"/>
                <a:ea typeface="黑体" pitchFamily="2" charset="-122"/>
              </a:rPr>
              <a:t>接收缓存</a:t>
            </a:r>
          </a:p>
        </p:txBody>
      </p:sp>
      <p:sp>
        <p:nvSpPr>
          <p:cNvPr id="734227" name="Line 19"/>
          <p:cNvSpPr>
            <a:spLocks noChangeShapeType="1"/>
          </p:cNvSpPr>
          <p:nvPr/>
        </p:nvSpPr>
        <p:spPr bwMode="auto">
          <a:xfrm flipH="1">
            <a:off x="10712097" y="3480816"/>
            <a:ext cx="0" cy="884238"/>
          </a:xfrm>
          <a:prstGeom prst="line">
            <a:avLst/>
          </a:prstGeom>
          <a:noFill/>
          <a:ln w="38100">
            <a:solidFill>
              <a:srgbClr val="00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4229" name="Freeform 21"/>
          <p:cNvSpPr/>
          <p:nvPr/>
        </p:nvSpPr>
        <p:spPr bwMode="auto">
          <a:xfrm flipH="1">
            <a:off x="5001260" y="2884805"/>
            <a:ext cx="4240530" cy="1811020"/>
          </a:xfrm>
          <a:custGeom>
            <a:avLst/>
            <a:gdLst>
              <a:gd name="T0" fmla="*/ 0 w 754"/>
              <a:gd name="T1" fmla="*/ 0 h 727"/>
              <a:gd name="T2" fmla="*/ 68 w 754"/>
              <a:gd name="T3" fmla="*/ 168 h 727"/>
              <a:gd name="T4" fmla="*/ 260 w 754"/>
              <a:gd name="T5" fmla="*/ 252 h 727"/>
              <a:gd name="T6" fmla="*/ 568 w 754"/>
              <a:gd name="T7" fmla="*/ 312 h 727"/>
              <a:gd name="T8" fmla="*/ 704 w 754"/>
              <a:gd name="T9" fmla="*/ 416 h 727"/>
              <a:gd name="T10" fmla="*/ 740 w 754"/>
              <a:gd name="T11" fmla="*/ 572 h 727"/>
              <a:gd name="T12" fmla="*/ 754 w 754"/>
              <a:gd name="T13" fmla="*/ 727 h 727"/>
            </a:gdLst>
            <a:ahLst/>
            <a:cxnLst>
              <a:cxn ang="0">
                <a:pos x="T0" y="T1"/>
              </a:cxn>
              <a:cxn ang="0">
                <a:pos x="T2" y="T3"/>
              </a:cxn>
              <a:cxn ang="0">
                <a:pos x="T4" y="T5"/>
              </a:cxn>
              <a:cxn ang="0">
                <a:pos x="T6" y="T7"/>
              </a:cxn>
              <a:cxn ang="0">
                <a:pos x="T8" y="T9"/>
              </a:cxn>
              <a:cxn ang="0">
                <a:pos x="T10" y="T11"/>
              </a:cxn>
              <a:cxn ang="0">
                <a:pos x="T12" y="T13"/>
              </a:cxn>
            </a:cxnLst>
            <a:rect l="0" t="0" r="r" b="b"/>
            <a:pathLst>
              <a:path w="754" h="727">
                <a:moveTo>
                  <a:pt x="0" y="0"/>
                </a:moveTo>
                <a:cubicBezTo>
                  <a:pt x="11" y="28"/>
                  <a:pt x="25" y="126"/>
                  <a:pt x="68" y="168"/>
                </a:cubicBezTo>
                <a:cubicBezTo>
                  <a:pt x="111" y="210"/>
                  <a:pt x="177" y="228"/>
                  <a:pt x="260" y="252"/>
                </a:cubicBezTo>
                <a:cubicBezTo>
                  <a:pt x="343" y="276"/>
                  <a:pt x="494" y="285"/>
                  <a:pt x="568" y="312"/>
                </a:cubicBezTo>
                <a:cubicBezTo>
                  <a:pt x="642" y="339"/>
                  <a:pt x="675" y="373"/>
                  <a:pt x="704" y="416"/>
                </a:cubicBezTo>
                <a:cubicBezTo>
                  <a:pt x="733" y="459"/>
                  <a:pt x="732" y="520"/>
                  <a:pt x="740" y="572"/>
                </a:cubicBezTo>
                <a:cubicBezTo>
                  <a:pt x="748" y="624"/>
                  <a:pt x="751" y="695"/>
                  <a:pt x="754" y="727"/>
                </a:cubicBezTo>
              </a:path>
            </a:pathLst>
          </a:custGeom>
          <a:noFill/>
          <a:ln w="38100" cmpd="sng">
            <a:solidFill>
              <a:srgbClr val="CC3300"/>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
        <p:nvSpPr>
          <p:cNvPr id="734230" name="Text Box 22"/>
          <p:cNvSpPr txBox="1">
            <a:spLocks noChangeArrowheads="1"/>
          </p:cNvSpPr>
          <p:nvPr/>
        </p:nvSpPr>
        <p:spPr bwMode="auto">
          <a:xfrm>
            <a:off x="3285615" y="3690367"/>
            <a:ext cx="1706880" cy="829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a:solidFill>
                  <a:srgbClr val="000099"/>
                </a:solidFill>
                <a:latin typeface="+mn-lt"/>
                <a:ea typeface="黑体" pitchFamily="2" charset="-122"/>
              </a:rPr>
              <a:t>下一个读取</a:t>
            </a:r>
          </a:p>
          <a:p>
            <a:pPr algn="ctr"/>
            <a:r>
              <a:rPr lang="zh-CN" altLang="en-US" sz="2400">
                <a:solidFill>
                  <a:srgbClr val="000099"/>
                </a:solidFill>
                <a:latin typeface="+mn-lt"/>
                <a:ea typeface="黑体" pitchFamily="2" charset="-122"/>
              </a:rPr>
              <a:t>的字节</a:t>
            </a:r>
          </a:p>
        </p:txBody>
      </p:sp>
      <p:sp>
        <p:nvSpPr>
          <p:cNvPr id="734231" name="Line 23"/>
          <p:cNvSpPr>
            <a:spLocks noChangeShapeType="1"/>
          </p:cNvSpPr>
          <p:nvPr/>
        </p:nvSpPr>
        <p:spPr bwMode="auto">
          <a:xfrm>
            <a:off x="9981187" y="5593431"/>
            <a:ext cx="1468702" cy="0"/>
          </a:xfrm>
          <a:prstGeom prst="line">
            <a:avLst/>
          </a:prstGeom>
          <a:noFill/>
          <a:ln w="381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4232" name="Text Box 24"/>
          <p:cNvSpPr txBox="1">
            <a:spLocks noChangeArrowheads="1"/>
          </p:cNvSpPr>
          <p:nvPr/>
        </p:nvSpPr>
        <p:spPr bwMode="auto">
          <a:xfrm>
            <a:off x="10019657" y="5636045"/>
            <a:ext cx="14020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dirty="0">
                <a:solidFill>
                  <a:srgbClr val="C00000"/>
                </a:solidFill>
                <a:latin typeface="+mn-lt"/>
                <a:ea typeface="黑体" pitchFamily="2" charset="-122"/>
              </a:rPr>
              <a:t>序号增大</a:t>
            </a:r>
          </a:p>
        </p:txBody>
      </p:sp>
      <p:sp>
        <p:nvSpPr>
          <p:cNvPr id="734233" name="Text Box 25"/>
          <p:cNvSpPr txBox="1">
            <a:spLocks noChangeArrowheads="1"/>
          </p:cNvSpPr>
          <p:nvPr/>
        </p:nvSpPr>
        <p:spPr bwMode="auto">
          <a:xfrm>
            <a:off x="5389184" y="5554522"/>
            <a:ext cx="2621280" cy="829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dirty="0">
                <a:solidFill>
                  <a:srgbClr val="000099"/>
                </a:solidFill>
                <a:latin typeface="+mn-lt"/>
                <a:ea typeface="黑体" pitchFamily="2" charset="-122"/>
              </a:rPr>
              <a:t>下一个期望收到的</a:t>
            </a:r>
          </a:p>
          <a:p>
            <a:pPr algn="ctr"/>
            <a:r>
              <a:rPr lang="zh-CN" altLang="en-US" sz="2400" dirty="0">
                <a:solidFill>
                  <a:srgbClr val="000099"/>
                </a:solidFill>
                <a:latin typeface="+mn-lt"/>
                <a:ea typeface="黑体" pitchFamily="2" charset="-122"/>
              </a:rPr>
              <a:t>字节（确认号）</a:t>
            </a:r>
          </a:p>
        </p:txBody>
      </p:sp>
      <p:sp>
        <p:nvSpPr>
          <p:cNvPr id="734234" name="Line 26"/>
          <p:cNvSpPr>
            <a:spLocks noChangeShapeType="1"/>
          </p:cNvSpPr>
          <p:nvPr/>
        </p:nvSpPr>
        <p:spPr bwMode="auto">
          <a:xfrm flipV="1">
            <a:off x="6747979" y="5155629"/>
            <a:ext cx="0" cy="437802"/>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734235" name="Freeform 27"/>
          <p:cNvSpPr/>
          <p:nvPr/>
        </p:nvSpPr>
        <p:spPr bwMode="auto">
          <a:xfrm>
            <a:off x="11836842" y="4517454"/>
            <a:ext cx="142742" cy="673100"/>
          </a:xfrm>
          <a:custGeom>
            <a:avLst/>
            <a:gdLst>
              <a:gd name="T0" fmla="*/ 12 w 36"/>
              <a:gd name="T1" fmla="*/ 0 h 286"/>
              <a:gd name="T2" fmla="*/ 36 w 36"/>
              <a:gd name="T3" fmla="*/ 86 h 286"/>
              <a:gd name="T4" fmla="*/ 8 w 36"/>
              <a:gd name="T5" fmla="*/ 102 h 286"/>
              <a:gd name="T6" fmla="*/ 28 w 36"/>
              <a:gd name="T7" fmla="*/ 138 h 286"/>
              <a:gd name="T8" fmla="*/ 0 w 36"/>
              <a:gd name="T9" fmla="*/ 158 h 286"/>
              <a:gd name="T10" fmla="*/ 24 w 36"/>
              <a:gd name="T11" fmla="*/ 210 h 286"/>
              <a:gd name="T12" fmla="*/ 8 w 36"/>
              <a:gd name="T13" fmla="*/ 238 h 286"/>
              <a:gd name="T14" fmla="*/ 32 w 36"/>
              <a:gd name="T15" fmla="*/ 286 h 2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 h="286">
                <a:moveTo>
                  <a:pt x="12" y="0"/>
                </a:moveTo>
                <a:lnTo>
                  <a:pt x="36" y="86"/>
                </a:lnTo>
                <a:lnTo>
                  <a:pt x="8" y="102"/>
                </a:lnTo>
                <a:lnTo>
                  <a:pt x="28" y="138"/>
                </a:lnTo>
                <a:lnTo>
                  <a:pt x="0" y="158"/>
                </a:lnTo>
                <a:lnTo>
                  <a:pt x="24" y="210"/>
                </a:lnTo>
                <a:lnTo>
                  <a:pt x="8" y="238"/>
                </a:lnTo>
                <a:lnTo>
                  <a:pt x="32" y="286"/>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
        <p:nvSpPr>
          <p:cNvPr id="734236" name="Freeform 28"/>
          <p:cNvSpPr/>
          <p:nvPr/>
        </p:nvSpPr>
        <p:spPr bwMode="auto">
          <a:xfrm>
            <a:off x="3600760" y="4542855"/>
            <a:ext cx="213254" cy="682625"/>
          </a:xfrm>
          <a:custGeom>
            <a:avLst/>
            <a:gdLst>
              <a:gd name="T0" fmla="*/ 14 w 66"/>
              <a:gd name="T1" fmla="*/ 0 h 274"/>
              <a:gd name="T2" fmla="*/ 66 w 66"/>
              <a:gd name="T3" fmla="*/ 46 h 274"/>
              <a:gd name="T4" fmla="*/ 6 w 66"/>
              <a:gd name="T5" fmla="*/ 84 h 274"/>
              <a:gd name="T6" fmla="*/ 54 w 66"/>
              <a:gd name="T7" fmla="*/ 136 h 274"/>
              <a:gd name="T8" fmla="*/ 0 w 66"/>
              <a:gd name="T9" fmla="*/ 178 h 274"/>
              <a:gd name="T10" fmla="*/ 54 w 66"/>
              <a:gd name="T11" fmla="*/ 214 h 274"/>
              <a:gd name="T12" fmla="*/ 12 w 66"/>
              <a:gd name="T13" fmla="*/ 274 h 274"/>
            </a:gdLst>
            <a:ahLst/>
            <a:cxnLst>
              <a:cxn ang="0">
                <a:pos x="T0" y="T1"/>
              </a:cxn>
              <a:cxn ang="0">
                <a:pos x="T2" y="T3"/>
              </a:cxn>
              <a:cxn ang="0">
                <a:pos x="T4" y="T5"/>
              </a:cxn>
              <a:cxn ang="0">
                <a:pos x="T6" y="T7"/>
              </a:cxn>
              <a:cxn ang="0">
                <a:pos x="T8" y="T9"/>
              </a:cxn>
              <a:cxn ang="0">
                <a:pos x="T10" y="T11"/>
              </a:cxn>
              <a:cxn ang="0">
                <a:pos x="T12" y="T13"/>
              </a:cxn>
            </a:cxnLst>
            <a:rect l="0" t="0" r="r" b="b"/>
            <a:pathLst>
              <a:path w="66" h="274">
                <a:moveTo>
                  <a:pt x="14" y="0"/>
                </a:moveTo>
                <a:lnTo>
                  <a:pt x="66" y="46"/>
                </a:lnTo>
                <a:lnTo>
                  <a:pt x="6" y="84"/>
                </a:lnTo>
                <a:lnTo>
                  <a:pt x="54" y="136"/>
                </a:lnTo>
                <a:lnTo>
                  <a:pt x="0" y="178"/>
                </a:lnTo>
                <a:lnTo>
                  <a:pt x="54" y="214"/>
                </a:lnTo>
                <a:lnTo>
                  <a:pt x="12" y="274"/>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思考</a:t>
            </a:r>
          </a:p>
        </p:txBody>
      </p:sp>
      <p:sp>
        <p:nvSpPr>
          <p:cNvPr id="3" name="Content Placeholder 2"/>
          <p:cNvSpPr>
            <a:spLocks noGrp="1"/>
          </p:cNvSpPr>
          <p:nvPr>
            <p:ph idx="1"/>
          </p:nvPr>
        </p:nvSpPr>
        <p:spPr/>
        <p:txBody>
          <a:bodyPr/>
          <a:lstStyle/>
          <a:p>
            <a:r>
              <a:rPr lang="en-US"/>
              <a:t>B向A发送了零窗口的报文段后不久，B的接收缓存又有了一些存储空间</a:t>
            </a:r>
          </a:p>
          <a:p>
            <a:pPr lvl="1"/>
            <a:r>
              <a:rPr lang="en-US"/>
              <a:t>于是B向A发送了rwnd = 400的报文段</a:t>
            </a:r>
            <a:r>
              <a:rPr lang="zh-CN" altLang="en-US"/>
              <a:t>，</a:t>
            </a:r>
            <a:r>
              <a:rPr lang="en-US"/>
              <a:t>但这个报文段在传送过程中丢失了</a:t>
            </a:r>
          </a:p>
          <a:p>
            <a:pPr lvl="1"/>
            <a:r>
              <a:rPr lang="en-US"/>
              <a:t>A一直等待收到B发送的非零窗口的通知，而B也一直等待A发送的数据</a:t>
            </a:r>
          </a:p>
          <a:p>
            <a:pPr lvl="0"/>
            <a:endParaRPr lang="en-US"/>
          </a:p>
          <a:p>
            <a:pPr lvl="0"/>
            <a:r>
              <a:rPr lang="zh-CN" altLang="en-US">
                <a:sym typeface="+mn-ea"/>
              </a:rPr>
              <a:t>重传</a:t>
            </a:r>
            <a:endParaRPr lang="en-US" altLang="en-US">
              <a:sym typeface="+mn-ea"/>
            </a:endParaRPr>
          </a:p>
          <a:p>
            <a:pPr lvl="0"/>
            <a:endParaRPr lang="en-US"/>
          </a:p>
          <a:p>
            <a:pPr lvl="0"/>
            <a:r>
              <a:rPr lang="zh-CN" altLang="en-US" sz="2800"/>
              <a:t>其他解决死锁方法</a:t>
            </a:r>
            <a:endParaRPr lang="en-US" altLang="en-US" sz="2800"/>
          </a:p>
          <a:p>
            <a:pPr marL="490855" lvl="1" indent="0">
              <a:buNone/>
            </a:pPr>
            <a:endParaRPr lang="zh-CN" alt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75</a:t>
            </a:fld>
            <a:endParaRPr lang="zh-CN" alt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持续计时器 (persistence timer)</a:t>
            </a:r>
            <a:endParaRPr lang="en-US"/>
          </a:p>
        </p:txBody>
      </p:sp>
      <p:sp>
        <p:nvSpPr>
          <p:cNvPr id="3" name="Content Placeholder 2"/>
          <p:cNvSpPr>
            <a:spLocks noGrp="1"/>
          </p:cNvSpPr>
          <p:nvPr>
            <p:ph idx="1"/>
          </p:nvPr>
        </p:nvSpPr>
        <p:spPr/>
        <p:txBody>
          <a:bodyPr/>
          <a:lstStyle/>
          <a:p>
            <a:r>
              <a:rPr lang="en-US"/>
              <a:t>TCP为每一个连接设有一个持续计时器 (persistence timer)</a:t>
            </a:r>
          </a:p>
          <a:p>
            <a:pPr lvl="1"/>
            <a:r>
              <a:rPr lang="en-US"/>
              <a:t>只要 TCP 连接的一方收到对方的零窗口通知，就启动该持续计时器</a:t>
            </a:r>
          </a:p>
          <a:p>
            <a:pPr lvl="1"/>
            <a:r>
              <a:rPr lang="en-US"/>
              <a:t>若持续计时器设置的时间到期，就发送一个零窗口探测报文段（仅携带1字节的数据），而对方就在确认这个探测报文段时给出了现在的窗口值</a:t>
            </a:r>
          </a:p>
          <a:p>
            <a:pPr lvl="2"/>
            <a:r>
              <a:rPr lang="en-US"/>
              <a:t>若窗口仍然是零，则收到这个报文段的一方就重新设置持续计时器</a:t>
            </a:r>
          </a:p>
          <a:p>
            <a:pPr lvl="2"/>
            <a:r>
              <a:rPr lang="en-US"/>
              <a:t>若窗口不是零，则死锁的僵局就可以打破了</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76</a:t>
            </a:fld>
            <a:endParaRPr lang="zh-CN" alt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几个注意点</a:t>
            </a:r>
          </a:p>
        </p:txBody>
      </p:sp>
      <p:sp>
        <p:nvSpPr>
          <p:cNvPr id="3" name="Content Placeholder 2"/>
          <p:cNvSpPr>
            <a:spLocks noGrp="1"/>
          </p:cNvSpPr>
          <p:nvPr>
            <p:ph idx="1"/>
          </p:nvPr>
        </p:nvSpPr>
        <p:spPr/>
        <p:txBody>
          <a:bodyPr/>
          <a:lstStyle/>
          <a:p>
            <a:r>
              <a:rPr lang="en-US"/>
              <a:t>A的发送窗口并不总是和B的接收窗口一样大（</a:t>
            </a:r>
            <a:r>
              <a:rPr lang="zh-CN" altLang="en-US"/>
              <a:t>更新</a:t>
            </a:r>
            <a:r>
              <a:rPr lang="en-US"/>
              <a:t>滞后）</a:t>
            </a:r>
          </a:p>
          <a:p>
            <a:r>
              <a:rPr lang="en-US"/>
              <a:t>TCP标准没有规定对不按序到达的数据应如何处理。通常是先临时存放在接收窗口中，等到字节流中所缺少的字节收到后，再按序交付上层的应用进程</a:t>
            </a:r>
          </a:p>
          <a:p>
            <a:r>
              <a:rPr lang="en-US"/>
              <a:t>TCP要求接收方必须有累积确认的功能，减小传输开销</a:t>
            </a:r>
          </a:p>
          <a:p>
            <a:r>
              <a:rPr lang="en-US"/>
              <a:t>TCP是全双工通信，每一方都有发送窗口和接收窗口</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77</a:t>
            </a:fld>
            <a:endParaRPr lang="zh-CN" alt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接收方发送确认</a:t>
            </a:r>
          </a:p>
        </p:txBody>
      </p:sp>
      <p:sp>
        <p:nvSpPr>
          <p:cNvPr id="3" name="Content Placeholder 2"/>
          <p:cNvSpPr>
            <a:spLocks noGrp="1"/>
          </p:cNvSpPr>
          <p:nvPr>
            <p:ph idx="1"/>
          </p:nvPr>
        </p:nvSpPr>
        <p:spPr/>
        <p:txBody>
          <a:bodyPr/>
          <a:lstStyle/>
          <a:p>
            <a:r>
              <a:rPr lang="en-US"/>
              <a:t>接收方可以在合适的时候发送确认，也可以在自己有数据要发送时把确认信息顺便捎带上</a:t>
            </a:r>
          </a:p>
          <a:p>
            <a:pPr lvl="1"/>
            <a:r>
              <a:rPr lang="en-US"/>
              <a:t>接收方不应过分推迟发送确认，否则会导致发送方不必要的重传，反而浪费了网络的资源</a:t>
            </a:r>
          </a:p>
          <a:p>
            <a:pPr lvl="1"/>
            <a:endParaRPr lang="en-US"/>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78</a:t>
            </a:fld>
            <a:endParaRPr lang="zh-CN" alt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面向字节流</a:t>
            </a:r>
          </a:p>
        </p:txBody>
      </p:sp>
      <p:sp>
        <p:nvSpPr>
          <p:cNvPr id="4" name="Text Placeholder 3"/>
          <p:cNvSpPr>
            <a:spLocks noGrp="1"/>
          </p:cNvSpPr>
          <p:nvPr>
            <p:ph type="body" idx="13"/>
          </p:nvPr>
        </p:nvSpPr>
        <p:spPr/>
        <p:txBody>
          <a:bodyPr/>
          <a:lstStyle/>
          <a:p>
            <a:endParaRPr lang="en-US"/>
          </a:p>
        </p:txBody>
      </p:sp>
      <p:sp>
        <p:nvSpPr>
          <p:cNvPr id="5" name="Date Placeholder 4"/>
          <p:cNvSpPr>
            <a:spLocks noGrp="1"/>
          </p:cNvSpPr>
          <p:nvPr>
            <p:ph type="dt" sz="half" idx="10"/>
          </p:nvPr>
        </p:nvSpPr>
        <p:spPr/>
        <p:txBody>
          <a:bodyPr/>
          <a:lstStyle/>
          <a:p>
            <a:r>
              <a:rPr lang="zh-CN" altLang="en-US"/>
              <a:t>苏铅坤</a:t>
            </a:r>
          </a:p>
        </p:txBody>
      </p:sp>
      <p:sp>
        <p:nvSpPr>
          <p:cNvPr id="6" name="Footer Placeholder 5"/>
          <p:cNvSpPr>
            <a:spLocks noGrp="1"/>
          </p:cNvSpPr>
          <p:nvPr>
            <p:ph type="ftr" sz="quarter" idx="11"/>
          </p:nvPr>
        </p:nvSpPr>
        <p:spPr/>
        <p:txBody>
          <a:bodyPr/>
          <a:lstStyle/>
          <a:p>
            <a:r>
              <a:rPr lang="zh-CN" altLang="en-US" dirty="0"/>
              <a:t>计算机网络</a:t>
            </a:r>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8</a:t>
            </a:fld>
            <a:endParaRPr lang="zh-CN" altLang="en-US"/>
          </a:p>
        </p:txBody>
      </p:sp>
      <p:sp>
        <p:nvSpPr>
          <p:cNvPr id="221231" name="AutoShape 47"/>
          <p:cNvSpPr>
            <a:spLocks noChangeArrowheads="1"/>
          </p:cNvSpPr>
          <p:nvPr/>
        </p:nvSpPr>
        <p:spPr bwMode="auto">
          <a:xfrm>
            <a:off x="8500773" y="5198712"/>
            <a:ext cx="283765" cy="130175"/>
          </a:xfrm>
          <a:prstGeom prst="rightArrow">
            <a:avLst>
              <a:gd name="adj1" fmla="val 50000"/>
              <a:gd name="adj2" fmla="val 50305"/>
            </a:avLst>
          </a:prstGeom>
          <a:solidFill>
            <a:srgbClr val="C00000"/>
          </a:solidFill>
          <a:ln w="9525">
            <a:solidFill>
              <a:srgbClr val="C00000"/>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221291" name="Rectangle 107"/>
          <p:cNvSpPr>
            <a:spLocks noChangeArrowheads="1"/>
          </p:cNvSpPr>
          <p:nvPr/>
        </p:nvSpPr>
        <p:spPr bwMode="auto">
          <a:xfrm>
            <a:off x="4854342" y="1786948"/>
            <a:ext cx="3679495" cy="869778"/>
          </a:xfrm>
          <a:prstGeom prst="rect">
            <a:avLst/>
          </a:prstGeom>
          <a:solidFill>
            <a:srgbClr val="FFFFCC"/>
          </a:solidFill>
          <a:ln w="38100" cmpd="dbl">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grpSp>
        <p:nvGrpSpPr>
          <p:cNvPr id="221264" name="Group 80"/>
          <p:cNvGrpSpPr/>
          <p:nvPr/>
        </p:nvGrpSpPr>
        <p:grpSpPr bwMode="auto">
          <a:xfrm>
            <a:off x="7615079" y="5109812"/>
            <a:ext cx="937287" cy="287337"/>
            <a:chOff x="2925" y="1570"/>
            <a:chExt cx="545" cy="181"/>
          </a:xfrm>
        </p:grpSpPr>
        <p:grpSp>
          <p:nvGrpSpPr>
            <p:cNvPr id="221265" name="Group 81"/>
            <p:cNvGrpSpPr/>
            <p:nvPr/>
          </p:nvGrpSpPr>
          <p:grpSpPr bwMode="auto">
            <a:xfrm>
              <a:off x="3061" y="1570"/>
              <a:ext cx="272" cy="181"/>
              <a:chOff x="3061" y="1842"/>
              <a:chExt cx="272" cy="181"/>
            </a:xfrm>
          </p:grpSpPr>
          <p:sp>
            <p:nvSpPr>
              <p:cNvPr id="221266" name="Rectangle 82"/>
              <p:cNvSpPr>
                <a:spLocks noChangeArrowheads="1"/>
              </p:cNvSpPr>
              <p:nvPr/>
            </p:nvSpPr>
            <p:spPr bwMode="auto">
              <a:xfrm>
                <a:off x="3061"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7</a:t>
                </a:r>
              </a:p>
            </p:txBody>
          </p:sp>
          <p:sp>
            <p:nvSpPr>
              <p:cNvPr id="221267" name="Rectangle 83"/>
              <p:cNvSpPr>
                <a:spLocks noChangeArrowheads="1"/>
              </p:cNvSpPr>
              <p:nvPr/>
            </p:nvSpPr>
            <p:spPr bwMode="auto">
              <a:xfrm>
                <a:off x="3197"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6</a:t>
                </a:r>
              </a:p>
            </p:txBody>
          </p:sp>
        </p:grpSp>
        <p:sp>
          <p:nvSpPr>
            <p:cNvPr id="221268" name="Rectangle 84"/>
            <p:cNvSpPr>
              <a:spLocks noChangeArrowheads="1"/>
            </p:cNvSpPr>
            <p:nvPr/>
          </p:nvSpPr>
          <p:spPr bwMode="auto">
            <a:xfrm>
              <a:off x="2925" y="1570"/>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8</a:t>
              </a:r>
            </a:p>
          </p:txBody>
        </p:sp>
        <p:sp>
          <p:nvSpPr>
            <p:cNvPr id="221269" name="Rectangle 85"/>
            <p:cNvSpPr>
              <a:spLocks noChangeArrowheads="1"/>
            </p:cNvSpPr>
            <p:nvPr/>
          </p:nvSpPr>
          <p:spPr bwMode="auto">
            <a:xfrm>
              <a:off x="3334" y="1570"/>
              <a:ext cx="136" cy="181"/>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H</a:t>
              </a:r>
            </a:p>
          </p:txBody>
        </p:sp>
      </p:grpSp>
      <p:sp>
        <p:nvSpPr>
          <p:cNvPr id="221246" name="Text Box 62"/>
          <p:cNvSpPr txBox="1">
            <a:spLocks noChangeArrowheads="1"/>
          </p:cNvSpPr>
          <p:nvPr/>
        </p:nvSpPr>
        <p:spPr bwMode="auto">
          <a:xfrm>
            <a:off x="9283276" y="1723673"/>
            <a:ext cx="768350" cy="1106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6600">
                <a:solidFill>
                  <a:srgbClr val="000099"/>
                </a:solidFill>
                <a:latin typeface="+mn-lt"/>
                <a:ea typeface="黑体" pitchFamily="2" charset="-122"/>
                <a:sym typeface="Wingdings" panose="05000000000000000000" pitchFamily="2" charset="2"/>
              </a:rPr>
              <a:t></a:t>
            </a:r>
          </a:p>
        </p:txBody>
      </p:sp>
      <p:sp>
        <p:nvSpPr>
          <p:cNvPr id="221228" name="Freeform 44"/>
          <p:cNvSpPr/>
          <p:nvPr/>
        </p:nvSpPr>
        <p:spPr bwMode="auto">
          <a:xfrm>
            <a:off x="9255760" y="4749448"/>
            <a:ext cx="386954" cy="889000"/>
          </a:xfrm>
          <a:custGeom>
            <a:avLst/>
            <a:gdLst>
              <a:gd name="T0" fmla="*/ 0 w 225"/>
              <a:gd name="T1" fmla="*/ 590 h 590"/>
              <a:gd name="T2" fmla="*/ 225 w 225"/>
              <a:gd name="T3" fmla="*/ 590 h 590"/>
              <a:gd name="T4" fmla="*/ 225 w 225"/>
              <a:gd name="T5" fmla="*/ 0 h 590"/>
            </a:gdLst>
            <a:ahLst/>
            <a:cxnLst>
              <a:cxn ang="0">
                <a:pos x="T0" y="T1"/>
              </a:cxn>
              <a:cxn ang="0">
                <a:pos x="T2" y="T3"/>
              </a:cxn>
              <a:cxn ang="0">
                <a:pos x="T4" y="T5"/>
              </a:cxn>
            </a:cxnLst>
            <a:rect l="0" t="0" r="r" b="b"/>
            <a:pathLst>
              <a:path w="225" h="590">
                <a:moveTo>
                  <a:pt x="0" y="590"/>
                </a:moveTo>
                <a:lnTo>
                  <a:pt x="225" y="590"/>
                </a:lnTo>
                <a:lnTo>
                  <a:pt x="225" y="0"/>
                </a:lnTo>
              </a:path>
            </a:pathLst>
          </a:custGeom>
          <a:noFill/>
          <a:ln w="57150" cap="flat" cmpd="sng">
            <a:solidFill>
              <a:schemeClr val="tx1"/>
            </a:solidFill>
            <a:prstDash val="solid"/>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
        <p:nvSpPr>
          <p:cNvPr id="221229" name="Text Box 45"/>
          <p:cNvSpPr txBox="1">
            <a:spLocks noChangeArrowheads="1"/>
          </p:cNvSpPr>
          <p:nvPr/>
        </p:nvSpPr>
        <p:spPr bwMode="auto">
          <a:xfrm>
            <a:off x="2495260" y="1723673"/>
            <a:ext cx="768350" cy="1106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6600">
                <a:solidFill>
                  <a:srgbClr val="000099"/>
                </a:solidFill>
                <a:latin typeface="+mn-lt"/>
                <a:ea typeface="黑体" pitchFamily="2" charset="-122"/>
                <a:sym typeface="Wingdings" panose="05000000000000000000" pitchFamily="2" charset="2"/>
              </a:rPr>
              <a:t></a:t>
            </a:r>
          </a:p>
        </p:txBody>
      </p:sp>
      <p:sp>
        <p:nvSpPr>
          <p:cNvPr id="221230" name="AutoShape 46"/>
          <p:cNvSpPr>
            <a:spLocks noChangeArrowheads="1"/>
          </p:cNvSpPr>
          <p:nvPr/>
        </p:nvSpPr>
        <p:spPr bwMode="auto">
          <a:xfrm>
            <a:off x="6326956" y="5200299"/>
            <a:ext cx="285485" cy="130175"/>
          </a:xfrm>
          <a:prstGeom prst="rightArrow">
            <a:avLst>
              <a:gd name="adj1" fmla="val 50000"/>
              <a:gd name="adj2" fmla="val 50610"/>
            </a:avLst>
          </a:prstGeom>
          <a:solidFill>
            <a:srgbClr val="C00000"/>
          </a:solidFill>
          <a:ln w="9525">
            <a:solidFill>
              <a:srgbClr val="C00000"/>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221232" name="AutoShape 48"/>
          <p:cNvSpPr>
            <a:spLocks noChangeArrowheads="1"/>
          </p:cNvSpPr>
          <p:nvPr/>
        </p:nvSpPr>
        <p:spPr bwMode="auto">
          <a:xfrm>
            <a:off x="4364673" y="5198712"/>
            <a:ext cx="285485" cy="130175"/>
          </a:xfrm>
          <a:prstGeom prst="rightArrow">
            <a:avLst>
              <a:gd name="adj1" fmla="val 50000"/>
              <a:gd name="adj2" fmla="val 50610"/>
            </a:avLst>
          </a:prstGeom>
          <a:solidFill>
            <a:srgbClr val="C00000"/>
          </a:solidFill>
          <a:ln w="9525">
            <a:solidFill>
              <a:srgbClr val="C00000"/>
            </a:solidFill>
            <a:miter lim="800000"/>
          </a:ln>
          <a:effectLst/>
        </p:spPr>
        <p:txBody>
          <a:bodyPr wrap="none" anchor="ctr"/>
          <a:lstStyle/>
          <a:p>
            <a:endParaRPr lang="zh-CN" altLang="en-US">
              <a:solidFill>
                <a:srgbClr val="000099"/>
              </a:solidFill>
              <a:latin typeface="+mn-lt"/>
              <a:ea typeface="黑体" pitchFamily="2" charset="-122"/>
            </a:endParaRPr>
          </a:p>
        </p:txBody>
      </p:sp>
      <p:sp>
        <p:nvSpPr>
          <p:cNvPr id="221233" name="Line 49"/>
          <p:cNvSpPr>
            <a:spLocks noChangeShapeType="1"/>
          </p:cNvSpPr>
          <p:nvPr/>
        </p:nvSpPr>
        <p:spPr bwMode="auto">
          <a:xfrm>
            <a:off x="2856416" y="2590448"/>
            <a:ext cx="3440" cy="1487488"/>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21234" name="Text Box 50"/>
          <p:cNvSpPr txBox="1">
            <a:spLocks noChangeArrowheads="1"/>
          </p:cNvSpPr>
          <p:nvPr/>
        </p:nvSpPr>
        <p:spPr bwMode="auto">
          <a:xfrm>
            <a:off x="6936927" y="4725636"/>
            <a:ext cx="19100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a:solidFill>
                  <a:srgbClr val="000099"/>
                </a:solidFill>
                <a:latin typeface="+mn-lt"/>
                <a:ea typeface="黑体" pitchFamily="2" charset="-122"/>
              </a:rPr>
              <a:t>发送 </a:t>
            </a:r>
            <a:r>
              <a:rPr kumimoji="1" lang="en-US" altLang="zh-CN" sz="1800">
                <a:solidFill>
                  <a:srgbClr val="000099"/>
                </a:solidFill>
                <a:latin typeface="+mn-lt"/>
                <a:ea typeface="黑体" pitchFamily="2" charset="-122"/>
              </a:rPr>
              <a:t>TCP </a:t>
            </a:r>
            <a:r>
              <a:rPr kumimoji="1" lang="zh-CN" altLang="en-US" sz="1800">
                <a:solidFill>
                  <a:srgbClr val="000099"/>
                </a:solidFill>
                <a:latin typeface="+mn-lt"/>
                <a:ea typeface="黑体" pitchFamily="2" charset="-122"/>
              </a:rPr>
              <a:t>报文段</a:t>
            </a:r>
          </a:p>
        </p:txBody>
      </p:sp>
      <p:sp>
        <p:nvSpPr>
          <p:cNvPr id="221235" name="Rectangle 51"/>
          <p:cNvSpPr>
            <a:spLocks noChangeArrowheads="1"/>
          </p:cNvSpPr>
          <p:nvPr/>
        </p:nvSpPr>
        <p:spPr bwMode="auto">
          <a:xfrm>
            <a:off x="1963843" y="4066824"/>
            <a:ext cx="1802342" cy="682625"/>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a:solidFill>
                <a:srgbClr val="000099"/>
              </a:solidFill>
              <a:latin typeface="+mn-lt"/>
              <a:ea typeface="黑体" pitchFamily="2" charset="-122"/>
            </a:endParaRPr>
          </a:p>
          <a:p>
            <a:pPr algn="ctr"/>
            <a:endParaRPr kumimoji="1" lang="en-US" altLang="zh-CN" sz="900">
              <a:solidFill>
                <a:srgbClr val="000099"/>
              </a:solidFill>
              <a:latin typeface="+mn-lt"/>
              <a:ea typeface="黑体" pitchFamily="2" charset="-122"/>
            </a:endParaRPr>
          </a:p>
          <a:p>
            <a:pPr algn="ctr"/>
            <a:endParaRPr kumimoji="1" lang="en-US" altLang="zh-CN" sz="1800">
              <a:solidFill>
                <a:srgbClr val="000099"/>
              </a:solidFill>
              <a:latin typeface="+mn-lt"/>
              <a:ea typeface="黑体" pitchFamily="2" charset="-122"/>
            </a:endParaRPr>
          </a:p>
        </p:txBody>
      </p:sp>
      <p:sp>
        <p:nvSpPr>
          <p:cNvPr id="221236" name="Line 52"/>
          <p:cNvSpPr>
            <a:spLocks noChangeShapeType="1"/>
          </p:cNvSpPr>
          <p:nvPr/>
        </p:nvSpPr>
        <p:spPr bwMode="auto">
          <a:xfrm flipV="1">
            <a:off x="9671950" y="2590449"/>
            <a:ext cx="0" cy="1476375"/>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21237" name="Rectangle 53"/>
          <p:cNvSpPr>
            <a:spLocks noChangeArrowheads="1"/>
          </p:cNvSpPr>
          <p:nvPr/>
        </p:nvSpPr>
        <p:spPr bwMode="auto">
          <a:xfrm>
            <a:off x="8770780" y="4066824"/>
            <a:ext cx="1800622" cy="682625"/>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a:solidFill>
                <a:srgbClr val="000099"/>
              </a:solidFill>
              <a:latin typeface="+mn-lt"/>
              <a:ea typeface="黑体" pitchFamily="2" charset="-122"/>
            </a:endParaRPr>
          </a:p>
          <a:p>
            <a:pPr algn="ctr"/>
            <a:endParaRPr kumimoji="1" lang="en-US" altLang="zh-CN" sz="900">
              <a:solidFill>
                <a:srgbClr val="000099"/>
              </a:solidFill>
              <a:latin typeface="+mn-lt"/>
              <a:ea typeface="黑体" pitchFamily="2" charset="-122"/>
            </a:endParaRPr>
          </a:p>
          <a:p>
            <a:pPr algn="ctr"/>
            <a:endParaRPr kumimoji="1" lang="en-US" altLang="zh-CN" sz="1800">
              <a:solidFill>
                <a:srgbClr val="000099"/>
              </a:solidFill>
              <a:latin typeface="+mn-lt"/>
              <a:ea typeface="黑体" pitchFamily="2" charset="-122"/>
            </a:endParaRPr>
          </a:p>
        </p:txBody>
      </p:sp>
      <p:sp>
        <p:nvSpPr>
          <p:cNvPr id="221238" name="Text Box 54"/>
          <p:cNvSpPr txBox="1">
            <a:spLocks noChangeArrowheads="1"/>
          </p:cNvSpPr>
          <p:nvPr/>
        </p:nvSpPr>
        <p:spPr bwMode="auto">
          <a:xfrm>
            <a:off x="2306055" y="1504598"/>
            <a:ext cx="10972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dirty="0">
                <a:solidFill>
                  <a:srgbClr val="000099"/>
                </a:solidFill>
                <a:latin typeface="+mn-lt"/>
                <a:ea typeface="黑体" pitchFamily="2" charset="-122"/>
              </a:rPr>
              <a:t>发送方</a:t>
            </a:r>
          </a:p>
        </p:txBody>
      </p:sp>
      <p:sp>
        <p:nvSpPr>
          <p:cNvPr id="221239" name="Text Box 55"/>
          <p:cNvSpPr txBox="1">
            <a:spLocks noChangeArrowheads="1"/>
          </p:cNvSpPr>
          <p:nvPr/>
        </p:nvSpPr>
        <p:spPr bwMode="auto">
          <a:xfrm>
            <a:off x="9106112" y="1504598"/>
            <a:ext cx="109728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a:solidFill>
                  <a:srgbClr val="000099"/>
                </a:solidFill>
                <a:latin typeface="+mn-lt"/>
                <a:ea typeface="黑体" pitchFamily="2" charset="-122"/>
              </a:rPr>
              <a:t>接收方</a:t>
            </a:r>
          </a:p>
        </p:txBody>
      </p:sp>
      <p:sp>
        <p:nvSpPr>
          <p:cNvPr id="221240" name="AutoShape 56"/>
          <p:cNvSpPr>
            <a:spLocks noChangeArrowheads="1"/>
          </p:cNvSpPr>
          <p:nvPr/>
        </p:nvSpPr>
        <p:spPr bwMode="auto">
          <a:xfrm>
            <a:off x="3635481" y="3309586"/>
            <a:ext cx="1307042" cy="609600"/>
          </a:xfrm>
          <a:prstGeom prst="wedgeRoundRectCallout">
            <a:avLst>
              <a:gd name="adj1" fmla="val -85792"/>
              <a:gd name="adj2" fmla="val 120833"/>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a:solidFill>
                <a:srgbClr val="000099"/>
              </a:solidFill>
              <a:latin typeface="+mn-lt"/>
              <a:ea typeface="黑体" pitchFamily="2" charset="-122"/>
            </a:endParaRPr>
          </a:p>
        </p:txBody>
      </p:sp>
      <p:sp>
        <p:nvSpPr>
          <p:cNvPr id="221241" name="Text Box 57"/>
          <p:cNvSpPr txBox="1">
            <a:spLocks noChangeArrowheads="1"/>
          </p:cNvSpPr>
          <p:nvPr/>
        </p:nvSpPr>
        <p:spPr bwMode="auto">
          <a:xfrm>
            <a:off x="3648420" y="3292123"/>
            <a:ext cx="1325880" cy="64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dirty="0">
                <a:solidFill>
                  <a:srgbClr val="000099"/>
                </a:solidFill>
                <a:latin typeface="+mn-lt"/>
                <a:ea typeface="黑体" pitchFamily="2" charset="-122"/>
              </a:rPr>
              <a:t>把字节写入</a:t>
            </a:r>
          </a:p>
          <a:p>
            <a:pPr algn="ctr"/>
            <a:r>
              <a:rPr kumimoji="1" lang="zh-CN" altLang="en-US" sz="1800" dirty="0">
                <a:solidFill>
                  <a:srgbClr val="C00000"/>
                </a:solidFill>
                <a:latin typeface="+mn-lt"/>
                <a:ea typeface="黑体" pitchFamily="2" charset="-122"/>
              </a:rPr>
              <a:t>发送缓存</a:t>
            </a:r>
          </a:p>
        </p:txBody>
      </p:sp>
      <p:sp>
        <p:nvSpPr>
          <p:cNvPr id="221242" name="AutoShape 58"/>
          <p:cNvSpPr>
            <a:spLocks noChangeArrowheads="1"/>
          </p:cNvSpPr>
          <p:nvPr/>
        </p:nvSpPr>
        <p:spPr bwMode="auto">
          <a:xfrm>
            <a:off x="8082862" y="3022248"/>
            <a:ext cx="1279525" cy="609600"/>
          </a:xfrm>
          <a:prstGeom prst="wedgeRoundRectCallout">
            <a:avLst>
              <a:gd name="adj1" fmla="val 80912"/>
              <a:gd name="adj2" fmla="val 178384"/>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a:solidFill>
                <a:srgbClr val="000099"/>
              </a:solidFill>
              <a:latin typeface="+mn-lt"/>
              <a:ea typeface="黑体" pitchFamily="2" charset="-122"/>
            </a:endParaRPr>
          </a:p>
        </p:txBody>
      </p:sp>
      <p:sp>
        <p:nvSpPr>
          <p:cNvPr id="221243" name="Text Box 59"/>
          <p:cNvSpPr txBox="1">
            <a:spLocks noChangeArrowheads="1"/>
          </p:cNvSpPr>
          <p:nvPr/>
        </p:nvSpPr>
        <p:spPr bwMode="auto">
          <a:xfrm>
            <a:off x="8061405" y="3022248"/>
            <a:ext cx="1325880" cy="64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dirty="0">
                <a:solidFill>
                  <a:srgbClr val="000099"/>
                </a:solidFill>
                <a:latin typeface="+mn-lt"/>
                <a:ea typeface="黑体" pitchFamily="2" charset="-122"/>
              </a:rPr>
              <a:t>从</a:t>
            </a:r>
            <a:r>
              <a:rPr kumimoji="1" lang="zh-CN" altLang="en-US" sz="1800" dirty="0">
                <a:solidFill>
                  <a:srgbClr val="C00000"/>
                </a:solidFill>
                <a:latin typeface="+mn-lt"/>
                <a:ea typeface="黑体" pitchFamily="2" charset="-122"/>
              </a:rPr>
              <a:t>接收缓存</a:t>
            </a:r>
          </a:p>
          <a:p>
            <a:pPr algn="ctr"/>
            <a:r>
              <a:rPr kumimoji="1" lang="zh-CN" altLang="en-US" sz="1800" dirty="0">
                <a:solidFill>
                  <a:srgbClr val="000099"/>
                </a:solidFill>
                <a:latin typeface="+mn-lt"/>
                <a:ea typeface="黑体" pitchFamily="2" charset="-122"/>
              </a:rPr>
              <a:t>读取字节</a:t>
            </a:r>
          </a:p>
        </p:txBody>
      </p:sp>
      <p:sp>
        <p:nvSpPr>
          <p:cNvPr id="221244" name="Text Box 60"/>
          <p:cNvSpPr txBox="1">
            <a:spLocks noChangeArrowheads="1"/>
          </p:cNvSpPr>
          <p:nvPr/>
        </p:nvSpPr>
        <p:spPr bwMode="auto">
          <a:xfrm>
            <a:off x="3090307" y="2104674"/>
            <a:ext cx="1198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a:solidFill>
                  <a:srgbClr val="000099"/>
                </a:solidFill>
                <a:latin typeface="+mn-lt"/>
                <a:ea typeface="黑体" pitchFamily="2" charset="-122"/>
              </a:rPr>
              <a:t>应用进程</a:t>
            </a:r>
          </a:p>
        </p:txBody>
      </p:sp>
      <p:sp>
        <p:nvSpPr>
          <p:cNvPr id="221245" name="Text Box 61"/>
          <p:cNvSpPr txBox="1">
            <a:spLocks noChangeArrowheads="1"/>
          </p:cNvSpPr>
          <p:nvPr/>
        </p:nvSpPr>
        <p:spPr bwMode="auto">
          <a:xfrm>
            <a:off x="9902401" y="2049112"/>
            <a:ext cx="1198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a:solidFill>
                  <a:srgbClr val="000099"/>
                </a:solidFill>
                <a:latin typeface="+mn-lt"/>
                <a:ea typeface="黑体" pitchFamily="2" charset="-122"/>
              </a:rPr>
              <a:t>应用进程</a:t>
            </a:r>
          </a:p>
        </p:txBody>
      </p:sp>
      <p:grpSp>
        <p:nvGrpSpPr>
          <p:cNvPr id="221247" name="Group 63"/>
          <p:cNvGrpSpPr/>
          <p:nvPr/>
        </p:nvGrpSpPr>
        <p:grpSpPr bwMode="auto">
          <a:xfrm>
            <a:off x="9828451" y="2734911"/>
            <a:ext cx="233892" cy="1150937"/>
            <a:chOff x="3107" y="210"/>
            <a:chExt cx="136" cy="725"/>
          </a:xfrm>
        </p:grpSpPr>
        <p:sp>
          <p:nvSpPr>
            <p:cNvPr id="221248" name="Rectangle 64"/>
            <p:cNvSpPr>
              <a:spLocks noChangeArrowheads="1"/>
            </p:cNvSpPr>
            <p:nvPr/>
          </p:nvSpPr>
          <p:spPr bwMode="auto">
            <a:xfrm>
              <a:off x="3107" y="391"/>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a:t>
              </a:r>
            </a:p>
          </p:txBody>
        </p:sp>
        <p:sp>
          <p:nvSpPr>
            <p:cNvPr id="221249" name="Rectangle 65"/>
            <p:cNvSpPr>
              <a:spLocks noChangeArrowheads="1"/>
            </p:cNvSpPr>
            <p:nvPr/>
          </p:nvSpPr>
          <p:spPr bwMode="auto">
            <a:xfrm>
              <a:off x="3107" y="573"/>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2</a:t>
              </a:r>
            </a:p>
          </p:txBody>
        </p:sp>
        <p:sp>
          <p:nvSpPr>
            <p:cNvPr id="221250" name="Rectangle 66"/>
            <p:cNvSpPr>
              <a:spLocks noChangeArrowheads="1"/>
            </p:cNvSpPr>
            <p:nvPr/>
          </p:nvSpPr>
          <p:spPr bwMode="auto">
            <a:xfrm>
              <a:off x="3107" y="754"/>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3</a:t>
              </a:r>
            </a:p>
          </p:txBody>
        </p:sp>
        <p:sp>
          <p:nvSpPr>
            <p:cNvPr id="221251" name="Rectangle 67"/>
            <p:cNvSpPr>
              <a:spLocks noChangeArrowheads="1"/>
            </p:cNvSpPr>
            <p:nvPr/>
          </p:nvSpPr>
          <p:spPr bwMode="auto">
            <a:xfrm>
              <a:off x="3107" y="210"/>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0</a:t>
              </a:r>
            </a:p>
          </p:txBody>
        </p:sp>
      </p:grpSp>
      <p:sp>
        <p:nvSpPr>
          <p:cNvPr id="221252" name="Rectangle 68"/>
          <p:cNvSpPr>
            <a:spLocks noChangeArrowheads="1"/>
          </p:cNvSpPr>
          <p:nvPr/>
        </p:nvSpPr>
        <p:spPr bwMode="auto">
          <a:xfrm>
            <a:off x="2232131" y="439067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18</a:t>
            </a:r>
          </a:p>
        </p:txBody>
      </p:sp>
      <p:sp>
        <p:nvSpPr>
          <p:cNvPr id="221253" name="Rectangle 69"/>
          <p:cNvSpPr>
            <a:spLocks noChangeArrowheads="1"/>
          </p:cNvSpPr>
          <p:nvPr/>
        </p:nvSpPr>
        <p:spPr bwMode="auto">
          <a:xfrm>
            <a:off x="2466022" y="439067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17</a:t>
            </a:r>
          </a:p>
        </p:txBody>
      </p:sp>
      <p:sp>
        <p:nvSpPr>
          <p:cNvPr id="221254" name="Rectangle 70"/>
          <p:cNvSpPr>
            <a:spLocks noChangeArrowheads="1"/>
          </p:cNvSpPr>
          <p:nvPr/>
        </p:nvSpPr>
        <p:spPr bwMode="auto">
          <a:xfrm>
            <a:off x="2699914" y="439067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16</a:t>
            </a:r>
          </a:p>
        </p:txBody>
      </p:sp>
      <p:sp>
        <p:nvSpPr>
          <p:cNvPr id="221255" name="Rectangle 71"/>
          <p:cNvSpPr>
            <a:spLocks noChangeArrowheads="1"/>
          </p:cNvSpPr>
          <p:nvPr/>
        </p:nvSpPr>
        <p:spPr bwMode="auto">
          <a:xfrm>
            <a:off x="2933806" y="439067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15</a:t>
            </a:r>
          </a:p>
        </p:txBody>
      </p:sp>
      <p:sp>
        <p:nvSpPr>
          <p:cNvPr id="221256" name="Rectangle 72"/>
          <p:cNvSpPr>
            <a:spLocks noChangeArrowheads="1"/>
          </p:cNvSpPr>
          <p:nvPr/>
        </p:nvSpPr>
        <p:spPr bwMode="auto">
          <a:xfrm>
            <a:off x="3167697" y="4390673"/>
            <a:ext cx="233892" cy="287338"/>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14</a:t>
            </a:r>
          </a:p>
        </p:txBody>
      </p:sp>
      <p:grpSp>
        <p:nvGrpSpPr>
          <p:cNvPr id="221257" name="Group 73"/>
          <p:cNvGrpSpPr/>
          <p:nvPr/>
        </p:nvGrpSpPr>
        <p:grpSpPr bwMode="auto">
          <a:xfrm>
            <a:off x="3011197" y="2806348"/>
            <a:ext cx="233892" cy="863600"/>
            <a:chOff x="1429" y="164"/>
            <a:chExt cx="136" cy="544"/>
          </a:xfrm>
        </p:grpSpPr>
        <p:sp>
          <p:nvSpPr>
            <p:cNvPr id="221258" name="Rectangle 74"/>
            <p:cNvSpPr>
              <a:spLocks noChangeArrowheads="1"/>
            </p:cNvSpPr>
            <p:nvPr/>
          </p:nvSpPr>
          <p:spPr bwMode="auto">
            <a:xfrm>
              <a:off x="1429" y="527"/>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19</a:t>
              </a:r>
            </a:p>
          </p:txBody>
        </p:sp>
        <p:sp>
          <p:nvSpPr>
            <p:cNvPr id="221259" name="Rectangle 75"/>
            <p:cNvSpPr>
              <a:spLocks noChangeArrowheads="1"/>
            </p:cNvSpPr>
            <p:nvPr/>
          </p:nvSpPr>
          <p:spPr bwMode="auto">
            <a:xfrm>
              <a:off x="1429" y="346"/>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20</a:t>
              </a:r>
            </a:p>
          </p:txBody>
        </p:sp>
        <p:sp>
          <p:nvSpPr>
            <p:cNvPr id="221260" name="Rectangle 76"/>
            <p:cNvSpPr>
              <a:spLocks noChangeArrowheads="1"/>
            </p:cNvSpPr>
            <p:nvPr/>
          </p:nvSpPr>
          <p:spPr bwMode="auto">
            <a:xfrm>
              <a:off x="1429" y="164"/>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21</a:t>
              </a:r>
            </a:p>
          </p:txBody>
        </p:sp>
      </p:grpSp>
      <p:grpSp>
        <p:nvGrpSpPr>
          <p:cNvPr id="221261" name="Group 77"/>
          <p:cNvGrpSpPr/>
          <p:nvPr/>
        </p:nvGrpSpPr>
        <p:grpSpPr bwMode="auto">
          <a:xfrm>
            <a:off x="9439778" y="4389087"/>
            <a:ext cx="467783" cy="287337"/>
            <a:chOff x="2789" y="1842"/>
            <a:chExt cx="272" cy="181"/>
          </a:xfrm>
        </p:grpSpPr>
        <p:sp>
          <p:nvSpPr>
            <p:cNvPr id="221262" name="Rectangle 78"/>
            <p:cNvSpPr>
              <a:spLocks noChangeArrowheads="1"/>
            </p:cNvSpPr>
            <p:nvPr/>
          </p:nvSpPr>
          <p:spPr bwMode="auto">
            <a:xfrm>
              <a:off x="2925"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4</a:t>
              </a:r>
            </a:p>
          </p:txBody>
        </p:sp>
        <p:sp>
          <p:nvSpPr>
            <p:cNvPr id="221263" name="Rectangle 79"/>
            <p:cNvSpPr>
              <a:spLocks noChangeArrowheads="1"/>
            </p:cNvSpPr>
            <p:nvPr/>
          </p:nvSpPr>
          <p:spPr bwMode="auto">
            <a:xfrm>
              <a:off x="2789"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5</a:t>
              </a:r>
            </a:p>
          </p:txBody>
        </p:sp>
      </p:grpSp>
      <p:grpSp>
        <p:nvGrpSpPr>
          <p:cNvPr id="221270" name="Group 86"/>
          <p:cNvGrpSpPr/>
          <p:nvPr/>
        </p:nvGrpSpPr>
        <p:grpSpPr bwMode="auto">
          <a:xfrm>
            <a:off x="3480699" y="5109812"/>
            <a:ext cx="935567" cy="287337"/>
            <a:chOff x="2200" y="1298"/>
            <a:chExt cx="544" cy="181"/>
          </a:xfrm>
        </p:grpSpPr>
        <p:sp>
          <p:nvSpPr>
            <p:cNvPr id="221271" name="Rectangle 87"/>
            <p:cNvSpPr>
              <a:spLocks noChangeArrowheads="1"/>
            </p:cNvSpPr>
            <p:nvPr/>
          </p:nvSpPr>
          <p:spPr bwMode="auto">
            <a:xfrm>
              <a:off x="2200"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13</a:t>
              </a:r>
            </a:p>
          </p:txBody>
        </p:sp>
        <p:sp>
          <p:nvSpPr>
            <p:cNvPr id="221272" name="Rectangle 88"/>
            <p:cNvSpPr>
              <a:spLocks noChangeArrowheads="1"/>
            </p:cNvSpPr>
            <p:nvPr/>
          </p:nvSpPr>
          <p:spPr bwMode="auto">
            <a:xfrm>
              <a:off x="2336"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12</a:t>
              </a:r>
            </a:p>
          </p:txBody>
        </p:sp>
        <p:sp>
          <p:nvSpPr>
            <p:cNvPr id="221273" name="Rectangle 89"/>
            <p:cNvSpPr>
              <a:spLocks noChangeArrowheads="1"/>
            </p:cNvSpPr>
            <p:nvPr/>
          </p:nvSpPr>
          <p:spPr bwMode="auto">
            <a:xfrm>
              <a:off x="2472"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11</a:t>
              </a:r>
            </a:p>
          </p:txBody>
        </p:sp>
        <p:sp>
          <p:nvSpPr>
            <p:cNvPr id="221274" name="Rectangle 90"/>
            <p:cNvSpPr>
              <a:spLocks noChangeArrowheads="1"/>
            </p:cNvSpPr>
            <p:nvPr/>
          </p:nvSpPr>
          <p:spPr bwMode="auto">
            <a:xfrm>
              <a:off x="2608" y="1298"/>
              <a:ext cx="136" cy="181"/>
            </a:xfrm>
            <a:prstGeom prst="rect">
              <a:avLst/>
            </a:prstGeom>
            <a:solidFill>
              <a:srgbClr val="FF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H</a:t>
              </a:r>
            </a:p>
          </p:txBody>
        </p:sp>
      </p:grpSp>
      <p:grpSp>
        <p:nvGrpSpPr>
          <p:cNvPr id="221275" name="Group 91"/>
          <p:cNvGrpSpPr/>
          <p:nvPr/>
        </p:nvGrpSpPr>
        <p:grpSpPr bwMode="auto">
          <a:xfrm>
            <a:off x="5664835" y="5111398"/>
            <a:ext cx="467783" cy="287338"/>
            <a:chOff x="2290" y="482"/>
            <a:chExt cx="272" cy="181"/>
          </a:xfrm>
        </p:grpSpPr>
        <p:sp>
          <p:nvSpPr>
            <p:cNvPr id="221276" name="Rectangle 92"/>
            <p:cNvSpPr>
              <a:spLocks noChangeArrowheads="1"/>
            </p:cNvSpPr>
            <p:nvPr/>
          </p:nvSpPr>
          <p:spPr bwMode="auto">
            <a:xfrm>
              <a:off x="2290" y="48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10</a:t>
              </a:r>
            </a:p>
          </p:txBody>
        </p:sp>
        <p:sp>
          <p:nvSpPr>
            <p:cNvPr id="221277" name="Rectangle 93"/>
            <p:cNvSpPr>
              <a:spLocks noChangeArrowheads="1"/>
            </p:cNvSpPr>
            <p:nvPr/>
          </p:nvSpPr>
          <p:spPr bwMode="auto">
            <a:xfrm>
              <a:off x="2426" y="48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9</a:t>
              </a:r>
            </a:p>
          </p:txBody>
        </p:sp>
      </p:grpSp>
      <p:sp>
        <p:nvSpPr>
          <p:cNvPr id="221278" name="Rectangle 94"/>
          <p:cNvSpPr>
            <a:spLocks noChangeArrowheads="1"/>
          </p:cNvSpPr>
          <p:nvPr/>
        </p:nvSpPr>
        <p:spPr bwMode="auto">
          <a:xfrm>
            <a:off x="6132618" y="5111398"/>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H</a:t>
            </a:r>
          </a:p>
        </p:txBody>
      </p:sp>
      <p:sp>
        <p:nvSpPr>
          <p:cNvPr id="221279" name="AutoShape 95"/>
          <p:cNvSpPr>
            <a:spLocks noChangeArrowheads="1"/>
          </p:cNvSpPr>
          <p:nvPr/>
        </p:nvSpPr>
        <p:spPr bwMode="auto">
          <a:xfrm>
            <a:off x="4884050" y="4030311"/>
            <a:ext cx="2029354" cy="609600"/>
          </a:xfrm>
          <a:prstGeom prst="wedgeRoundRectCallout">
            <a:avLst>
              <a:gd name="adj1" fmla="val -73306"/>
              <a:gd name="adj2" fmla="val 126301"/>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a:solidFill>
                <a:srgbClr val="000099"/>
              </a:solidFill>
              <a:latin typeface="+mn-lt"/>
              <a:ea typeface="黑体" pitchFamily="2" charset="-122"/>
            </a:endParaRPr>
          </a:p>
        </p:txBody>
      </p:sp>
      <p:sp>
        <p:nvSpPr>
          <p:cNvPr id="221280" name="Text Box 96"/>
          <p:cNvSpPr txBox="1">
            <a:spLocks noChangeArrowheads="1"/>
          </p:cNvSpPr>
          <p:nvPr/>
        </p:nvSpPr>
        <p:spPr bwMode="auto">
          <a:xfrm>
            <a:off x="4895533" y="4011261"/>
            <a:ext cx="1910080" cy="64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dirty="0">
                <a:solidFill>
                  <a:srgbClr val="000099"/>
                </a:solidFill>
                <a:latin typeface="+mn-lt"/>
                <a:ea typeface="黑体" pitchFamily="2" charset="-122"/>
              </a:rPr>
              <a:t>加上 </a:t>
            </a:r>
            <a:r>
              <a:rPr kumimoji="1" lang="en-US" altLang="zh-CN" sz="1800" dirty="0">
                <a:solidFill>
                  <a:srgbClr val="000099"/>
                </a:solidFill>
                <a:latin typeface="+mn-lt"/>
                <a:ea typeface="黑体" pitchFamily="2" charset="-122"/>
              </a:rPr>
              <a:t>TCP </a:t>
            </a:r>
            <a:r>
              <a:rPr kumimoji="1" lang="zh-CN" altLang="en-US" sz="1800" dirty="0">
                <a:solidFill>
                  <a:srgbClr val="000099"/>
                </a:solidFill>
                <a:latin typeface="+mn-lt"/>
                <a:ea typeface="黑体" pitchFamily="2" charset="-122"/>
              </a:rPr>
              <a:t>首部</a:t>
            </a:r>
          </a:p>
          <a:p>
            <a:pPr algn="ctr"/>
            <a:r>
              <a:rPr kumimoji="1" lang="zh-CN" altLang="en-US" sz="1800" dirty="0">
                <a:solidFill>
                  <a:srgbClr val="000099"/>
                </a:solidFill>
                <a:latin typeface="+mn-lt"/>
                <a:ea typeface="黑体" pitchFamily="2" charset="-122"/>
              </a:rPr>
              <a:t>构成 </a:t>
            </a:r>
            <a:r>
              <a:rPr kumimoji="1" lang="en-US" altLang="zh-CN" sz="1800" dirty="0">
                <a:solidFill>
                  <a:srgbClr val="C00000"/>
                </a:solidFill>
                <a:latin typeface="+mn-lt"/>
                <a:ea typeface="黑体" pitchFamily="2" charset="-122"/>
              </a:rPr>
              <a:t>TCP </a:t>
            </a:r>
            <a:r>
              <a:rPr kumimoji="1" lang="zh-CN" altLang="en-US" sz="1800" dirty="0">
                <a:solidFill>
                  <a:srgbClr val="C00000"/>
                </a:solidFill>
                <a:latin typeface="+mn-lt"/>
                <a:ea typeface="黑体" pitchFamily="2" charset="-122"/>
              </a:rPr>
              <a:t>报文段</a:t>
            </a:r>
          </a:p>
        </p:txBody>
      </p:sp>
      <p:sp>
        <p:nvSpPr>
          <p:cNvPr id="221281" name="Line 97"/>
          <p:cNvSpPr>
            <a:spLocks noChangeShapeType="1"/>
          </p:cNvSpPr>
          <p:nvPr/>
        </p:nvSpPr>
        <p:spPr bwMode="auto">
          <a:xfrm>
            <a:off x="3393197" y="2961923"/>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21282" name="Line 98"/>
          <p:cNvSpPr>
            <a:spLocks noChangeShapeType="1"/>
          </p:cNvSpPr>
          <p:nvPr/>
        </p:nvSpPr>
        <p:spPr bwMode="auto">
          <a:xfrm flipV="1">
            <a:off x="10182934" y="3022248"/>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21283" name="Text Box 99"/>
          <p:cNvSpPr txBox="1">
            <a:spLocks noChangeArrowheads="1"/>
          </p:cNvSpPr>
          <p:nvPr/>
        </p:nvSpPr>
        <p:spPr bwMode="auto">
          <a:xfrm>
            <a:off x="1934448" y="3996974"/>
            <a:ext cx="6400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a:solidFill>
                  <a:srgbClr val="000099"/>
                </a:solidFill>
                <a:latin typeface="+mn-lt"/>
                <a:ea typeface="黑体" pitchFamily="2" charset="-122"/>
              </a:rPr>
              <a:t>TCP</a:t>
            </a:r>
          </a:p>
        </p:txBody>
      </p:sp>
      <p:sp>
        <p:nvSpPr>
          <p:cNvPr id="221284" name="Text Box 100"/>
          <p:cNvSpPr txBox="1">
            <a:spLocks noChangeArrowheads="1"/>
          </p:cNvSpPr>
          <p:nvPr/>
        </p:nvSpPr>
        <p:spPr bwMode="auto">
          <a:xfrm>
            <a:off x="8739663" y="4006499"/>
            <a:ext cx="6400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a:solidFill>
                  <a:srgbClr val="000099"/>
                </a:solidFill>
                <a:latin typeface="+mn-lt"/>
                <a:ea typeface="黑体" pitchFamily="2" charset="-122"/>
              </a:rPr>
              <a:t>TCP</a:t>
            </a:r>
          </a:p>
        </p:txBody>
      </p:sp>
      <p:sp>
        <p:nvSpPr>
          <p:cNvPr id="221285" name="Text Box 101"/>
          <p:cNvSpPr txBox="1">
            <a:spLocks noChangeArrowheads="1"/>
          </p:cNvSpPr>
          <p:nvPr/>
        </p:nvSpPr>
        <p:spPr bwMode="auto">
          <a:xfrm>
            <a:off x="3324199" y="2706336"/>
            <a:ext cx="8686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a:solidFill>
                  <a:srgbClr val="000099"/>
                </a:solidFill>
                <a:latin typeface="+mn-lt"/>
                <a:ea typeface="黑体" pitchFamily="2" charset="-122"/>
              </a:rPr>
              <a:t>字节流</a:t>
            </a:r>
          </a:p>
        </p:txBody>
      </p:sp>
      <p:sp>
        <p:nvSpPr>
          <p:cNvPr id="221286" name="Text Box 102"/>
          <p:cNvSpPr txBox="1">
            <a:spLocks noChangeArrowheads="1"/>
          </p:cNvSpPr>
          <p:nvPr/>
        </p:nvSpPr>
        <p:spPr bwMode="auto">
          <a:xfrm>
            <a:off x="10060622" y="2706336"/>
            <a:ext cx="8686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a:solidFill>
                  <a:srgbClr val="000099"/>
                </a:solidFill>
                <a:latin typeface="+mn-lt"/>
                <a:ea typeface="黑体" pitchFamily="2" charset="-122"/>
              </a:rPr>
              <a:t>字节流</a:t>
            </a:r>
          </a:p>
        </p:txBody>
      </p:sp>
      <p:sp>
        <p:nvSpPr>
          <p:cNvPr id="221287" name="Rectangle 103"/>
          <p:cNvSpPr>
            <a:spLocks noChangeArrowheads="1"/>
          </p:cNvSpPr>
          <p:nvPr/>
        </p:nvSpPr>
        <p:spPr bwMode="auto">
          <a:xfrm>
            <a:off x="5009123" y="1865134"/>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a:solidFill>
                  <a:srgbClr val="000099"/>
                </a:solidFill>
                <a:latin typeface="+mn-lt"/>
                <a:ea typeface="黑体" pitchFamily="2" charset="-122"/>
              </a:rPr>
              <a:t>H</a:t>
            </a:r>
          </a:p>
        </p:txBody>
      </p:sp>
      <p:sp>
        <p:nvSpPr>
          <p:cNvPr id="221288" name="Text Box 104"/>
          <p:cNvSpPr txBox="1">
            <a:spLocks noChangeArrowheads="1"/>
          </p:cNvSpPr>
          <p:nvPr/>
        </p:nvSpPr>
        <p:spPr bwMode="auto">
          <a:xfrm>
            <a:off x="5322125" y="1841321"/>
            <a:ext cx="28638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a:solidFill>
                  <a:srgbClr val="000099"/>
                </a:solidFill>
                <a:latin typeface="+mn-lt"/>
                <a:ea typeface="黑体" pitchFamily="2" charset="-122"/>
              </a:rPr>
              <a:t>表示 </a:t>
            </a:r>
            <a:r>
              <a:rPr kumimoji="1" lang="en-US" altLang="zh-CN" sz="2000">
                <a:solidFill>
                  <a:srgbClr val="000099"/>
                </a:solidFill>
                <a:latin typeface="+mn-lt"/>
                <a:ea typeface="黑体" pitchFamily="2" charset="-122"/>
              </a:rPr>
              <a:t>TCP </a:t>
            </a:r>
            <a:r>
              <a:rPr kumimoji="1" lang="zh-CN" altLang="en-US" sz="2000">
                <a:solidFill>
                  <a:srgbClr val="000099"/>
                </a:solidFill>
                <a:latin typeface="+mn-lt"/>
                <a:ea typeface="黑体" pitchFamily="2" charset="-122"/>
              </a:rPr>
              <a:t>报文段的首部</a:t>
            </a:r>
          </a:p>
        </p:txBody>
      </p:sp>
      <p:sp>
        <p:nvSpPr>
          <p:cNvPr id="221289" name="Rectangle 105"/>
          <p:cNvSpPr>
            <a:spLocks noChangeArrowheads="1"/>
          </p:cNvSpPr>
          <p:nvPr/>
        </p:nvSpPr>
        <p:spPr bwMode="auto">
          <a:xfrm>
            <a:off x="5009123" y="2208421"/>
            <a:ext cx="233892" cy="287337"/>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dirty="0">
                <a:solidFill>
                  <a:srgbClr val="000099"/>
                </a:solidFill>
                <a:latin typeface="+mn-lt"/>
                <a:ea typeface="黑体" pitchFamily="2" charset="-122"/>
              </a:rPr>
              <a:t>x</a:t>
            </a:r>
          </a:p>
        </p:txBody>
      </p:sp>
      <p:sp>
        <p:nvSpPr>
          <p:cNvPr id="221290" name="Text Box 106"/>
          <p:cNvSpPr txBox="1">
            <a:spLocks noChangeArrowheads="1"/>
          </p:cNvSpPr>
          <p:nvPr/>
        </p:nvSpPr>
        <p:spPr bwMode="auto">
          <a:xfrm>
            <a:off x="5322125" y="2184608"/>
            <a:ext cx="29908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a:solidFill>
                  <a:srgbClr val="000099"/>
                </a:solidFill>
                <a:latin typeface="+mn-lt"/>
                <a:ea typeface="黑体" pitchFamily="2" charset="-122"/>
              </a:rPr>
              <a:t>表示序号为 </a:t>
            </a:r>
            <a:r>
              <a:rPr kumimoji="1" lang="en-US" altLang="zh-CN" sz="2000">
                <a:solidFill>
                  <a:srgbClr val="000099"/>
                </a:solidFill>
                <a:latin typeface="+mn-lt"/>
                <a:ea typeface="黑体" pitchFamily="2" charset="-122"/>
              </a:rPr>
              <a:t>x </a:t>
            </a:r>
            <a:r>
              <a:rPr kumimoji="1" lang="zh-CN" altLang="en-US" sz="2000">
                <a:solidFill>
                  <a:srgbClr val="000099"/>
                </a:solidFill>
                <a:latin typeface="+mn-lt"/>
                <a:ea typeface="黑体" pitchFamily="2" charset="-122"/>
              </a:rPr>
              <a:t>的数据字节</a:t>
            </a:r>
          </a:p>
        </p:txBody>
      </p:sp>
      <p:sp>
        <p:nvSpPr>
          <p:cNvPr id="221292" name="AutoShape 108"/>
          <p:cNvSpPr>
            <a:spLocks noChangeArrowheads="1"/>
          </p:cNvSpPr>
          <p:nvPr/>
        </p:nvSpPr>
        <p:spPr bwMode="auto">
          <a:xfrm rot="-5400000">
            <a:off x="6108078" y="2373292"/>
            <a:ext cx="360363" cy="6554126"/>
          </a:xfrm>
          <a:prstGeom prst="can">
            <a:avLst>
              <a:gd name="adj" fmla="val 28603"/>
            </a:avLst>
          </a:prstGeom>
          <a:gradFill rotWithShape="1">
            <a:gsLst>
              <a:gs pos="0">
                <a:srgbClr val="FFFF00">
                  <a:gamma/>
                  <a:shade val="57647"/>
                  <a:invGamma/>
                </a:srgbClr>
              </a:gs>
              <a:gs pos="50000">
                <a:srgbClr val="FFFF00"/>
              </a:gs>
              <a:gs pos="100000">
                <a:srgbClr val="FFFF00">
                  <a:gamma/>
                  <a:shade val="57647"/>
                  <a:invGamma/>
                </a:srgbClr>
              </a:gs>
            </a:gsLst>
            <a:lin ang="0" scaled="1"/>
          </a:gra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latin typeface="+mn-lt"/>
              <a:ea typeface="黑体" pitchFamily="2" charset="-122"/>
            </a:endParaRPr>
          </a:p>
        </p:txBody>
      </p:sp>
      <p:sp>
        <p:nvSpPr>
          <p:cNvPr id="221293" name="Text Box 109"/>
          <p:cNvSpPr txBox="1">
            <a:spLocks noChangeArrowheads="1"/>
          </p:cNvSpPr>
          <p:nvPr/>
        </p:nvSpPr>
        <p:spPr bwMode="auto">
          <a:xfrm>
            <a:off x="5528549" y="5446361"/>
            <a:ext cx="12115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dirty="0">
                <a:solidFill>
                  <a:srgbClr val="000099"/>
                </a:solidFill>
                <a:latin typeface="+mn-lt"/>
                <a:ea typeface="黑体" pitchFamily="2" charset="-122"/>
              </a:rPr>
              <a:t>TCP </a:t>
            </a:r>
            <a:r>
              <a:rPr kumimoji="1" lang="zh-CN" altLang="en-US" sz="2000" dirty="0">
                <a:solidFill>
                  <a:srgbClr val="000099"/>
                </a:solidFill>
                <a:latin typeface="+mn-lt"/>
                <a:ea typeface="黑体" pitchFamily="2" charset="-122"/>
              </a:rPr>
              <a:t>连接</a:t>
            </a:r>
            <a:endParaRPr kumimoji="1" lang="zh-CN" altLang="en-US" sz="1800" dirty="0">
              <a:solidFill>
                <a:srgbClr val="000099"/>
              </a:solidFill>
              <a:latin typeface="+mn-lt"/>
              <a:ea typeface="黑体" pitchFamily="2" charset="-122"/>
            </a:endParaRPr>
          </a:p>
        </p:txBody>
      </p:sp>
      <p:sp>
        <p:nvSpPr>
          <p:cNvPr id="221294" name="Freeform 110"/>
          <p:cNvSpPr/>
          <p:nvPr/>
        </p:nvSpPr>
        <p:spPr bwMode="auto">
          <a:xfrm>
            <a:off x="2865015" y="4749449"/>
            <a:ext cx="216694" cy="892175"/>
          </a:xfrm>
          <a:custGeom>
            <a:avLst/>
            <a:gdLst>
              <a:gd name="T0" fmla="*/ 0 w 108"/>
              <a:gd name="T1" fmla="*/ 0 h 590"/>
              <a:gd name="T2" fmla="*/ 0 w 108"/>
              <a:gd name="T3" fmla="*/ 590 h 590"/>
              <a:gd name="T4" fmla="*/ 108 w 108"/>
              <a:gd name="T5" fmla="*/ 587 h 590"/>
            </a:gdLst>
            <a:ahLst/>
            <a:cxnLst>
              <a:cxn ang="0">
                <a:pos x="T0" y="T1"/>
              </a:cxn>
              <a:cxn ang="0">
                <a:pos x="T2" y="T3"/>
              </a:cxn>
              <a:cxn ang="0">
                <a:pos x="T4" y="T5"/>
              </a:cxn>
            </a:cxnLst>
            <a:rect l="0" t="0" r="r" b="b"/>
            <a:pathLst>
              <a:path w="108" h="590">
                <a:moveTo>
                  <a:pt x="0" y="0"/>
                </a:moveTo>
                <a:lnTo>
                  <a:pt x="0" y="590"/>
                </a:lnTo>
                <a:lnTo>
                  <a:pt x="108" y="587"/>
                </a:lnTo>
              </a:path>
            </a:pathLst>
          </a:custGeom>
          <a:noFill/>
          <a:ln w="57150" cap="flat" cmpd="sng">
            <a:solidFill>
              <a:schemeClr val="tx1"/>
            </a:solidFill>
            <a:prstDash val="solid"/>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solidFill>
                <a:srgbClr val="000099"/>
              </a:solidFill>
              <a:latin typeface="+mn-lt"/>
              <a:ea typeface="黑体"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half" idx="2"/>
          </p:nvPr>
        </p:nvSpPr>
        <p:spPr/>
        <p:txBody>
          <a:bodyPr/>
          <a:lstStyle/>
          <a:p>
            <a:r>
              <a:rPr lang="en-US" altLang="zh-CN"/>
              <a:t>TCP</a:t>
            </a:r>
            <a:r>
              <a:rPr lang="zh-CN" altLang="en-US"/>
              <a:t>，面向字节流</a:t>
            </a:r>
          </a:p>
        </p:txBody>
      </p:sp>
      <p:sp>
        <p:nvSpPr>
          <p:cNvPr id="9" name="Text Placeholder 8"/>
          <p:cNvSpPr>
            <a:spLocks noGrp="1"/>
          </p:cNvSpPr>
          <p:nvPr>
            <p:ph type="body" sz="half" idx="14"/>
          </p:nvPr>
        </p:nvSpPr>
        <p:spPr/>
        <p:txBody>
          <a:bodyPr/>
          <a:lstStyle/>
          <a:p>
            <a:r>
              <a:rPr lang="zh-CN" altLang="en-US">
                <a:sym typeface="+mn-ea"/>
              </a:rPr>
              <a:t>流量控制</a:t>
            </a:r>
            <a:endParaRPr lang="zh-CN" altLang="en-US"/>
          </a:p>
        </p:txBody>
      </p:sp>
      <p:sp>
        <p:nvSpPr>
          <p:cNvPr id="10" name="Text Placeholder 9"/>
          <p:cNvSpPr>
            <a:spLocks noGrp="1"/>
          </p:cNvSpPr>
          <p:nvPr>
            <p:ph type="body" sz="half" idx="15"/>
          </p:nvPr>
        </p:nvSpPr>
        <p:spPr/>
        <p:txBody>
          <a:bodyPr/>
          <a:lstStyle/>
          <a:p>
            <a:endParaRPr lang="zh-CN" altLang="en-US"/>
          </a:p>
        </p:txBody>
      </p:sp>
      <p:sp>
        <p:nvSpPr>
          <p:cNvPr id="11" name="Text Placeholder 10"/>
          <p:cNvSpPr>
            <a:spLocks noGrp="1"/>
          </p:cNvSpPr>
          <p:nvPr>
            <p:ph type="body" sz="half" idx="16"/>
          </p:nvPr>
        </p:nvSpPr>
        <p:spPr/>
        <p:txBody>
          <a:bodyPr/>
          <a:lstStyle/>
          <a:p>
            <a:endParaRPr lang="zh-CN" altLang="en-US"/>
          </a:p>
        </p:txBody>
      </p:sp>
      <p:sp>
        <p:nvSpPr>
          <p:cNvPr id="12" name="Text Placeholder 11"/>
          <p:cNvSpPr>
            <a:spLocks noGrp="1"/>
          </p:cNvSpPr>
          <p:nvPr>
            <p:ph type="body" sz="half" idx="17"/>
          </p:nvPr>
        </p:nvSpPr>
        <p:spPr/>
        <p:txBody>
          <a:bodyPr/>
          <a:lstStyle/>
          <a:p>
            <a:r>
              <a:rPr lang="zh-CN" altLang="en-US">
                <a:sym typeface="+mn-ea"/>
              </a:rPr>
              <a:t>可靠传输</a:t>
            </a:r>
          </a:p>
        </p:txBody>
      </p:sp>
      <p:sp>
        <p:nvSpPr>
          <p:cNvPr id="88" name="下箭头 87"/>
          <p:cNvSpPr/>
          <p:nvPr/>
        </p:nvSpPr>
        <p:spPr>
          <a:xfrm rot="16200000">
            <a:off x="4897895" y="2293325"/>
            <a:ext cx="576064" cy="679386"/>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5" rIns="91388" bIns="45695"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 calcmode="lin" valueType="num">
                                      <p:cBhvr additive="base">
                                        <p:cTn id="7" dur="500" fill="hold"/>
                                        <p:tgtEl>
                                          <p:spTgt spid="88"/>
                                        </p:tgtEl>
                                        <p:attrNameLst>
                                          <p:attrName>ppt_x</p:attrName>
                                        </p:attrNameLst>
                                      </p:cBhvr>
                                      <p:tavLst>
                                        <p:tav tm="0">
                                          <p:val>
                                            <p:strVal val="0-#ppt_w/2"/>
                                          </p:val>
                                        </p:tav>
                                        <p:tav tm="100000">
                                          <p:val>
                                            <p:strVal val="#ppt_x"/>
                                          </p:val>
                                        </p:tav>
                                      </p:tavLst>
                                    </p:anim>
                                    <p:anim calcmode="lin" valueType="num">
                                      <p:cBhvr additive="base">
                                        <p:cTn id="8" dur="500" fill="hold"/>
                                        <p:tgtEl>
                                          <p:spTgt spid="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bldLvl="0" animBg="1"/>
    </p:bldLst>
  </p:timing>
</p:sld>
</file>

<file path=ppt/theme/theme1.xml><?xml version="1.0" encoding="utf-8"?>
<a:theme xmlns:a="http://schemas.openxmlformats.org/drawingml/2006/main" name="http://qiankun.su/">
  <a:themeElements>
    <a:clrScheme name="自定义 7">
      <a:dk1>
        <a:sysClr val="windowText" lastClr="000000"/>
      </a:dk1>
      <a:lt1>
        <a:sysClr val="window" lastClr="FFFFFF"/>
      </a:lt1>
      <a:dk2>
        <a:srgbClr val="44546A"/>
      </a:dk2>
      <a:lt2>
        <a:srgbClr val="E7E6E6"/>
      </a:lt2>
      <a:accent1>
        <a:srgbClr val="223262"/>
      </a:accent1>
      <a:accent2>
        <a:srgbClr val="223262"/>
      </a:accent2>
      <a:accent3>
        <a:srgbClr val="223262"/>
      </a:accent3>
      <a:accent4>
        <a:srgbClr val="223262"/>
      </a:accent4>
      <a:accent5>
        <a:srgbClr val="223262"/>
      </a:accent5>
      <a:accent6>
        <a:srgbClr val="223262"/>
      </a:accent6>
      <a:hlink>
        <a:srgbClr val="0563C1"/>
      </a:hlink>
      <a:folHlink>
        <a:srgbClr val="954F72"/>
      </a:folHlink>
    </a:clrScheme>
    <a:fontScheme name="ij1r3wq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3164</Words>
  <Application>Microsoft Office PowerPoint</Application>
  <PresentationFormat>宽屏</PresentationFormat>
  <Paragraphs>1167</Paragraphs>
  <Slides>79</Slides>
  <Notes>7</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79</vt:i4>
      </vt:variant>
    </vt:vector>
  </HeadingPairs>
  <TitlesOfParts>
    <vt:vector size="87" baseType="lpstr">
      <vt:lpstr>黑体</vt:lpstr>
      <vt:lpstr>微软雅黑</vt:lpstr>
      <vt:lpstr>Arial</vt:lpstr>
      <vt:lpstr>Calibri</vt:lpstr>
      <vt:lpstr>Tahoma</vt:lpstr>
      <vt:lpstr>Wingdings</vt:lpstr>
      <vt:lpstr>http://qiankun.su/</vt:lpstr>
      <vt:lpstr>公式</vt:lpstr>
      <vt:lpstr>TCP</vt:lpstr>
      <vt:lpstr>理想传输</vt:lpstr>
      <vt:lpstr>PowerPoint 演示文稿</vt:lpstr>
      <vt:lpstr>报文太大，怎么办？</vt:lpstr>
      <vt:lpstr>合并与拆分</vt:lpstr>
      <vt:lpstr>对字节流进行分段</vt:lpstr>
      <vt:lpstr>合并与拆分</vt:lpstr>
      <vt:lpstr>面向字节流</vt:lpstr>
      <vt:lpstr>PowerPoint 演示文稿</vt:lpstr>
      <vt:lpstr>怎么做到可靠传输？</vt:lpstr>
      <vt:lpstr>确认机制 </vt:lpstr>
      <vt:lpstr>这个过程会出现哪些差错？</vt:lpstr>
      <vt:lpstr>出现差错</vt:lpstr>
      <vt:lpstr>超时重传</vt:lpstr>
      <vt:lpstr>确认丢失，收到两次分组</vt:lpstr>
      <vt:lpstr>确认迟到</vt:lpstr>
      <vt:lpstr>自动重传请求ARQ</vt:lpstr>
      <vt:lpstr>还有</vt:lpstr>
      <vt:lpstr>2.1</vt:lpstr>
      <vt:lpstr>停止等待协议</vt:lpstr>
      <vt:lpstr>停止等待协议有什么缺点？</vt:lpstr>
      <vt:lpstr>2.2</vt:lpstr>
      <vt:lpstr>停止等待协议</vt:lpstr>
      <vt:lpstr>信道利用率低</vt:lpstr>
      <vt:lpstr>练习：求信道利用率</vt:lpstr>
      <vt:lpstr>重传，信道利用率会更低 </vt:lpstr>
      <vt:lpstr>如何提升信道利用率？</vt:lpstr>
      <vt:lpstr>2.3</vt:lpstr>
      <vt:lpstr>流水线传输</vt:lpstr>
      <vt:lpstr>逐个确认</vt:lpstr>
      <vt:lpstr>累积确认</vt:lpstr>
      <vt:lpstr>Go-back-N（回退 N）</vt:lpstr>
      <vt:lpstr>累积确认优缺点</vt:lpstr>
      <vt:lpstr>能否只传送缺少的数据而不重传已经正确到达接收方的数据</vt:lpstr>
      <vt:lpstr>2.4</vt:lpstr>
      <vt:lpstr>接收到的字节流序号不连续  </vt:lpstr>
      <vt:lpstr>选择确认SACK  (Selective ACK) </vt:lpstr>
      <vt:lpstr>使用选择确认</vt:lpstr>
      <vt:lpstr>TCP报文格式</vt:lpstr>
      <vt:lpstr>2.5</vt:lpstr>
      <vt:lpstr>出现差错，超时重传</vt:lpstr>
      <vt:lpstr>超时计时器如何设置？</vt:lpstr>
      <vt:lpstr>超时计时器的重传时间</vt:lpstr>
      <vt:lpstr>往返时延的方差很大</vt:lpstr>
      <vt:lpstr>自适应算法</vt:lpstr>
      <vt:lpstr>加权平均往返时间</vt:lpstr>
      <vt:lpstr>超时重传时间 RTO</vt:lpstr>
      <vt:lpstr>重传情况下，RTT怎么算？</vt:lpstr>
      <vt:lpstr>往返时间 (RTT) 的测量相当复杂</vt:lpstr>
      <vt:lpstr>Karn算法</vt:lpstr>
      <vt:lpstr>这样处理，有缺陷吗？</vt:lpstr>
      <vt:lpstr>Karn存在问题</vt:lpstr>
      <vt:lpstr>修正的 Karn 算法  </vt:lpstr>
      <vt:lpstr>2.6</vt:lpstr>
      <vt:lpstr>什么时候把数据发出去？</vt:lpstr>
      <vt:lpstr>一有数据就发送</vt:lpstr>
      <vt:lpstr>达到某个值就发</vt:lpstr>
      <vt:lpstr>抢着操作</vt:lpstr>
      <vt:lpstr>超出计时器，发送</vt:lpstr>
      <vt:lpstr>Nagle算法</vt:lpstr>
      <vt:lpstr>PowerPoint 演示文稿</vt:lpstr>
      <vt:lpstr>理想传输</vt:lpstr>
      <vt:lpstr>怎么做到速度匹配？</vt:lpstr>
      <vt:lpstr>对字节流进行分段</vt:lpstr>
      <vt:lpstr>思路</vt:lpstr>
      <vt:lpstr>连续ARQ工作原理</vt:lpstr>
      <vt:lpstr>连续ARQ协议</vt:lpstr>
      <vt:lpstr>TCP的滑动窗口是以字节为单位</vt:lpstr>
      <vt:lpstr>A发送了11个字节的数据 </vt:lpstr>
      <vt:lpstr>A收到新的确认号34，发送窗口向前滑动</vt:lpstr>
      <vt:lpstr>A的有效窗口为0</vt:lpstr>
      <vt:lpstr>利用可变窗口进行流量控制</vt:lpstr>
      <vt:lpstr>发送缓存与窗口的关系</vt:lpstr>
      <vt:lpstr>接收缓存与接收窗口</vt:lpstr>
      <vt:lpstr>思考</vt:lpstr>
      <vt:lpstr>持续计时器 (persistence timer)</vt:lpstr>
      <vt:lpstr>几个注意点</vt:lpstr>
      <vt:lpstr>接收方发送确认</vt:lpstr>
      <vt:lpstr>PowerPoint 演示文稿</vt:lpstr>
    </vt:vector>
  </TitlesOfParts>
  <Company>Spark &amp; Shine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Spark &amp; Shine</dc:title>
  <dc:creator/>
  <cp:keywords>www.sparkandshine.net</cp:keywords>
  <cp:lastModifiedBy>Sue Jelline</cp:lastModifiedBy>
  <cp:revision>2884</cp:revision>
  <dcterms:created xsi:type="dcterms:W3CDTF">2020-11-14T09:58:25Z</dcterms:created>
  <dcterms:modified xsi:type="dcterms:W3CDTF">2023-06-07T15:28:40Z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1033-1.2.1.1575</vt:lpwstr>
  </property>
</Properties>
</file>