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5"/>
  </p:notesMasterIdLst>
  <p:handoutMasterIdLst>
    <p:handoutMasterId r:id="rId56"/>
  </p:handoutMasterIdLst>
  <p:sldIdLst>
    <p:sldId id="256" r:id="rId2"/>
    <p:sldId id="524" r:id="rId3"/>
    <p:sldId id="525" r:id="rId4"/>
    <p:sldId id="526" r:id="rId5"/>
    <p:sldId id="527" r:id="rId6"/>
    <p:sldId id="528" r:id="rId7"/>
    <p:sldId id="529" r:id="rId8"/>
    <p:sldId id="530" r:id="rId9"/>
    <p:sldId id="531" r:id="rId10"/>
    <p:sldId id="532" r:id="rId11"/>
    <p:sldId id="533" r:id="rId12"/>
    <p:sldId id="534" r:id="rId13"/>
    <p:sldId id="535" r:id="rId14"/>
    <p:sldId id="536" r:id="rId15"/>
    <p:sldId id="537" r:id="rId16"/>
    <p:sldId id="538" r:id="rId17"/>
    <p:sldId id="539" r:id="rId18"/>
    <p:sldId id="540" r:id="rId19"/>
    <p:sldId id="541" r:id="rId20"/>
    <p:sldId id="542" r:id="rId21"/>
    <p:sldId id="543" r:id="rId22"/>
    <p:sldId id="544" r:id="rId23"/>
    <p:sldId id="545" r:id="rId24"/>
    <p:sldId id="546" r:id="rId25"/>
    <p:sldId id="547" r:id="rId26"/>
    <p:sldId id="548" r:id="rId27"/>
    <p:sldId id="549" r:id="rId28"/>
    <p:sldId id="441" r:id="rId29"/>
    <p:sldId id="491" r:id="rId30"/>
    <p:sldId id="492" r:id="rId31"/>
    <p:sldId id="493" r:id="rId32"/>
    <p:sldId id="494" r:id="rId33"/>
    <p:sldId id="489" r:id="rId34"/>
    <p:sldId id="490" r:id="rId35"/>
    <p:sldId id="467" r:id="rId36"/>
    <p:sldId id="307" r:id="rId37"/>
    <p:sldId id="308" r:id="rId38"/>
    <p:sldId id="312" r:id="rId39"/>
    <p:sldId id="313" r:id="rId40"/>
    <p:sldId id="314" r:id="rId41"/>
    <p:sldId id="315" r:id="rId42"/>
    <p:sldId id="316" r:id="rId43"/>
    <p:sldId id="317" r:id="rId44"/>
    <p:sldId id="550" r:id="rId45"/>
    <p:sldId id="551" r:id="rId46"/>
    <p:sldId id="552" r:id="rId47"/>
    <p:sldId id="318" r:id="rId48"/>
    <p:sldId id="319" r:id="rId49"/>
    <p:sldId id="320" r:id="rId50"/>
    <p:sldId id="517" r:id="rId51"/>
    <p:sldId id="321" r:id="rId52"/>
    <p:sldId id="322" r:id="rId53"/>
    <p:sldId id="458" r:id="rId54"/>
  </p:sldIdLst>
  <p:sldSz cx="9906000" cy="6858000" type="A4"/>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9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9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9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9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90204" pitchFamily="34" charset="0"/>
        <a:ea typeface="+mn-ea"/>
        <a:cs typeface="+mn-cs"/>
      </a:defRPr>
    </a:lvl5pPr>
    <a:lvl6pPr marL="2286000" algn="l" defTabSz="914400" rtl="0" eaLnBrk="1" latinLnBrk="0" hangingPunct="1">
      <a:defRPr kern="1200">
        <a:solidFill>
          <a:schemeClr val="tx1"/>
        </a:solidFill>
        <a:latin typeface="Arial" panose="020B0604020202090204" pitchFamily="34" charset="0"/>
        <a:ea typeface="+mn-ea"/>
        <a:cs typeface="+mn-cs"/>
      </a:defRPr>
    </a:lvl6pPr>
    <a:lvl7pPr marL="2743200" algn="l" defTabSz="914400" rtl="0" eaLnBrk="1" latinLnBrk="0" hangingPunct="1">
      <a:defRPr kern="1200">
        <a:solidFill>
          <a:schemeClr val="tx1"/>
        </a:solidFill>
        <a:latin typeface="Arial" panose="020B0604020202090204" pitchFamily="34" charset="0"/>
        <a:ea typeface="+mn-ea"/>
        <a:cs typeface="+mn-cs"/>
      </a:defRPr>
    </a:lvl7pPr>
    <a:lvl8pPr marL="3200400" algn="l" defTabSz="914400" rtl="0" eaLnBrk="1" latinLnBrk="0" hangingPunct="1">
      <a:defRPr kern="1200">
        <a:solidFill>
          <a:schemeClr val="tx1"/>
        </a:solidFill>
        <a:latin typeface="Arial" panose="020B0604020202090204" pitchFamily="34" charset="0"/>
        <a:ea typeface="+mn-ea"/>
        <a:cs typeface="+mn-cs"/>
      </a:defRPr>
    </a:lvl8pPr>
    <a:lvl9pPr marL="3657600" algn="l" defTabSz="914400" rtl="0" eaLnBrk="1" latinLnBrk="0" hangingPunct="1">
      <a:defRPr kern="1200">
        <a:solidFill>
          <a:schemeClr val="tx1"/>
        </a:solidFill>
        <a:latin typeface="Arial" panose="020B060402020209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3399"/>
    <a:srgbClr val="000099"/>
    <a:srgbClr val="000066"/>
    <a:srgbClr val="FFFF66"/>
    <a:srgbClr val="66FF66"/>
    <a:srgbClr val="00FF00"/>
    <a:srgbClr val="0000CC"/>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3710" autoAdjust="0"/>
  </p:normalViewPr>
  <p:slideViewPr>
    <p:cSldViewPr>
      <p:cViewPr varScale="1">
        <p:scale>
          <a:sx n="73" d="100"/>
          <a:sy n="73" d="100"/>
        </p:scale>
        <p:origin x="855" y="48"/>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56" d="100"/>
          <a:sy n="56" d="100"/>
        </p:scale>
        <p:origin x="-1830" y="-96"/>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defRPr sz="1200">
                <a:latin typeface="SimSun" pitchFamily="2" charset="-122"/>
              </a:defRPr>
            </a:lvl1pPr>
          </a:lstStyle>
          <a:p>
            <a:endParaRPr lang="zh-CN" altLang="en-US"/>
          </a:p>
        </p:txBody>
      </p:sp>
      <p:sp>
        <p:nvSpPr>
          <p:cNvPr id="25603" name="Rectangle 3"/>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sz="1200">
                <a:latin typeface="SimSun" pitchFamily="2" charset="-122"/>
              </a:defRPr>
            </a:lvl1pPr>
          </a:lstStyle>
          <a:p>
            <a:endParaRPr lang="en-US" altLang="zh-CN"/>
          </a:p>
        </p:txBody>
      </p:sp>
      <p:sp>
        <p:nvSpPr>
          <p:cNvPr id="25604" name="Rectangle 4"/>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eaLnBrk="1" hangingPunct="1">
              <a:defRPr sz="1200">
                <a:latin typeface="SimSun" pitchFamily="2" charset="-122"/>
              </a:defRPr>
            </a:lvl1pPr>
          </a:lstStyle>
          <a:p>
            <a:endParaRPr lang="en-US" altLang="zh-CN"/>
          </a:p>
        </p:txBody>
      </p:sp>
      <p:sp>
        <p:nvSpPr>
          <p:cNvPr id="25605" name="Rectangle 5"/>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r" eaLnBrk="1" hangingPunct="1">
              <a:defRPr sz="1200">
                <a:latin typeface="SimSun" pitchFamily="2" charset="-122"/>
              </a:defRPr>
            </a:lvl1pPr>
          </a:lstStyle>
          <a:p>
            <a:fld id="{E4C64EE1-592A-45A9-9E8D-8A110C604C90}" type="slidenum">
              <a:rPr lang="zh-CN" altLang="en-US"/>
              <a:t>‹#›</a:t>
            </a:fld>
            <a:endParaRPr lang="en-US" altLang="zh-CN"/>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defRPr sz="1200">
                <a:latin typeface="SimSun" pitchFamily="2" charset="-122"/>
              </a:defRPr>
            </a:lvl1pPr>
          </a:lstStyle>
          <a:p>
            <a:endParaRPr lang="zh-CN" altLang="en-US"/>
          </a:p>
        </p:txBody>
      </p:sp>
      <p:sp>
        <p:nvSpPr>
          <p:cNvPr id="23555"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sz="1200">
                <a:latin typeface="SimSun" pitchFamily="2" charset="-122"/>
              </a:defRPr>
            </a:lvl1pPr>
          </a:lstStyle>
          <a:p>
            <a:endParaRPr lang="en-US" altLang="zh-CN"/>
          </a:p>
        </p:txBody>
      </p:sp>
      <p:sp>
        <p:nvSpPr>
          <p:cNvPr id="23556" name="Rectangle 4"/>
          <p:cNvSpPr>
            <a:spLocks noGrp="1" noRot="1" noChangeAspect="1" noChangeArrowheads="1" noTextEdit="1"/>
          </p:cNvSpPr>
          <p:nvPr>
            <p:ph type="sldImg" idx="2"/>
          </p:nvPr>
        </p:nvSpPr>
        <p:spPr bwMode="auto">
          <a:xfrm>
            <a:off x="987425" y="696913"/>
            <a:ext cx="5035550" cy="3486150"/>
          </a:xfrm>
          <a:prstGeom prst="rect">
            <a:avLst/>
          </a:prstGeom>
          <a:noFill/>
          <a:ln w="9525">
            <a:solidFill>
              <a:srgbClr val="000000"/>
            </a:solidFill>
            <a:miter lim="800000"/>
          </a:ln>
          <a:effectLst/>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7"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lvl="0"/>
            <a:r>
              <a:rPr lang="zh-CN" altLang="en-US"/>
              <a:t>单击此处编辑母版文本样式</a:t>
            </a:r>
            <a:endParaRPr lang="en-US" altLang="zh-CN"/>
          </a:p>
          <a:p>
            <a:pPr lvl="1"/>
            <a:r>
              <a:rPr lang="en-US" altLang="zh-CN"/>
              <a:t>5656</a:t>
            </a:r>
          </a:p>
          <a:p>
            <a:pPr lvl="2"/>
            <a:r>
              <a:rPr lang="zh-CN" altLang="en-US"/>
              <a:t>第三级</a:t>
            </a:r>
            <a:endParaRPr lang="en-US" altLang="zh-CN"/>
          </a:p>
          <a:p>
            <a:pPr lvl="3"/>
            <a:r>
              <a:rPr lang="zh-CN" altLang="en-US"/>
              <a:t>第四级</a:t>
            </a:r>
            <a:endParaRPr lang="en-US" altLang="zh-CN"/>
          </a:p>
          <a:p>
            <a:pPr lvl="4"/>
            <a:r>
              <a:rPr lang="zh-CN" altLang="en-US"/>
              <a:t>第五级</a:t>
            </a:r>
            <a:endParaRPr lang="en-US" altLang="zh-CN"/>
          </a:p>
        </p:txBody>
      </p:sp>
      <p:sp>
        <p:nvSpPr>
          <p:cNvPr id="23558"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eaLnBrk="1" hangingPunct="1">
              <a:defRPr sz="1200">
                <a:latin typeface="SimSun" pitchFamily="2" charset="-122"/>
              </a:defRPr>
            </a:lvl1pPr>
          </a:lstStyle>
          <a:p>
            <a:endParaRPr lang="en-US" altLang="zh-CN"/>
          </a:p>
        </p:txBody>
      </p:sp>
      <p:sp>
        <p:nvSpPr>
          <p:cNvPr id="23559"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r" eaLnBrk="1" hangingPunct="1">
              <a:defRPr sz="1200">
                <a:latin typeface="SimSun" pitchFamily="2" charset="-122"/>
              </a:defRPr>
            </a:lvl1pPr>
          </a:lstStyle>
          <a:p>
            <a:fld id="{8DA2099C-E03D-4BEA-80BD-EC59252D8E32}" type="slidenum">
              <a:rPr lang="zh-CN" altLang="en-US"/>
              <a:t>‹#›</a:t>
            </a:fld>
            <a:endParaRPr lang="en-US" altLang="zh-CN"/>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SimSun" pitchFamily="2" charset="-122"/>
        <a:ea typeface="SimSun" pitchFamily="2" charset="-122"/>
        <a:cs typeface="+mn-cs"/>
      </a:defRPr>
    </a:lvl1pPr>
    <a:lvl2pPr marL="457200" algn="l" rtl="0" fontAlgn="base">
      <a:spcBef>
        <a:spcPct val="30000"/>
      </a:spcBef>
      <a:spcAft>
        <a:spcPct val="0"/>
      </a:spcAft>
      <a:defRPr sz="1200" kern="1200">
        <a:solidFill>
          <a:schemeClr val="tx1"/>
        </a:solidFill>
        <a:latin typeface="SimSun" pitchFamily="2" charset="-122"/>
        <a:ea typeface="SimSun" pitchFamily="2" charset="-122"/>
        <a:cs typeface="+mn-cs"/>
      </a:defRPr>
    </a:lvl2pPr>
    <a:lvl3pPr marL="914400" algn="l" rtl="0" fontAlgn="base">
      <a:spcBef>
        <a:spcPct val="30000"/>
      </a:spcBef>
      <a:spcAft>
        <a:spcPct val="0"/>
      </a:spcAft>
      <a:defRPr sz="1200" kern="1200">
        <a:solidFill>
          <a:schemeClr val="tx1"/>
        </a:solidFill>
        <a:latin typeface="SimSun" pitchFamily="2" charset="-122"/>
        <a:ea typeface="SimSun" pitchFamily="2" charset="-122"/>
        <a:cs typeface="+mn-cs"/>
      </a:defRPr>
    </a:lvl3pPr>
    <a:lvl4pPr marL="1371600" algn="l" rtl="0" fontAlgn="base">
      <a:spcBef>
        <a:spcPct val="30000"/>
      </a:spcBef>
      <a:spcAft>
        <a:spcPct val="0"/>
      </a:spcAft>
      <a:defRPr sz="1200" kern="1200">
        <a:solidFill>
          <a:schemeClr val="tx1"/>
        </a:solidFill>
        <a:latin typeface="SimSun" pitchFamily="2" charset="-122"/>
        <a:ea typeface="SimSun" pitchFamily="2" charset="-122"/>
        <a:cs typeface="+mn-cs"/>
      </a:defRPr>
    </a:lvl4pPr>
    <a:lvl5pPr marL="1828800" algn="l" rtl="0" fontAlgn="base">
      <a:spcBef>
        <a:spcPct val="30000"/>
      </a:spcBef>
      <a:spcAft>
        <a:spcPct val="0"/>
      </a:spcAft>
      <a:defRPr sz="1200" kern="1200">
        <a:solidFill>
          <a:schemeClr val="tx1"/>
        </a:solidFill>
        <a:latin typeface="SimSun" pitchFamily="2" charset="-122"/>
        <a:ea typeface="SimSun"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D396C443-04BC-4639-B5F7-E14A7E3E0041}" type="slidenum">
              <a:rPr lang="zh-CN" altLang="en-US"/>
              <a:t>1</a:t>
            </a:fld>
            <a:endParaRPr lang="en-US" altLang="zh-CN"/>
          </a:p>
        </p:txBody>
      </p:sp>
      <p:sp>
        <p:nvSpPr>
          <p:cNvPr id="24578" name="Rectangle 2"/>
          <p:cNvSpPr>
            <a:spLocks noGrp="1" noRot="1" noChangeAspect="1" noChangeArrowheads="1" noTextEdit="1"/>
          </p:cNvSpPr>
          <p:nvPr>
            <p:ph type="sldImg"/>
          </p:nvPr>
        </p:nvSpPr>
        <p:spPr/>
      </p:sp>
      <p:sp>
        <p:nvSpPr>
          <p:cNvPr id="24579"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27964D90-FA1A-4DEF-8D5A-2DAD41D12E0D}" type="slidenum">
              <a:rPr lang="en-US" altLang="zh-CN"/>
              <a:t>14</a:t>
            </a:fld>
            <a:endParaRPr lang="en-US" altLang="zh-CN"/>
          </a:p>
        </p:txBody>
      </p:sp>
      <p:sp>
        <p:nvSpPr>
          <p:cNvPr id="587778" name="Rectangle 2"/>
          <p:cNvSpPr>
            <a:spLocks noGrp="1" noRot="1" noChangeAspect="1" noChangeArrowheads="1" noTextEdit="1"/>
          </p:cNvSpPr>
          <p:nvPr>
            <p:ph type="sldImg"/>
          </p:nvPr>
        </p:nvSpPr>
        <p:spPr/>
      </p:sp>
      <p:sp>
        <p:nvSpPr>
          <p:cNvPr id="58777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D8C86362-2BFE-4816-8F9F-E3C55AB1E25B}" type="slidenum">
              <a:rPr lang="en-US" altLang="zh-CN"/>
              <a:t>15</a:t>
            </a:fld>
            <a:endParaRPr lang="en-US" altLang="zh-CN"/>
          </a:p>
        </p:txBody>
      </p:sp>
      <p:sp>
        <p:nvSpPr>
          <p:cNvPr id="588802" name="Rectangle 2"/>
          <p:cNvSpPr>
            <a:spLocks noGrp="1" noRot="1" noChangeAspect="1" noChangeArrowheads="1" noTextEdit="1"/>
          </p:cNvSpPr>
          <p:nvPr>
            <p:ph type="sldImg"/>
          </p:nvPr>
        </p:nvSpPr>
        <p:spPr/>
      </p:sp>
      <p:sp>
        <p:nvSpPr>
          <p:cNvPr id="588803"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DC09238F-588A-4A2A-822C-8C35042B2489}" type="slidenum">
              <a:rPr lang="en-US" altLang="zh-CN"/>
              <a:t>16</a:t>
            </a:fld>
            <a:endParaRPr lang="en-US" altLang="zh-CN"/>
          </a:p>
        </p:txBody>
      </p:sp>
      <p:sp>
        <p:nvSpPr>
          <p:cNvPr id="589826" name="Rectangle 2"/>
          <p:cNvSpPr>
            <a:spLocks noGrp="1" noRot="1" noChangeAspect="1" noChangeArrowheads="1" noTextEdit="1"/>
          </p:cNvSpPr>
          <p:nvPr>
            <p:ph type="sldImg"/>
          </p:nvPr>
        </p:nvSpPr>
        <p:spPr/>
      </p:sp>
      <p:sp>
        <p:nvSpPr>
          <p:cNvPr id="58982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673010FF-8411-43B0-A697-3FE178B0CD83}" type="slidenum">
              <a:rPr lang="en-US" altLang="zh-CN"/>
              <a:t>17</a:t>
            </a:fld>
            <a:endParaRPr lang="en-US" altLang="zh-CN"/>
          </a:p>
        </p:txBody>
      </p:sp>
      <p:sp>
        <p:nvSpPr>
          <p:cNvPr id="590850" name="Rectangle 2"/>
          <p:cNvSpPr>
            <a:spLocks noGrp="1" noRot="1" noChangeAspect="1" noChangeArrowheads="1" noTextEdit="1"/>
          </p:cNvSpPr>
          <p:nvPr>
            <p:ph type="sldImg"/>
          </p:nvPr>
        </p:nvSpPr>
        <p:spPr/>
      </p:sp>
      <p:sp>
        <p:nvSpPr>
          <p:cNvPr id="59085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3D8BF7CA-2326-41D3-82FE-E47014FD3E68}" type="slidenum">
              <a:rPr lang="en-US" altLang="zh-CN"/>
              <a:t>18</a:t>
            </a:fld>
            <a:endParaRPr lang="en-US" altLang="zh-CN"/>
          </a:p>
        </p:txBody>
      </p:sp>
      <p:sp>
        <p:nvSpPr>
          <p:cNvPr id="591874" name="Rectangle 2"/>
          <p:cNvSpPr>
            <a:spLocks noGrp="1" noRot="1" noChangeAspect="1" noChangeArrowheads="1" noTextEdit="1"/>
          </p:cNvSpPr>
          <p:nvPr>
            <p:ph type="sldImg"/>
          </p:nvPr>
        </p:nvSpPr>
        <p:spPr/>
      </p:sp>
      <p:sp>
        <p:nvSpPr>
          <p:cNvPr id="591875"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7679F452-52E0-4145-9924-C3F8A6A4895C}" type="slidenum">
              <a:rPr lang="en-US" altLang="zh-CN"/>
              <a:t>22</a:t>
            </a:fld>
            <a:endParaRPr lang="en-US" altLang="zh-CN"/>
          </a:p>
        </p:txBody>
      </p:sp>
      <p:sp>
        <p:nvSpPr>
          <p:cNvPr id="585730" name="Rectangle 2"/>
          <p:cNvSpPr>
            <a:spLocks noGrp="1" noRot="1" noChangeAspect="1" noChangeArrowheads="1" noTextEdit="1"/>
          </p:cNvSpPr>
          <p:nvPr>
            <p:ph type="sldImg"/>
          </p:nvPr>
        </p:nvSpPr>
        <p:spPr/>
      </p:sp>
      <p:sp>
        <p:nvSpPr>
          <p:cNvPr id="58573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98EFA457-3FA2-48C3-A01D-71E8C9467C6E}" type="slidenum">
              <a:rPr lang="en-US" altLang="zh-CN"/>
              <a:t>27</a:t>
            </a:fld>
            <a:endParaRPr lang="en-US" altLang="zh-CN"/>
          </a:p>
        </p:txBody>
      </p:sp>
      <p:sp>
        <p:nvSpPr>
          <p:cNvPr id="593922" name="Rectangle 2"/>
          <p:cNvSpPr>
            <a:spLocks noGrp="1" noRot="1" noChangeAspect="1" noChangeArrowheads="1" noTextEdit="1"/>
          </p:cNvSpPr>
          <p:nvPr>
            <p:ph type="sldImg"/>
          </p:nvPr>
        </p:nvSpPr>
        <p:spPr/>
      </p:sp>
      <p:sp>
        <p:nvSpPr>
          <p:cNvPr id="593923"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579DC4EA-4834-48E0-9A88-1AF478D3EE78}" type="slidenum">
              <a:rPr lang="en-US" altLang="zh-CN"/>
              <a:t>29</a:t>
            </a:fld>
            <a:endParaRPr lang="en-US" altLang="zh-CN"/>
          </a:p>
        </p:txBody>
      </p:sp>
      <p:sp>
        <p:nvSpPr>
          <p:cNvPr id="546818" name="Rectangle 2"/>
          <p:cNvSpPr>
            <a:spLocks noGrp="1" noRot="1" noChangeAspect="1" noChangeArrowheads="1" noTextEdit="1"/>
          </p:cNvSpPr>
          <p:nvPr>
            <p:ph type="sldImg"/>
          </p:nvPr>
        </p:nvSpPr>
        <p:spPr/>
      </p:sp>
      <p:sp>
        <p:nvSpPr>
          <p:cNvPr id="54681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7E6FAFFB-2CAB-449A-B47F-171712BF55B7}" type="slidenum">
              <a:rPr lang="en-US" altLang="zh-CN"/>
              <a:t>30</a:t>
            </a:fld>
            <a:endParaRPr lang="en-US" altLang="zh-CN"/>
          </a:p>
        </p:txBody>
      </p:sp>
      <p:sp>
        <p:nvSpPr>
          <p:cNvPr id="547842" name="Rectangle 2"/>
          <p:cNvSpPr>
            <a:spLocks noGrp="1" noRot="1" noChangeAspect="1" noChangeArrowheads="1" noTextEdit="1"/>
          </p:cNvSpPr>
          <p:nvPr>
            <p:ph type="sldImg"/>
          </p:nvPr>
        </p:nvSpPr>
        <p:spPr/>
      </p:sp>
      <p:sp>
        <p:nvSpPr>
          <p:cNvPr id="547843"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AECE9D61-D98F-4F22-954A-82CCAADEF852}" type="slidenum">
              <a:rPr lang="en-US" altLang="zh-CN"/>
              <a:t>32</a:t>
            </a:fld>
            <a:endParaRPr lang="en-US" altLang="zh-CN"/>
          </a:p>
        </p:txBody>
      </p:sp>
      <p:sp>
        <p:nvSpPr>
          <p:cNvPr id="636930" name="Rectangle 2"/>
          <p:cNvSpPr>
            <a:spLocks noGrp="1" noRot="1" noChangeAspect="1" noChangeArrowheads="1" noTextEdit="1"/>
          </p:cNvSpPr>
          <p:nvPr>
            <p:ph type="sldImg"/>
          </p:nvPr>
        </p:nvSpPr>
        <p:spPr/>
      </p:sp>
      <p:sp>
        <p:nvSpPr>
          <p:cNvPr id="63693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F6459D9D-7009-49E2-A824-FE6A04D81D73}" type="slidenum">
              <a:rPr lang="en-US" altLang="zh-CN"/>
              <a:t>4</a:t>
            </a:fld>
            <a:endParaRPr lang="en-US" altLang="zh-CN"/>
          </a:p>
        </p:txBody>
      </p:sp>
      <p:sp>
        <p:nvSpPr>
          <p:cNvPr id="535554" name="Rectangle 2"/>
          <p:cNvSpPr>
            <a:spLocks noGrp="1" noRot="1" noChangeAspect="1" noChangeArrowheads="1" noTextEdit="1"/>
          </p:cNvSpPr>
          <p:nvPr>
            <p:ph type="sldImg"/>
          </p:nvPr>
        </p:nvSpPr>
        <p:spPr/>
      </p:sp>
      <p:sp>
        <p:nvSpPr>
          <p:cNvPr id="535555"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BF374EC-B35B-4AC5-860F-C1A98EF6234B}" type="slidenum">
              <a:rPr lang="en-US" altLang="zh-CN"/>
              <a:t>34</a:t>
            </a:fld>
            <a:endParaRPr lang="en-US" altLang="zh-CN"/>
          </a:p>
        </p:txBody>
      </p:sp>
      <p:sp>
        <p:nvSpPr>
          <p:cNvPr id="537602" name="Rectangle 2"/>
          <p:cNvSpPr>
            <a:spLocks noGrp="1" noRot="1" noChangeAspect="1" noChangeArrowheads="1" noTextEdit="1"/>
          </p:cNvSpPr>
          <p:nvPr>
            <p:ph type="sldImg"/>
          </p:nvPr>
        </p:nvSpPr>
        <p:spPr/>
      </p:sp>
      <p:sp>
        <p:nvSpPr>
          <p:cNvPr id="537603"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3AFC72FE-2D02-4FC4-BFE2-1FD47B83F519}" type="slidenum">
              <a:rPr lang="en-US" altLang="zh-CN"/>
              <a:t>36</a:t>
            </a:fld>
            <a:endParaRPr lang="en-US" altLang="zh-CN"/>
          </a:p>
        </p:txBody>
      </p:sp>
      <p:sp>
        <p:nvSpPr>
          <p:cNvPr id="544770" name="Rectangle 2"/>
          <p:cNvSpPr>
            <a:spLocks noGrp="1" noRot="1" noChangeAspect="1" noChangeArrowheads="1" noTextEdit="1"/>
          </p:cNvSpPr>
          <p:nvPr>
            <p:ph type="sldImg"/>
          </p:nvPr>
        </p:nvSpPr>
        <p:spPr/>
      </p:sp>
      <p:sp>
        <p:nvSpPr>
          <p:cNvPr id="54477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7432F0BA-FE4B-4D5C-B2EB-58BF0F4DEE3A}" type="slidenum">
              <a:rPr lang="en-US" altLang="zh-CN"/>
              <a:t>37</a:t>
            </a:fld>
            <a:endParaRPr lang="en-US" altLang="zh-CN"/>
          </a:p>
        </p:txBody>
      </p:sp>
      <p:sp>
        <p:nvSpPr>
          <p:cNvPr id="545794" name="Rectangle 2"/>
          <p:cNvSpPr>
            <a:spLocks noGrp="1" noRot="1" noChangeAspect="1" noChangeArrowheads="1" noTextEdit="1"/>
          </p:cNvSpPr>
          <p:nvPr>
            <p:ph type="sldImg"/>
          </p:nvPr>
        </p:nvSpPr>
        <p:spPr/>
      </p:sp>
      <p:sp>
        <p:nvSpPr>
          <p:cNvPr id="545795"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07F40855-6124-4D1D-B4C0-33846E201992}" type="slidenum">
              <a:rPr lang="en-US" altLang="zh-CN"/>
              <a:t>38</a:t>
            </a:fld>
            <a:endParaRPr lang="en-US" altLang="zh-CN"/>
          </a:p>
        </p:txBody>
      </p:sp>
      <p:sp>
        <p:nvSpPr>
          <p:cNvPr id="548866" name="Rectangle 2"/>
          <p:cNvSpPr>
            <a:spLocks noGrp="1" noRot="1" noChangeAspect="1" noChangeArrowheads="1" noTextEdit="1"/>
          </p:cNvSpPr>
          <p:nvPr>
            <p:ph type="sldImg"/>
          </p:nvPr>
        </p:nvSpPr>
        <p:spPr/>
      </p:sp>
      <p:sp>
        <p:nvSpPr>
          <p:cNvPr id="54886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6F269F7E-9E13-451D-B92F-BFAEF68B867E}" type="slidenum">
              <a:rPr lang="en-US" altLang="zh-CN"/>
              <a:t>39</a:t>
            </a:fld>
            <a:endParaRPr lang="en-US" altLang="zh-CN"/>
          </a:p>
        </p:txBody>
      </p:sp>
      <p:sp>
        <p:nvSpPr>
          <p:cNvPr id="549890" name="Rectangle 2"/>
          <p:cNvSpPr>
            <a:spLocks noGrp="1" noRot="1" noChangeAspect="1" noChangeArrowheads="1" noTextEdit="1"/>
          </p:cNvSpPr>
          <p:nvPr>
            <p:ph type="sldImg"/>
          </p:nvPr>
        </p:nvSpPr>
        <p:spPr/>
      </p:sp>
      <p:sp>
        <p:nvSpPr>
          <p:cNvPr id="54989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18B408A4-A3C3-4E9C-A32F-7580D7024A16}" type="slidenum">
              <a:rPr lang="en-US" altLang="zh-CN"/>
              <a:t>40</a:t>
            </a:fld>
            <a:endParaRPr lang="en-US" altLang="zh-CN"/>
          </a:p>
        </p:txBody>
      </p:sp>
      <p:sp>
        <p:nvSpPr>
          <p:cNvPr id="550914" name="Rectangle 2"/>
          <p:cNvSpPr>
            <a:spLocks noGrp="1" noRot="1" noChangeAspect="1" noChangeArrowheads="1" noTextEdit="1"/>
          </p:cNvSpPr>
          <p:nvPr>
            <p:ph type="sldImg"/>
          </p:nvPr>
        </p:nvSpPr>
        <p:spPr/>
      </p:sp>
      <p:sp>
        <p:nvSpPr>
          <p:cNvPr id="550915"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D492E54C-9112-4E84-A725-1808945DA13E}" type="slidenum">
              <a:rPr lang="en-US" altLang="zh-CN"/>
              <a:t>41</a:t>
            </a:fld>
            <a:endParaRPr lang="en-US" altLang="zh-CN"/>
          </a:p>
        </p:txBody>
      </p:sp>
      <p:sp>
        <p:nvSpPr>
          <p:cNvPr id="551938" name="Rectangle 2"/>
          <p:cNvSpPr>
            <a:spLocks noGrp="1" noRot="1" noChangeAspect="1" noChangeArrowheads="1" noTextEdit="1"/>
          </p:cNvSpPr>
          <p:nvPr>
            <p:ph type="sldImg"/>
          </p:nvPr>
        </p:nvSpPr>
        <p:spPr/>
      </p:sp>
      <p:sp>
        <p:nvSpPr>
          <p:cNvPr id="55193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F2960A73-AC79-4459-806B-8774E0E461FF}" type="slidenum">
              <a:rPr lang="en-US" altLang="zh-CN"/>
              <a:t>42</a:t>
            </a:fld>
            <a:endParaRPr lang="en-US" altLang="zh-CN"/>
          </a:p>
        </p:txBody>
      </p:sp>
      <p:sp>
        <p:nvSpPr>
          <p:cNvPr id="552962" name="Rectangle 2"/>
          <p:cNvSpPr>
            <a:spLocks noGrp="1" noRot="1" noChangeAspect="1" noChangeArrowheads="1" noTextEdit="1"/>
          </p:cNvSpPr>
          <p:nvPr>
            <p:ph type="sldImg"/>
          </p:nvPr>
        </p:nvSpPr>
        <p:spPr/>
      </p:sp>
      <p:sp>
        <p:nvSpPr>
          <p:cNvPr id="552963"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C602CC29-53F3-4D08-A819-C2203B45D86F}" type="slidenum">
              <a:rPr lang="en-US" altLang="zh-CN"/>
              <a:t>43</a:t>
            </a:fld>
            <a:endParaRPr lang="en-US" altLang="zh-CN"/>
          </a:p>
        </p:txBody>
      </p:sp>
      <p:sp>
        <p:nvSpPr>
          <p:cNvPr id="553986" name="Rectangle 2"/>
          <p:cNvSpPr>
            <a:spLocks noGrp="1" noRot="1" noChangeAspect="1" noChangeArrowheads="1" noTextEdit="1"/>
          </p:cNvSpPr>
          <p:nvPr>
            <p:ph type="sldImg"/>
          </p:nvPr>
        </p:nvSpPr>
        <p:spPr/>
      </p:sp>
      <p:sp>
        <p:nvSpPr>
          <p:cNvPr id="55398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6E52487D-B56A-4B89-9120-596031E30687}" type="slidenum">
              <a:rPr lang="en-US" altLang="zh-CN"/>
              <a:t>44</a:t>
            </a:fld>
            <a:endParaRPr lang="en-US" altLang="zh-CN"/>
          </a:p>
        </p:txBody>
      </p:sp>
      <p:sp>
        <p:nvSpPr>
          <p:cNvPr id="560130" name="Rectangle 2"/>
          <p:cNvSpPr>
            <a:spLocks noGrp="1" noRot="1" noChangeAspect="1" noChangeArrowheads="1" noTextEdit="1"/>
          </p:cNvSpPr>
          <p:nvPr>
            <p:ph type="sldImg"/>
          </p:nvPr>
        </p:nvSpPr>
        <p:spPr/>
      </p:sp>
      <p:sp>
        <p:nvSpPr>
          <p:cNvPr id="56013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F0EF0CBD-1AA7-4522-A388-EB5CE0DD1CD5}" type="slidenum">
              <a:rPr lang="en-US" altLang="zh-CN"/>
              <a:t>6</a:t>
            </a:fld>
            <a:endParaRPr lang="en-US" altLang="zh-CN"/>
          </a:p>
        </p:txBody>
      </p:sp>
      <p:sp>
        <p:nvSpPr>
          <p:cNvPr id="538626" name="Rectangle 2"/>
          <p:cNvSpPr>
            <a:spLocks noGrp="1" noRot="1" noChangeAspect="1" noChangeArrowheads="1" noTextEdit="1"/>
          </p:cNvSpPr>
          <p:nvPr>
            <p:ph type="sldImg"/>
          </p:nvPr>
        </p:nvSpPr>
        <p:spPr/>
      </p:sp>
      <p:sp>
        <p:nvSpPr>
          <p:cNvPr id="53862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43C5C232-EDCE-4F05-8485-93B1EC3672A4}" type="slidenum">
              <a:rPr lang="en-US" altLang="zh-CN"/>
              <a:t>45</a:t>
            </a:fld>
            <a:endParaRPr lang="en-US" altLang="zh-CN"/>
          </a:p>
        </p:txBody>
      </p:sp>
      <p:sp>
        <p:nvSpPr>
          <p:cNvPr id="561154" name="Rectangle 2"/>
          <p:cNvSpPr>
            <a:spLocks noGrp="1" noRot="1" noChangeAspect="1" noChangeArrowheads="1" noTextEdit="1"/>
          </p:cNvSpPr>
          <p:nvPr>
            <p:ph type="sldImg"/>
          </p:nvPr>
        </p:nvSpPr>
        <p:spPr/>
      </p:sp>
      <p:sp>
        <p:nvSpPr>
          <p:cNvPr id="561155"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31FD9DDA-E199-47C0-AC7A-BC232ABB9C5B}" type="slidenum">
              <a:rPr lang="en-US" altLang="zh-CN"/>
              <a:t>47</a:t>
            </a:fld>
            <a:endParaRPr lang="en-US" altLang="zh-CN"/>
          </a:p>
        </p:txBody>
      </p:sp>
      <p:sp>
        <p:nvSpPr>
          <p:cNvPr id="555010" name="Rectangle 2"/>
          <p:cNvSpPr>
            <a:spLocks noGrp="1" noRot="1" noChangeAspect="1" noChangeArrowheads="1" noTextEdit="1"/>
          </p:cNvSpPr>
          <p:nvPr>
            <p:ph type="sldImg"/>
          </p:nvPr>
        </p:nvSpPr>
        <p:spPr/>
      </p:sp>
      <p:sp>
        <p:nvSpPr>
          <p:cNvPr id="55501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22C13532-1921-4187-94F9-FAE94BDE7BAF}" type="slidenum">
              <a:rPr lang="en-US" altLang="zh-CN"/>
              <a:t>48</a:t>
            </a:fld>
            <a:endParaRPr lang="en-US" altLang="zh-CN"/>
          </a:p>
        </p:txBody>
      </p:sp>
      <p:sp>
        <p:nvSpPr>
          <p:cNvPr id="556034" name="Rectangle 2"/>
          <p:cNvSpPr>
            <a:spLocks noGrp="1" noRot="1" noChangeAspect="1" noChangeArrowheads="1" noTextEdit="1"/>
          </p:cNvSpPr>
          <p:nvPr>
            <p:ph type="sldImg"/>
          </p:nvPr>
        </p:nvSpPr>
        <p:spPr/>
      </p:sp>
      <p:sp>
        <p:nvSpPr>
          <p:cNvPr id="556035"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F1EE071C-9478-4B30-84DD-72CAF98625CD}" type="slidenum">
              <a:rPr lang="en-US" altLang="zh-CN"/>
              <a:t>49</a:t>
            </a:fld>
            <a:endParaRPr lang="en-US" altLang="zh-CN"/>
          </a:p>
        </p:txBody>
      </p:sp>
      <p:sp>
        <p:nvSpPr>
          <p:cNvPr id="557058" name="Rectangle 2"/>
          <p:cNvSpPr>
            <a:spLocks noGrp="1" noRot="1" noChangeAspect="1" noChangeArrowheads="1" noTextEdit="1"/>
          </p:cNvSpPr>
          <p:nvPr>
            <p:ph type="sldImg"/>
          </p:nvPr>
        </p:nvSpPr>
        <p:spPr/>
      </p:sp>
      <p:sp>
        <p:nvSpPr>
          <p:cNvPr id="55705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D396C443-04BC-4639-B5F7-E14A7E3E0041}" type="slidenum">
              <a:rPr lang="zh-CN" altLang="en-US"/>
              <a:t>50</a:t>
            </a:fld>
            <a:endParaRPr lang="en-US" altLang="zh-CN"/>
          </a:p>
        </p:txBody>
      </p:sp>
      <p:sp>
        <p:nvSpPr>
          <p:cNvPr id="24578" name="Rectangle 2"/>
          <p:cNvSpPr>
            <a:spLocks noGrp="1" noRot="1" noChangeAspect="1" noChangeArrowheads="1" noTextEdit="1"/>
          </p:cNvSpPr>
          <p:nvPr>
            <p:ph type="sldImg"/>
          </p:nvPr>
        </p:nvSpPr>
        <p:spPr/>
      </p:sp>
      <p:sp>
        <p:nvSpPr>
          <p:cNvPr id="24579"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98AB362C-5B1E-44ED-A2B2-BA40BEAFCB5A}" type="slidenum">
              <a:rPr lang="en-US" altLang="zh-CN"/>
              <a:t>51</a:t>
            </a:fld>
            <a:endParaRPr lang="en-US" altLang="zh-CN"/>
          </a:p>
        </p:txBody>
      </p:sp>
      <p:sp>
        <p:nvSpPr>
          <p:cNvPr id="558082" name="Rectangle 2"/>
          <p:cNvSpPr>
            <a:spLocks noGrp="1" noRot="1" noChangeAspect="1" noChangeArrowheads="1" noTextEdit="1"/>
          </p:cNvSpPr>
          <p:nvPr>
            <p:ph type="sldImg"/>
          </p:nvPr>
        </p:nvSpPr>
        <p:spPr/>
      </p:sp>
      <p:sp>
        <p:nvSpPr>
          <p:cNvPr id="558083"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D8B37C88-982C-4E5E-BC0A-492DC5EE0167}" type="slidenum">
              <a:rPr lang="en-US" altLang="zh-CN"/>
              <a:t>52</a:t>
            </a:fld>
            <a:endParaRPr lang="en-US" altLang="zh-CN"/>
          </a:p>
        </p:txBody>
      </p:sp>
      <p:sp>
        <p:nvSpPr>
          <p:cNvPr id="559106" name="Rectangle 2"/>
          <p:cNvSpPr>
            <a:spLocks noGrp="1" noRot="1" noChangeAspect="1" noChangeArrowheads="1" noTextEdit="1"/>
          </p:cNvSpPr>
          <p:nvPr>
            <p:ph type="sldImg"/>
          </p:nvPr>
        </p:nvSpPr>
        <p:spPr/>
      </p:sp>
      <p:sp>
        <p:nvSpPr>
          <p:cNvPr id="55910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FB87D7B2-53A1-40A1-BAF8-C3B15609EF66}" type="slidenum">
              <a:rPr lang="en-US" altLang="zh-CN"/>
              <a:t>7</a:t>
            </a:fld>
            <a:endParaRPr lang="en-US" altLang="zh-CN"/>
          </a:p>
        </p:txBody>
      </p:sp>
      <p:sp>
        <p:nvSpPr>
          <p:cNvPr id="539650" name="Rectangle 2"/>
          <p:cNvSpPr>
            <a:spLocks noGrp="1" noRot="1" noChangeAspect="1" noChangeArrowheads="1" noTextEdit="1"/>
          </p:cNvSpPr>
          <p:nvPr>
            <p:ph type="sldImg"/>
          </p:nvPr>
        </p:nvSpPr>
        <p:spPr/>
      </p:sp>
      <p:sp>
        <p:nvSpPr>
          <p:cNvPr id="53965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3FB9F178-7FE9-4527-B54D-E8B9AD71CCAA}" type="slidenum">
              <a:rPr lang="en-US" altLang="zh-CN"/>
              <a:t>8</a:t>
            </a:fld>
            <a:endParaRPr lang="en-US" altLang="zh-CN"/>
          </a:p>
        </p:txBody>
      </p:sp>
      <p:sp>
        <p:nvSpPr>
          <p:cNvPr id="540674" name="Rectangle 2"/>
          <p:cNvSpPr>
            <a:spLocks noGrp="1" noRot="1" noChangeAspect="1" noChangeArrowheads="1" noTextEdit="1"/>
          </p:cNvSpPr>
          <p:nvPr>
            <p:ph type="sldImg"/>
          </p:nvPr>
        </p:nvSpPr>
        <p:spPr/>
      </p:sp>
      <p:sp>
        <p:nvSpPr>
          <p:cNvPr id="540675"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0E981C7A-24C8-4E99-B7B3-CD037A63F747}" type="slidenum">
              <a:rPr lang="en-US" altLang="zh-CN"/>
              <a:t>9</a:t>
            </a:fld>
            <a:endParaRPr lang="en-US" altLang="zh-CN"/>
          </a:p>
        </p:txBody>
      </p:sp>
      <p:sp>
        <p:nvSpPr>
          <p:cNvPr id="541698" name="Rectangle 2"/>
          <p:cNvSpPr>
            <a:spLocks noGrp="1" noRot="1" noChangeAspect="1" noChangeArrowheads="1" noTextEdit="1"/>
          </p:cNvSpPr>
          <p:nvPr>
            <p:ph type="sldImg"/>
          </p:nvPr>
        </p:nvSpPr>
        <p:spPr/>
      </p:sp>
      <p:sp>
        <p:nvSpPr>
          <p:cNvPr id="54169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6B744C04-5BD3-4663-9C92-AAE7EB6E95F9}" type="slidenum">
              <a:rPr lang="en-US" altLang="zh-CN"/>
              <a:t>11</a:t>
            </a:fld>
            <a:endParaRPr lang="en-US" altLang="zh-CN"/>
          </a:p>
        </p:txBody>
      </p:sp>
      <p:sp>
        <p:nvSpPr>
          <p:cNvPr id="584706" name="Rectangle 2"/>
          <p:cNvSpPr>
            <a:spLocks noGrp="1" noRot="1" noChangeAspect="1" noChangeArrowheads="1" noTextEdit="1"/>
          </p:cNvSpPr>
          <p:nvPr>
            <p:ph type="sldImg"/>
          </p:nvPr>
        </p:nvSpPr>
        <p:spPr/>
      </p:sp>
      <p:sp>
        <p:nvSpPr>
          <p:cNvPr id="58470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7679F452-52E0-4145-9924-C3F8A6A4895C}" type="slidenum">
              <a:rPr lang="en-US" altLang="zh-CN"/>
              <a:t>12</a:t>
            </a:fld>
            <a:endParaRPr lang="en-US" altLang="zh-CN"/>
          </a:p>
        </p:txBody>
      </p:sp>
      <p:sp>
        <p:nvSpPr>
          <p:cNvPr id="585730" name="Rectangle 2"/>
          <p:cNvSpPr>
            <a:spLocks noGrp="1" noRot="1" noChangeAspect="1" noChangeArrowheads="1" noTextEdit="1"/>
          </p:cNvSpPr>
          <p:nvPr>
            <p:ph type="sldImg"/>
          </p:nvPr>
        </p:nvSpPr>
        <p:spPr/>
      </p:sp>
      <p:sp>
        <p:nvSpPr>
          <p:cNvPr id="58573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245DA0FF-9276-4E79-92F6-5BBD1FA82657}" type="slidenum">
              <a:rPr lang="en-US" altLang="zh-CN"/>
              <a:t>13</a:t>
            </a:fld>
            <a:endParaRPr lang="en-US" altLang="zh-CN"/>
          </a:p>
        </p:txBody>
      </p:sp>
      <p:sp>
        <p:nvSpPr>
          <p:cNvPr id="586754" name="Rectangle 2"/>
          <p:cNvSpPr>
            <a:spLocks noGrp="1" noRot="1" noChangeAspect="1" noChangeArrowheads="1" noTextEdit="1"/>
          </p:cNvSpPr>
          <p:nvPr>
            <p:ph type="sldImg"/>
          </p:nvPr>
        </p:nvSpPr>
        <p:spPr/>
      </p:sp>
      <p:sp>
        <p:nvSpPr>
          <p:cNvPr id="586755" name="Rectangle 3"/>
          <p:cNvSpPr>
            <a:spLocks noGrp="1" noChangeArrowheads="1"/>
          </p:cNvSpPr>
          <p:nvPr>
            <p:ph type="body" idx="1"/>
          </p:nvPr>
        </p:nvSpPr>
        <p:spPr/>
        <p:txBody>
          <a:bodyPr/>
          <a:lstStyle/>
          <a:p>
            <a:endParaRPr lang="zh-CN"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742950" y="685800"/>
            <a:ext cx="8420100" cy="2127250"/>
          </a:xfrm>
        </p:spPr>
        <p:txBody>
          <a:bodyPr/>
          <a:lstStyle>
            <a:lvl1pPr algn="ctr">
              <a:defRPr sz="5400" b="1">
                <a:solidFill>
                  <a:srgbClr val="333399"/>
                </a:solidFill>
                <a:latin typeface="黑体" pitchFamily="2" charset="-122"/>
                <a:ea typeface="黑体" pitchFamily="2" charset="-122"/>
              </a:defRPr>
            </a:lvl1pPr>
          </a:lstStyle>
          <a:p>
            <a:pPr lvl="0"/>
            <a:r>
              <a:rPr lang="zh-CN" altLang="en-US" noProof="0"/>
              <a:t>单击此处编辑母版标题样式</a:t>
            </a:r>
            <a:endParaRPr lang="en-US" altLang="zh-CN" noProof="0" dirty="0"/>
          </a:p>
        </p:txBody>
      </p:sp>
      <p:sp>
        <p:nvSpPr>
          <p:cNvPr id="16387" name="Rectangle 3"/>
          <p:cNvSpPr>
            <a:spLocks noGrp="1" noChangeArrowheads="1"/>
          </p:cNvSpPr>
          <p:nvPr>
            <p:ph type="subTitle" idx="1"/>
          </p:nvPr>
        </p:nvSpPr>
        <p:spPr>
          <a:xfrm>
            <a:off x="1485900" y="3270250"/>
            <a:ext cx="6934200" cy="2209800"/>
          </a:xfrm>
        </p:spPr>
        <p:txBody>
          <a:bodyPr/>
          <a:lstStyle>
            <a:lvl1pPr marL="0" indent="0" algn="ctr">
              <a:buFont typeface="Wingdings" panose="05000000000000000000" pitchFamily="2" charset="2"/>
              <a:buNone/>
              <a:defRPr sz="3600" b="1">
                <a:latin typeface="黑体" pitchFamily="2" charset="-122"/>
                <a:ea typeface="黑体" pitchFamily="2" charset="-122"/>
              </a:defRPr>
            </a:lvl1pPr>
          </a:lstStyle>
          <a:p>
            <a:pPr lvl="0"/>
            <a:r>
              <a:rPr lang="zh-CN" altLang="en-US" noProof="0"/>
              <a:t>单击此处编辑母版副标题样式</a:t>
            </a:r>
            <a:endParaRPr lang="en-US" altLang="zh-CN" noProof="0" dirty="0"/>
          </a:p>
        </p:txBody>
      </p:sp>
      <p:sp>
        <p:nvSpPr>
          <p:cNvPr id="16388" name="Rectangle 4"/>
          <p:cNvSpPr>
            <a:spLocks noGrp="1" noChangeArrowheads="1"/>
          </p:cNvSpPr>
          <p:nvPr>
            <p:ph type="dt" sz="half" idx="2"/>
          </p:nvPr>
        </p:nvSpPr>
        <p:spPr/>
        <p:txBody>
          <a:bodyPr/>
          <a:lstStyle>
            <a:lvl1pPr>
              <a:defRPr/>
            </a:lvl1pPr>
          </a:lstStyle>
          <a:p>
            <a:endParaRPr lang="en-US" altLang="zh-CN"/>
          </a:p>
        </p:txBody>
      </p:sp>
      <p:sp>
        <p:nvSpPr>
          <p:cNvPr id="16389" name="Rectangle 5"/>
          <p:cNvSpPr>
            <a:spLocks noGrp="1" noChangeArrowheads="1"/>
          </p:cNvSpPr>
          <p:nvPr>
            <p:ph type="ftr" sz="quarter" idx="3"/>
          </p:nvPr>
        </p:nvSpPr>
        <p:spPr/>
        <p:txBody>
          <a:bodyPr/>
          <a:lstStyle>
            <a:lvl1pPr>
              <a:defRPr/>
            </a:lvl1pPr>
          </a:lstStyle>
          <a:p>
            <a:endParaRPr lang="en-US" altLang="zh-CN"/>
          </a:p>
        </p:txBody>
      </p:sp>
      <p:sp>
        <p:nvSpPr>
          <p:cNvPr id="16390" name="Rectangle 6"/>
          <p:cNvSpPr>
            <a:spLocks noGrp="1" noChangeArrowheads="1"/>
          </p:cNvSpPr>
          <p:nvPr>
            <p:ph type="sldNum" sz="quarter" idx="4"/>
          </p:nvPr>
        </p:nvSpPr>
        <p:spPr/>
        <p:txBody>
          <a:bodyPr/>
          <a:lstStyle>
            <a:lvl1pPr>
              <a:defRPr/>
            </a:lvl1pPr>
          </a:lstStyle>
          <a:p>
            <a:fld id="{AC80574E-8B94-4515-ADE1-BF6C35829DF0}" type="slidenum">
              <a:rPr lang="zh-CN" altLang="en-US"/>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1">
                <a:solidFill>
                  <a:srgbClr val="333399"/>
                </a:solidFill>
                <a:latin typeface="+mn-lt"/>
                <a:ea typeface="黑体" pitchFamily="2" charset="-122"/>
              </a:defRPr>
            </a:lvl1p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A2236A91-AB49-49FF-BD59-8386391FD12B}" type="slidenum">
              <a:rPr lang="zh-CN" altLang="en-US"/>
              <a:t>‹#›</a:t>
            </a:fld>
            <a:endParaRPr lang="en-US" altLang="zh-CN"/>
          </a:p>
        </p:txBody>
      </p:sp>
      <p:sp>
        <p:nvSpPr>
          <p:cNvPr id="7"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181850" y="277813"/>
            <a:ext cx="2379662" cy="5853112"/>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95300" y="277813"/>
            <a:ext cx="6534150" cy="5853112"/>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D98FACEB-921B-4428-A32E-7A6FF935A2DD}" type="slidenum">
              <a:rPr lang="zh-CN" altLang="en-US"/>
              <a:t>‹#›</a:t>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488504" y="188640"/>
            <a:ext cx="8915400" cy="792088"/>
          </a:xfrm>
        </p:spPr>
        <p:txBody>
          <a:bodyPr/>
          <a:lstStyle/>
          <a:p>
            <a:r>
              <a:rPr lang="zh-CN" altLang="en-US"/>
              <a:t>单击此处编辑母版标题样式</a:t>
            </a:r>
          </a:p>
        </p:txBody>
      </p:sp>
      <p:sp>
        <p:nvSpPr>
          <p:cNvPr id="3" name="文本占位符 2"/>
          <p:cNvSpPr>
            <a:spLocks noGrp="1"/>
          </p:cNvSpPr>
          <p:nvPr>
            <p:ph type="body" sz="half" idx="1"/>
          </p:nvPr>
        </p:nvSpPr>
        <p:spPr>
          <a:xfrm>
            <a:off x="495300" y="1196752"/>
            <a:ext cx="4381500" cy="493417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4" name="内容占位符 3"/>
          <p:cNvSpPr>
            <a:spLocks noGrp="1"/>
          </p:cNvSpPr>
          <p:nvPr>
            <p:ph sz="quarter" idx="2"/>
          </p:nvPr>
        </p:nvSpPr>
        <p:spPr>
          <a:xfrm>
            <a:off x="5029200" y="1196752"/>
            <a:ext cx="4381500" cy="2376587"/>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5" name="内容占位符 4"/>
          <p:cNvSpPr>
            <a:spLocks noGrp="1"/>
          </p:cNvSpPr>
          <p:nvPr>
            <p:ph sz="quarter" idx="3"/>
          </p:nvPr>
        </p:nvSpPr>
        <p:spPr>
          <a:xfrm>
            <a:off x="5029200" y="3754339"/>
            <a:ext cx="4381500" cy="2376586"/>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日期占位符 5"/>
          <p:cNvSpPr>
            <a:spLocks noGrp="1"/>
          </p:cNvSpPr>
          <p:nvPr>
            <p:ph type="dt" sz="half" idx="10"/>
          </p:nvPr>
        </p:nvSpPr>
        <p:spPr>
          <a:xfrm>
            <a:off x="495300" y="6248400"/>
            <a:ext cx="2311400" cy="457200"/>
          </a:xfrm>
        </p:spPr>
        <p:txBody>
          <a:bodyPr/>
          <a:lstStyle>
            <a:lvl1pPr>
              <a:defRPr/>
            </a:lvl1pPr>
          </a:lstStyle>
          <a:p>
            <a:endParaRPr lang="en-US" altLang="zh-CN"/>
          </a:p>
        </p:txBody>
      </p:sp>
      <p:sp>
        <p:nvSpPr>
          <p:cNvPr id="7" name="页脚占位符 6"/>
          <p:cNvSpPr>
            <a:spLocks noGrp="1"/>
          </p:cNvSpPr>
          <p:nvPr>
            <p:ph type="ftr" sz="quarter" idx="11"/>
          </p:nvPr>
        </p:nvSpPr>
        <p:spPr>
          <a:xfrm>
            <a:off x="3384550" y="6248400"/>
            <a:ext cx="3136900" cy="457200"/>
          </a:xfrm>
        </p:spPr>
        <p:txBody>
          <a:bodyPr/>
          <a:lstStyle>
            <a:lvl1pPr>
              <a:defRPr/>
            </a:lvl1pPr>
          </a:lstStyle>
          <a:p>
            <a:endParaRPr lang="en-US" altLang="zh-CN"/>
          </a:p>
        </p:txBody>
      </p:sp>
      <p:sp>
        <p:nvSpPr>
          <p:cNvPr id="8" name="灯片编号占位符 7"/>
          <p:cNvSpPr>
            <a:spLocks noGrp="1"/>
          </p:cNvSpPr>
          <p:nvPr>
            <p:ph type="sldNum" sz="quarter" idx="12"/>
          </p:nvPr>
        </p:nvSpPr>
        <p:spPr>
          <a:xfrm>
            <a:off x="7099300" y="6248400"/>
            <a:ext cx="2311400" cy="457200"/>
          </a:xfrm>
        </p:spPr>
        <p:txBody>
          <a:bodyPr/>
          <a:lstStyle>
            <a:lvl1pPr>
              <a:defRPr/>
            </a:lvl1pPr>
          </a:lstStyle>
          <a:p>
            <a:fld id="{3C52F4D9-41EC-423B-B963-42D1C41ACCC5}" type="slidenum">
              <a:rPr lang="zh-CN" altLang="en-US"/>
              <a:t>‹#›</a:t>
            </a:fld>
            <a:endParaRPr lang="en-US" altLang="zh-CN"/>
          </a:p>
        </p:txBody>
      </p:sp>
      <p:sp>
        <p:nvSpPr>
          <p:cNvPr id="9"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标题，文本与剪贴画">
    <p:spTree>
      <p:nvGrpSpPr>
        <p:cNvPr id="1" name=""/>
        <p:cNvGrpSpPr/>
        <p:nvPr/>
      </p:nvGrpSpPr>
      <p:grpSpPr>
        <a:xfrm>
          <a:off x="0" y="0"/>
          <a:ext cx="0" cy="0"/>
          <a:chOff x="0" y="0"/>
          <a:chExt cx="0" cy="0"/>
        </a:xfrm>
      </p:grpSpPr>
      <p:sp>
        <p:nvSpPr>
          <p:cNvPr id="2" name="标题 1"/>
          <p:cNvSpPr>
            <a:spLocks noGrp="1"/>
          </p:cNvSpPr>
          <p:nvPr>
            <p:ph type="title"/>
          </p:nvPr>
        </p:nvSpPr>
        <p:spPr>
          <a:xfrm>
            <a:off x="495300" y="188641"/>
            <a:ext cx="8915400" cy="792087"/>
          </a:xfrm>
        </p:spPr>
        <p:txBody>
          <a:bodyPr/>
          <a:lstStyle/>
          <a:p>
            <a:r>
              <a:rPr lang="zh-CN" altLang="en-US"/>
              <a:t>单击此处编辑母版标题样式</a:t>
            </a:r>
          </a:p>
        </p:txBody>
      </p:sp>
      <p:sp>
        <p:nvSpPr>
          <p:cNvPr id="3" name="文本占位符 2"/>
          <p:cNvSpPr>
            <a:spLocks noGrp="1"/>
          </p:cNvSpPr>
          <p:nvPr>
            <p:ph type="body" sz="half" idx="1"/>
          </p:nvPr>
        </p:nvSpPr>
        <p:spPr>
          <a:xfrm>
            <a:off x="495300" y="1196752"/>
            <a:ext cx="4381500" cy="493417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4" name="剪贴画占位符 3"/>
          <p:cNvSpPr>
            <a:spLocks noGrp="1"/>
          </p:cNvSpPr>
          <p:nvPr>
            <p:ph type="clipArt" sz="half" idx="2" hasCustomPrompt="1"/>
          </p:nvPr>
        </p:nvSpPr>
        <p:spPr>
          <a:xfrm>
            <a:off x="5029200" y="1196752"/>
            <a:ext cx="4381500" cy="4934173"/>
          </a:xfrm>
        </p:spPr>
        <p:txBody>
          <a:bodyPr/>
          <a:lstStyle/>
          <a:p>
            <a:r>
              <a:rPr lang="zh-CN" altLang="en-US"/>
              <a:t>单击图标添加剪 贴画</a:t>
            </a:r>
          </a:p>
        </p:txBody>
      </p:sp>
      <p:sp>
        <p:nvSpPr>
          <p:cNvPr id="5" name="日期占位符 4"/>
          <p:cNvSpPr>
            <a:spLocks noGrp="1"/>
          </p:cNvSpPr>
          <p:nvPr>
            <p:ph type="dt" sz="half" idx="10"/>
          </p:nvPr>
        </p:nvSpPr>
        <p:spPr>
          <a:xfrm>
            <a:off x="495300" y="6248400"/>
            <a:ext cx="2311400" cy="457200"/>
          </a:xfrm>
        </p:spPr>
        <p:txBody>
          <a:bodyPr/>
          <a:lstStyle>
            <a:lvl1pPr>
              <a:defRPr/>
            </a:lvl1pPr>
          </a:lstStyle>
          <a:p>
            <a:endParaRPr lang="en-US" altLang="zh-CN"/>
          </a:p>
        </p:txBody>
      </p:sp>
      <p:sp>
        <p:nvSpPr>
          <p:cNvPr id="6" name="页脚占位符 5"/>
          <p:cNvSpPr>
            <a:spLocks noGrp="1"/>
          </p:cNvSpPr>
          <p:nvPr>
            <p:ph type="ftr" sz="quarter" idx="11"/>
          </p:nvPr>
        </p:nvSpPr>
        <p:spPr>
          <a:xfrm>
            <a:off x="3384550" y="6248400"/>
            <a:ext cx="3136900" cy="457200"/>
          </a:xfrm>
        </p:spPr>
        <p:txBody>
          <a:bodyPr/>
          <a:lstStyle>
            <a:lvl1pPr>
              <a:defRPr/>
            </a:lvl1pPr>
          </a:lstStyle>
          <a:p>
            <a:endParaRPr lang="en-US" altLang="zh-CN"/>
          </a:p>
        </p:txBody>
      </p:sp>
      <p:sp>
        <p:nvSpPr>
          <p:cNvPr id="7" name="灯片编号占位符 6"/>
          <p:cNvSpPr>
            <a:spLocks noGrp="1"/>
          </p:cNvSpPr>
          <p:nvPr>
            <p:ph type="sldNum" sz="quarter" idx="12"/>
          </p:nvPr>
        </p:nvSpPr>
        <p:spPr>
          <a:xfrm>
            <a:off x="7099300" y="6248400"/>
            <a:ext cx="2311400" cy="457200"/>
          </a:xfrm>
        </p:spPr>
        <p:txBody>
          <a:bodyPr/>
          <a:lstStyle>
            <a:lvl1pPr>
              <a:defRPr/>
            </a:lvl1pPr>
          </a:lstStyle>
          <a:p>
            <a:fld id="{966CAE82-64C7-4E5B-88D2-F38A61F120C5}" type="slidenum">
              <a:rPr lang="zh-CN" altLang="en-US"/>
              <a:t>‹#›</a:t>
            </a:fld>
            <a:endParaRPr lang="en-US" altLang="zh-CN"/>
          </a:p>
        </p:txBody>
      </p:sp>
      <p:sp>
        <p:nvSpPr>
          <p:cNvPr id="8"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95300" y="188640"/>
            <a:ext cx="9066212" cy="792088"/>
          </a:xfrm>
        </p:spPr>
        <p:txBody>
          <a:bodyPr/>
          <a:lstStyle>
            <a:lvl1pPr>
              <a:defRPr b="1">
                <a:solidFill>
                  <a:srgbClr val="333399"/>
                </a:solidFill>
                <a:latin typeface="+mn-lt"/>
                <a:ea typeface="黑体" pitchFamily="2" charset="-122"/>
              </a:defRPr>
            </a:lvl1pPr>
          </a:lstStyle>
          <a:p>
            <a:r>
              <a:rPr lang="zh-CN" altLang="en-US"/>
              <a:t>单击此处编辑母版标题样式</a:t>
            </a:r>
            <a:endParaRPr lang="zh-CN" altLang="en-US" dirty="0"/>
          </a:p>
        </p:txBody>
      </p:sp>
      <p:sp>
        <p:nvSpPr>
          <p:cNvPr id="3" name="内容占位符 2"/>
          <p:cNvSpPr>
            <a:spLocks noGrp="1"/>
          </p:cNvSpPr>
          <p:nvPr>
            <p:ph idx="1"/>
          </p:nvPr>
        </p:nvSpPr>
        <p:spPr>
          <a:xfrm>
            <a:off x="495300" y="1196752"/>
            <a:ext cx="9066212" cy="4934173"/>
          </a:xfrm>
        </p:spPr>
        <p:txBody>
          <a:bodyPr/>
          <a:lstStyle>
            <a:lvl1pPr>
              <a:defRPr sz="3200" b="1">
                <a:solidFill>
                  <a:schemeClr val="tx1"/>
                </a:solidFill>
                <a:latin typeface="+mn-lt"/>
                <a:ea typeface="黑体" pitchFamily="2" charset="-122"/>
              </a:defRPr>
            </a:lvl1pPr>
            <a:lvl2pPr>
              <a:defRPr sz="2800" b="1">
                <a:solidFill>
                  <a:schemeClr val="tx1"/>
                </a:solidFill>
                <a:latin typeface="+mn-lt"/>
                <a:ea typeface="黑体" pitchFamily="2" charset="-122"/>
              </a:defRPr>
            </a:lvl2pPr>
            <a:lvl3pPr>
              <a:defRPr sz="2400" b="1">
                <a:solidFill>
                  <a:schemeClr val="tx1"/>
                </a:solidFill>
                <a:latin typeface="+mn-lt"/>
                <a:ea typeface="黑体" pitchFamily="2" charset="-122"/>
              </a:defRPr>
            </a:lvl3pPr>
            <a:lvl4pPr>
              <a:defRPr sz="2000" b="1">
                <a:solidFill>
                  <a:schemeClr val="tx1"/>
                </a:solidFill>
                <a:latin typeface="+mn-lt"/>
                <a:ea typeface="黑体" pitchFamily="2" charset="-122"/>
              </a:defRPr>
            </a:lvl4pPr>
            <a:lvl5pPr>
              <a:defRPr sz="2000" b="1">
                <a:solidFill>
                  <a:schemeClr val="tx1"/>
                </a:solidFill>
                <a:latin typeface="+mn-lt"/>
                <a:ea typeface="黑体" pitchFamily="2" charset="-122"/>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4" name="日期占位符 3"/>
          <p:cNvSpPr>
            <a:spLocks noGrp="1"/>
          </p:cNvSpPr>
          <p:nvPr>
            <p:ph type="dt" sz="half" idx="10"/>
          </p:nvPr>
        </p:nvSpPr>
        <p:spPr/>
        <p:txBody>
          <a:bodyPr/>
          <a:lstStyle>
            <a:lvl1pPr>
              <a:defRPr/>
            </a:lvl1pPr>
          </a:lstStyle>
          <a:p>
            <a:endParaRPr lang="en-US" altLang="zh-CN" dirty="0"/>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7AC79822-BC0D-4DE8-A7E5-90A3732A2B82}" type="slidenum">
              <a:rPr lang="zh-CN" altLang="en-US"/>
              <a:t>‹#›</a:t>
            </a:fld>
            <a:endParaRPr lang="en-US" altLang="zh-CN"/>
          </a:p>
        </p:txBody>
      </p:sp>
      <p:sp>
        <p:nvSpPr>
          <p:cNvPr id="7"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82638" y="4406900"/>
            <a:ext cx="8634858" cy="1362075"/>
          </a:xfrm>
        </p:spPr>
        <p:txBody>
          <a:bodyPr anchor="t"/>
          <a:lstStyle>
            <a:lvl1pPr algn="l">
              <a:defRPr sz="4400" b="1" cap="all">
                <a:solidFill>
                  <a:srgbClr val="333399"/>
                </a:solidFill>
                <a:latin typeface="+mn-lt"/>
                <a:ea typeface="黑体" pitchFamily="2" charset="-122"/>
              </a:defRPr>
            </a:lvl1pPr>
          </a:lstStyle>
          <a:p>
            <a:r>
              <a:rPr lang="zh-CN" altLang="en-US"/>
              <a:t>单击此处编辑母版标题样式</a:t>
            </a:r>
            <a:endParaRPr lang="zh-CN" altLang="en-US" dirty="0"/>
          </a:p>
        </p:txBody>
      </p:sp>
      <p:sp>
        <p:nvSpPr>
          <p:cNvPr id="3" name="文本占位符 2"/>
          <p:cNvSpPr>
            <a:spLocks noGrp="1"/>
          </p:cNvSpPr>
          <p:nvPr>
            <p:ph type="body" idx="1"/>
          </p:nvPr>
        </p:nvSpPr>
        <p:spPr>
          <a:xfrm>
            <a:off x="782638" y="2906713"/>
            <a:ext cx="8634858"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C3F47B36-077D-42FE-9DED-0C77CB87E4B3}" type="slidenum">
              <a:rPr lang="zh-CN" altLang="en-US"/>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95300" y="188640"/>
            <a:ext cx="9066212" cy="792088"/>
          </a:xfrm>
        </p:spPr>
        <p:txBody>
          <a:bodyPr/>
          <a:lstStyle>
            <a:lvl1pPr>
              <a:defRPr b="1">
                <a:solidFill>
                  <a:srgbClr val="333399"/>
                </a:solidFill>
                <a:latin typeface="+mn-lt"/>
                <a:ea typeface="黑体" pitchFamily="2" charset="-122"/>
              </a:defRPr>
            </a:lvl1pPr>
          </a:lstStyle>
          <a:p>
            <a:r>
              <a:rPr lang="zh-CN" altLang="en-US"/>
              <a:t>单击此处编辑母版标题样式</a:t>
            </a:r>
          </a:p>
        </p:txBody>
      </p:sp>
      <p:sp>
        <p:nvSpPr>
          <p:cNvPr id="3" name="内容占位符 2"/>
          <p:cNvSpPr>
            <a:spLocks noGrp="1"/>
          </p:cNvSpPr>
          <p:nvPr>
            <p:ph sz="half" idx="1"/>
          </p:nvPr>
        </p:nvSpPr>
        <p:spPr>
          <a:xfrm>
            <a:off x="495300" y="1196752"/>
            <a:ext cx="4460304" cy="4934173"/>
          </a:xfrm>
        </p:spPr>
        <p:txBody>
          <a:bodyPr/>
          <a:lstStyle>
            <a:lvl1pPr>
              <a:defRPr sz="3200" b="1">
                <a:solidFill>
                  <a:schemeClr val="tx1"/>
                </a:solidFill>
                <a:latin typeface="+mn-lt"/>
                <a:ea typeface="黑体" pitchFamily="2" charset="-122"/>
              </a:defRPr>
            </a:lvl1pPr>
            <a:lvl2pPr>
              <a:buClr>
                <a:schemeClr val="accent2"/>
              </a:buClr>
              <a:defRPr sz="2800" b="1">
                <a:solidFill>
                  <a:schemeClr val="tx1"/>
                </a:solidFill>
                <a:latin typeface="+mn-lt"/>
                <a:ea typeface="黑体" pitchFamily="2" charset="-122"/>
              </a:defRPr>
            </a:lvl2pPr>
            <a:lvl3pPr>
              <a:defRPr sz="2400" b="1">
                <a:solidFill>
                  <a:schemeClr val="tx1"/>
                </a:solidFill>
                <a:latin typeface="+mn-lt"/>
                <a:ea typeface="黑体" pitchFamily="2" charset="-122"/>
              </a:defRPr>
            </a:lvl3pPr>
            <a:lvl4pPr>
              <a:defRPr sz="2000" b="1">
                <a:solidFill>
                  <a:schemeClr val="tx1"/>
                </a:solidFill>
                <a:latin typeface="+mn-lt"/>
                <a:ea typeface="黑体" pitchFamily="2" charset="-122"/>
              </a:defRPr>
            </a:lvl4pPr>
            <a:lvl5pPr>
              <a:buClr>
                <a:srgbClr val="333399"/>
              </a:buClr>
              <a:defRPr sz="2000" b="1">
                <a:solidFill>
                  <a:schemeClr val="tx1"/>
                </a:solidFill>
                <a:latin typeface="+mn-lt"/>
                <a:ea typeface="黑体" pitchFamily="2" charset="-122"/>
              </a:defRPr>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4" name="内容占位符 3"/>
          <p:cNvSpPr>
            <a:spLocks noGrp="1"/>
          </p:cNvSpPr>
          <p:nvPr>
            <p:ph sz="half" idx="2"/>
          </p:nvPr>
        </p:nvSpPr>
        <p:spPr>
          <a:xfrm>
            <a:off x="5101208" y="1196752"/>
            <a:ext cx="4460304" cy="4934173"/>
          </a:xfrm>
        </p:spPr>
        <p:txBody>
          <a:bodyPr/>
          <a:lstStyle>
            <a:lvl1pPr>
              <a:defRPr sz="3200" b="1">
                <a:solidFill>
                  <a:schemeClr val="tx1"/>
                </a:solidFill>
                <a:latin typeface="+mn-lt"/>
                <a:ea typeface="黑体" pitchFamily="2" charset="-122"/>
              </a:defRPr>
            </a:lvl1pPr>
            <a:lvl2pPr>
              <a:buClr>
                <a:schemeClr val="accent2"/>
              </a:buClr>
              <a:defRPr sz="2800" b="1">
                <a:solidFill>
                  <a:schemeClr val="tx1"/>
                </a:solidFill>
                <a:latin typeface="+mn-lt"/>
                <a:ea typeface="黑体" pitchFamily="2" charset="-122"/>
              </a:defRPr>
            </a:lvl2pPr>
            <a:lvl3pPr>
              <a:defRPr sz="2400" b="1">
                <a:solidFill>
                  <a:schemeClr val="tx1"/>
                </a:solidFill>
                <a:latin typeface="+mn-lt"/>
                <a:ea typeface="黑体" pitchFamily="2" charset="-122"/>
              </a:defRPr>
            </a:lvl3pPr>
            <a:lvl4pPr>
              <a:defRPr sz="2000" b="1">
                <a:solidFill>
                  <a:schemeClr val="tx1"/>
                </a:solidFill>
                <a:latin typeface="+mn-lt"/>
                <a:ea typeface="黑体" pitchFamily="2" charset="-122"/>
              </a:defRPr>
            </a:lvl4pPr>
            <a:lvl5pPr>
              <a:buClr>
                <a:srgbClr val="333399"/>
              </a:buClr>
              <a:defRPr sz="2000" b="1">
                <a:solidFill>
                  <a:schemeClr val="tx1"/>
                </a:solidFill>
                <a:latin typeface="+mn-lt"/>
                <a:ea typeface="黑体" pitchFamily="2" charset="-122"/>
              </a:defRPr>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40B52295-AD8D-47A8-A4D5-D2F6B9F48E3F}" type="slidenum">
              <a:rPr lang="zh-CN" altLang="en-US"/>
              <a:t>‹#›</a:t>
            </a:fld>
            <a:endParaRPr lang="en-US" altLang="zh-CN"/>
          </a:p>
        </p:txBody>
      </p:sp>
      <p:sp>
        <p:nvSpPr>
          <p:cNvPr id="8"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95300" y="188640"/>
            <a:ext cx="9066212" cy="792088"/>
          </a:xfrm>
        </p:spPr>
        <p:txBody>
          <a:bodyPr/>
          <a:lstStyle>
            <a:lvl1pPr>
              <a:defRPr b="1">
                <a:solidFill>
                  <a:srgbClr val="333399"/>
                </a:solidFill>
                <a:latin typeface="+mn-lt"/>
                <a:ea typeface="黑体" pitchFamily="2" charset="-122"/>
              </a:defRPr>
            </a:lvl1pPr>
          </a:lstStyle>
          <a:p>
            <a:r>
              <a:rPr lang="zh-CN" altLang="en-US"/>
              <a:t>单击此处编辑母版标题样式</a:t>
            </a:r>
            <a:endParaRPr lang="zh-CN" altLang="en-US" dirty="0"/>
          </a:p>
        </p:txBody>
      </p:sp>
      <p:sp>
        <p:nvSpPr>
          <p:cNvPr id="3" name="文本占位符 2"/>
          <p:cNvSpPr>
            <a:spLocks noGrp="1"/>
          </p:cNvSpPr>
          <p:nvPr>
            <p:ph type="body" idx="1"/>
          </p:nvPr>
        </p:nvSpPr>
        <p:spPr>
          <a:xfrm>
            <a:off x="495299" y="1207874"/>
            <a:ext cx="4455513" cy="639762"/>
          </a:xfrm>
        </p:spPr>
        <p:txBody>
          <a:bodyPr anchor="b"/>
          <a:lstStyle>
            <a:lvl1pPr marL="0" indent="0">
              <a:buNone/>
              <a:defRPr sz="3200" b="1">
                <a:latin typeface="+mn-lt"/>
                <a:ea typeface="黑体" pitchFamily="2"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95299" y="1872534"/>
            <a:ext cx="4455513" cy="4292770"/>
          </a:xfrm>
        </p:spPr>
        <p:txBody>
          <a:bodyPr/>
          <a:lstStyle>
            <a:lvl1pPr>
              <a:defRPr sz="3200" b="1">
                <a:solidFill>
                  <a:schemeClr val="tx1"/>
                </a:solidFill>
                <a:latin typeface="+mn-lt"/>
                <a:ea typeface="黑体" pitchFamily="2" charset="-122"/>
              </a:defRPr>
            </a:lvl1pPr>
            <a:lvl2pPr>
              <a:defRPr sz="2800" b="1">
                <a:solidFill>
                  <a:schemeClr val="tx1"/>
                </a:solidFill>
                <a:latin typeface="+mn-lt"/>
                <a:ea typeface="黑体" pitchFamily="2" charset="-122"/>
              </a:defRPr>
            </a:lvl2pPr>
            <a:lvl3pPr>
              <a:defRPr sz="2400" b="1">
                <a:solidFill>
                  <a:schemeClr val="tx1"/>
                </a:solidFill>
                <a:latin typeface="+mn-lt"/>
                <a:ea typeface="黑体" pitchFamily="2" charset="-122"/>
              </a:defRPr>
            </a:lvl3pPr>
            <a:lvl4pPr>
              <a:defRPr sz="2000" b="1">
                <a:solidFill>
                  <a:schemeClr val="tx1"/>
                </a:solidFill>
                <a:latin typeface="+mn-lt"/>
                <a:ea typeface="黑体" pitchFamily="2" charset="-122"/>
              </a:defRPr>
            </a:lvl4pPr>
            <a:lvl5pPr>
              <a:defRPr sz="2000" b="1">
                <a:solidFill>
                  <a:schemeClr val="tx1"/>
                </a:solidFill>
                <a:latin typeface="+mn-lt"/>
                <a:ea typeface="黑体" pitchFamily="2" charset="-122"/>
              </a:defRPr>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5" name="文本占位符 4"/>
          <p:cNvSpPr>
            <a:spLocks noGrp="1"/>
          </p:cNvSpPr>
          <p:nvPr>
            <p:ph type="body" sz="quarter" idx="3"/>
          </p:nvPr>
        </p:nvSpPr>
        <p:spPr>
          <a:xfrm>
            <a:off x="5104383" y="1207874"/>
            <a:ext cx="4457129" cy="639762"/>
          </a:xfrm>
        </p:spPr>
        <p:txBody>
          <a:bodyPr anchor="b"/>
          <a:lstStyle>
            <a:lvl1pPr marL="0" indent="0">
              <a:buNone/>
              <a:defRPr sz="3200" b="1">
                <a:latin typeface="+mn-lt"/>
                <a:ea typeface="黑体" pitchFamily="2"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5104383" y="1872534"/>
            <a:ext cx="4457129" cy="4292770"/>
          </a:xfrm>
        </p:spPr>
        <p:txBody>
          <a:bodyPr/>
          <a:lstStyle>
            <a:lvl1pPr>
              <a:defRPr sz="3200" b="1">
                <a:solidFill>
                  <a:schemeClr val="tx1"/>
                </a:solidFill>
                <a:latin typeface="+mn-lt"/>
                <a:ea typeface="黑体" pitchFamily="2" charset="-122"/>
              </a:defRPr>
            </a:lvl1pPr>
            <a:lvl2pPr>
              <a:defRPr sz="2800" b="1">
                <a:solidFill>
                  <a:schemeClr val="tx1"/>
                </a:solidFill>
                <a:latin typeface="+mn-lt"/>
                <a:ea typeface="黑体" pitchFamily="2" charset="-122"/>
              </a:defRPr>
            </a:lvl2pPr>
            <a:lvl3pPr>
              <a:defRPr sz="2400" b="1">
                <a:solidFill>
                  <a:schemeClr val="tx1"/>
                </a:solidFill>
                <a:latin typeface="+mn-lt"/>
                <a:ea typeface="黑体" pitchFamily="2" charset="-122"/>
              </a:defRPr>
            </a:lvl3pPr>
            <a:lvl4pPr>
              <a:defRPr sz="2000" b="1">
                <a:solidFill>
                  <a:schemeClr val="tx1"/>
                </a:solidFill>
                <a:latin typeface="+mn-lt"/>
                <a:ea typeface="黑体" pitchFamily="2" charset="-122"/>
              </a:defRPr>
            </a:lvl4pPr>
            <a:lvl5pPr>
              <a:defRPr sz="2000" b="1">
                <a:solidFill>
                  <a:schemeClr val="tx1"/>
                </a:solidFill>
                <a:latin typeface="+mn-lt"/>
                <a:ea typeface="黑体" pitchFamily="2" charset="-122"/>
              </a:defRPr>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7" name="日期占位符 6"/>
          <p:cNvSpPr>
            <a:spLocks noGrp="1"/>
          </p:cNvSpPr>
          <p:nvPr>
            <p:ph type="dt" sz="half" idx="10"/>
          </p:nvPr>
        </p:nvSpPr>
        <p:spPr/>
        <p:txBody>
          <a:bodyPr/>
          <a:lstStyle>
            <a:lvl1pPr>
              <a:defRPr/>
            </a:lvl1pPr>
          </a:lstStyle>
          <a:p>
            <a:endParaRPr lang="en-US" altLang="zh-CN"/>
          </a:p>
        </p:txBody>
      </p:sp>
      <p:sp>
        <p:nvSpPr>
          <p:cNvPr id="8" name="页脚占位符 7"/>
          <p:cNvSpPr>
            <a:spLocks noGrp="1"/>
          </p:cNvSpPr>
          <p:nvPr>
            <p:ph type="ftr" sz="quarter" idx="11"/>
          </p:nvPr>
        </p:nvSpPr>
        <p:spPr/>
        <p:txBody>
          <a:bodyPr/>
          <a:lstStyle>
            <a:lvl1pPr>
              <a:defRPr/>
            </a:lvl1pPr>
          </a:lstStyle>
          <a:p>
            <a:endParaRPr lang="en-US" altLang="zh-CN"/>
          </a:p>
        </p:txBody>
      </p:sp>
      <p:sp>
        <p:nvSpPr>
          <p:cNvPr id="9" name="灯片编号占位符 8"/>
          <p:cNvSpPr>
            <a:spLocks noGrp="1"/>
          </p:cNvSpPr>
          <p:nvPr>
            <p:ph type="sldNum" sz="quarter" idx="12"/>
          </p:nvPr>
        </p:nvSpPr>
        <p:spPr/>
        <p:txBody>
          <a:bodyPr/>
          <a:lstStyle>
            <a:lvl1pPr>
              <a:defRPr/>
            </a:lvl1pPr>
          </a:lstStyle>
          <a:p>
            <a:fld id="{FAC03054-A18C-4CF4-8FEF-67B6C74EC7CF}" type="slidenum">
              <a:rPr lang="zh-CN" altLang="en-US"/>
              <a:t>‹#›</a:t>
            </a:fld>
            <a:endParaRPr lang="en-US" altLang="zh-CN"/>
          </a:p>
        </p:txBody>
      </p:sp>
      <p:sp>
        <p:nvSpPr>
          <p:cNvPr id="10"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1">
                <a:solidFill>
                  <a:srgbClr val="333399"/>
                </a:solidFill>
                <a:latin typeface="+mn-lt"/>
                <a:ea typeface="黑体" pitchFamily="2" charset="-122"/>
              </a:defRPr>
            </a:lvl1pPr>
          </a:lstStyle>
          <a:p>
            <a:r>
              <a:rPr lang="zh-CN" altLang="en-US"/>
              <a:t>单击此处编辑母版标题样式</a:t>
            </a:r>
          </a:p>
        </p:txBody>
      </p:sp>
      <p:sp>
        <p:nvSpPr>
          <p:cNvPr id="3" name="日期占位符 2"/>
          <p:cNvSpPr>
            <a:spLocks noGrp="1"/>
          </p:cNvSpPr>
          <p:nvPr>
            <p:ph type="dt" sz="half" idx="10"/>
          </p:nvPr>
        </p:nvSpPr>
        <p:spPr/>
        <p:txBody>
          <a:bodyPr/>
          <a:lstStyle>
            <a:lvl1pPr>
              <a:defRPr/>
            </a:lvl1pPr>
          </a:lstStyle>
          <a:p>
            <a:endParaRPr lang="en-US" altLang="zh-CN"/>
          </a:p>
        </p:txBody>
      </p:sp>
      <p:sp>
        <p:nvSpPr>
          <p:cNvPr id="4" name="页脚占位符 3"/>
          <p:cNvSpPr>
            <a:spLocks noGrp="1"/>
          </p:cNvSpPr>
          <p:nvPr>
            <p:ph type="ftr" sz="quarter" idx="11"/>
          </p:nvPr>
        </p:nvSpPr>
        <p:spPr/>
        <p:txBody>
          <a:bodyPr/>
          <a:lstStyle>
            <a:lvl1pPr>
              <a:defRPr/>
            </a:lvl1pPr>
          </a:lstStyle>
          <a:p>
            <a:endParaRPr lang="en-US" altLang="zh-CN"/>
          </a:p>
        </p:txBody>
      </p:sp>
      <p:sp>
        <p:nvSpPr>
          <p:cNvPr id="5" name="灯片编号占位符 4"/>
          <p:cNvSpPr>
            <a:spLocks noGrp="1"/>
          </p:cNvSpPr>
          <p:nvPr>
            <p:ph type="sldNum" sz="quarter" idx="12"/>
          </p:nvPr>
        </p:nvSpPr>
        <p:spPr/>
        <p:txBody>
          <a:bodyPr/>
          <a:lstStyle>
            <a:lvl1pPr>
              <a:defRPr/>
            </a:lvl1pPr>
          </a:lstStyle>
          <a:p>
            <a:fld id="{14338B79-8FD5-46F1-8A19-651A319ADB19}" type="slidenum">
              <a:rPr lang="zh-CN" altLang="en-US"/>
              <a:t>‹#›</a:t>
            </a:fld>
            <a:endParaRPr lang="en-US" altLang="zh-CN"/>
          </a:p>
        </p:txBody>
      </p:sp>
      <p:sp>
        <p:nvSpPr>
          <p:cNvPr id="6"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US" altLang="zh-CN"/>
          </a:p>
        </p:txBody>
      </p:sp>
      <p:sp>
        <p:nvSpPr>
          <p:cNvPr id="3" name="页脚占位符 2"/>
          <p:cNvSpPr>
            <a:spLocks noGrp="1"/>
          </p:cNvSpPr>
          <p:nvPr>
            <p:ph type="ftr" sz="quarter" idx="11"/>
          </p:nvPr>
        </p:nvSpPr>
        <p:spPr/>
        <p:txBody>
          <a:bodyPr/>
          <a:lstStyle>
            <a:lvl1pPr>
              <a:defRPr/>
            </a:lvl1pPr>
          </a:lstStyle>
          <a:p>
            <a:endParaRPr lang="en-US" altLang="zh-CN"/>
          </a:p>
        </p:txBody>
      </p:sp>
      <p:sp>
        <p:nvSpPr>
          <p:cNvPr id="4" name="灯片编号占位符 3"/>
          <p:cNvSpPr>
            <a:spLocks noGrp="1"/>
          </p:cNvSpPr>
          <p:nvPr>
            <p:ph type="sldNum" sz="quarter" idx="12"/>
          </p:nvPr>
        </p:nvSpPr>
        <p:spPr/>
        <p:txBody>
          <a:bodyPr/>
          <a:lstStyle>
            <a:lvl1pPr>
              <a:defRPr/>
            </a:lvl1pPr>
          </a:lstStyle>
          <a:p>
            <a:fld id="{137DC1DE-D772-415A-B75D-6C2A3BBF0EE5}" type="slidenum">
              <a:rPr lang="zh-CN" altLang="en-US"/>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95300" y="273050"/>
            <a:ext cx="3259138" cy="1162050"/>
          </a:xfrm>
        </p:spPr>
        <p:txBody>
          <a:bodyPr/>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873500" y="273050"/>
            <a:ext cx="568801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4" name="文本占位符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DFB74B41-85B4-4984-A2A4-801BFDC62CF6}" type="slidenum">
              <a:rPr lang="zh-CN" altLang="en-US"/>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941513" y="4800600"/>
            <a:ext cx="5943600" cy="566738"/>
          </a:xfrm>
        </p:spPr>
        <p:txBody>
          <a:bodyPr/>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p>
        </p:txBody>
      </p:sp>
      <p:sp>
        <p:nvSpPr>
          <p:cNvPr id="4" name="文本占位符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24FEF2C3-09B7-48D6-BCFF-274B159605E4}" type="slidenum">
              <a:rPr lang="zh-CN" altLang="en-US"/>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495300" y="188640"/>
            <a:ext cx="9066212"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p>
            <a:pPr lvl="0"/>
            <a:r>
              <a:rPr lang="zh-CN" altLang="en-US" dirty="0"/>
              <a:t>单击此处编辑母版标题样式</a:t>
            </a:r>
            <a:endParaRPr lang="en-US" altLang="zh-CN" dirty="0"/>
          </a:p>
        </p:txBody>
      </p:sp>
      <p:sp>
        <p:nvSpPr>
          <p:cNvPr id="15363" name="Rectangle 3"/>
          <p:cNvSpPr>
            <a:spLocks noGrp="1" noChangeArrowheads="1"/>
          </p:cNvSpPr>
          <p:nvPr>
            <p:ph type="body" idx="1"/>
          </p:nvPr>
        </p:nvSpPr>
        <p:spPr bwMode="auto">
          <a:xfrm>
            <a:off x="495300" y="1196752"/>
            <a:ext cx="9066212" cy="4934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lvl="0"/>
            <a:r>
              <a:rPr lang="zh-CN" altLang="en-US" dirty="0"/>
              <a:t>单击此处编辑母版文本样式</a:t>
            </a:r>
            <a:endParaRPr lang="en-US" altLang="zh-CN" dirty="0"/>
          </a:p>
          <a:p>
            <a:pPr lvl="1"/>
            <a:r>
              <a:rPr lang="zh-CN" altLang="en-US" dirty="0"/>
              <a:t>第二级</a:t>
            </a:r>
            <a:endParaRPr lang="en-US" altLang="zh-CN" dirty="0"/>
          </a:p>
          <a:p>
            <a:pPr lvl="2"/>
            <a:r>
              <a:rPr lang="zh-CN" altLang="en-US" dirty="0"/>
              <a:t>第三级</a:t>
            </a:r>
            <a:endParaRPr lang="en-US" altLang="zh-CN" dirty="0"/>
          </a:p>
          <a:p>
            <a:pPr lvl="3"/>
            <a:r>
              <a:rPr lang="zh-CN" altLang="en-US" dirty="0"/>
              <a:t>第四级</a:t>
            </a:r>
            <a:endParaRPr lang="en-US" altLang="zh-CN" dirty="0"/>
          </a:p>
          <a:p>
            <a:pPr lvl="4"/>
            <a:r>
              <a:rPr lang="zh-CN" altLang="en-US" dirty="0"/>
              <a:t>第五级</a:t>
            </a:r>
            <a:endParaRPr lang="en-US" altLang="zh-CN" dirty="0"/>
          </a:p>
        </p:txBody>
      </p:sp>
      <p:sp>
        <p:nvSpPr>
          <p:cNvPr id="15364" name="Rectangle 4"/>
          <p:cNvSpPr>
            <a:spLocks noGrp="1" noChangeArrowheads="1"/>
          </p:cNvSpPr>
          <p:nvPr>
            <p:ph type="dt" sz="half" idx="2"/>
          </p:nvPr>
        </p:nvSpPr>
        <p:spPr bwMode="auto">
          <a:xfrm>
            <a:off x="495300" y="6356176"/>
            <a:ext cx="231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defRPr sz="1000">
                <a:ea typeface="SimSun" pitchFamily="2" charset="-122"/>
              </a:defRPr>
            </a:lvl1pPr>
          </a:lstStyle>
          <a:p>
            <a:endParaRPr lang="en-US" altLang="zh-CN" dirty="0"/>
          </a:p>
        </p:txBody>
      </p:sp>
      <p:sp>
        <p:nvSpPr>
          <p:cNvPr id="15365" name="Rectangle 5"/>
          <p:cNvSpPr>
            <a:spLocks noGrp="1" noChangeArrowheads="1"/>
          </p:cNvSpPr>
          <p:nvPr>
            <p:ph type="ftr" sz="quarter" idx="3"/>
          </p:nvPr>
        </p:nvSpPr>
        <p:spPr bwMode="auto">
          <a:xfrm>
            <a:off x="3384550" y="6356176"/>
            <a:ext cx="3136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eaLnBrk="1" hangingPunct="1">
              <a:defRPr sz="1000">
                <a:ea typeface="SimSun" pitchFamily="2" charset="-122"/>
              </a:defRPr>
            </a:lvl1pPr>
          </a:lstStyle>
          <a:p>
            <a:endParaRPr lang="en-US" altLang="zh-CN"/>
          </a:p>
        </p:txBody>
      </p:sp>
      <p:sp>
        <p:nvSpPr>
          <p:cNvPr id="15366" name="Rectangle 6"/>
          <p:cNvSpPr>
            <a:spLocks noGrp="1" noChangeArrowheads="1"/>
          </p:cNvSpPr>
          <p:nvPr>
            <p:ph type="sldNum" sz="quarter" idx="4"/>
          </p:nvPr>
        </p:nvSpPr>
        <p:spPr bwMode="auto">
          <a:xfrm>
            <a:off x="7099300" y="6356176"/>
            <a:ext cx="231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sz="1000">
                <a:ea typeface="SimSun" pitchFamily="2" charset="-122"/>
              </a:defRPr>
            </a:lvl1pPr>
          </a:lstStyle>
          <a:p>
            <a:fld id="{67B052E9-C54A-4603-AE2F-EB72B006DB6C}" type="slidenum">
              <a:rPr lang="zh-CN" altLang="en-US"/>
              <a:t>‹#›</a:t>
            </a:fld>
            <a:endParaRPr lang="en-US" altLang="zh-CN"/>
          </a:p>
        </p:txBody>
      </p:sp>
      <p:pic>
        <p:nvPicPr>
          <p:cNvPr id="11" name="Picture 2" descr="computer networking 的图像结果"/>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8769424" y="188640"/>
            <a:ext cx="1124935" cy="81245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rtl="0" eaLnBrk="1" fontAlgn="base" hangingPunct="1">
        <a:spcBef>
          <a:spcPct val="0"/>
        </a:spcBef>
        <a:spcAft>
          <a:spcPct val="0"/>
        </a:spcAft>
        <a:defRPr sz="4400" b="1">
          <a:solidFill>
            <a:srgbClr val="333399"/>
          </a:solidFill>
          <a:latin typeface="+mn-lt"/>
          <a:ea typeface="黑体" pitchFamily="2" charset="-122"/>
          <a:cs typeface="+mj-cs"/>
        </a:defRPr>
      </a:lvl1pPr>
      <a:lvl2pPr algn="l" rtl="0" eaLnBrk="1" fontAlgn="base" hangingPunct="1">
        <a:spcBef>
          <a:spcPct val="0"/>
        </a:spcBef>
        <a:spcAft>
          <a:spcPct val="0"/>
        </a:spcAft>
        <a:defRPr sz="4400">
          <a:solidFill>
            <a:schemeClr val="tx2"/>
          </a:solidFill>
          <a:latin typeface="Times New Roman" panose="02020703060505090304" pitchFamily="18" charset="0"/>
        </a:defRPr>
      </a:lvl2pPr>
      <a:lvl3pPr algn="l" rtl="0" eaLnBrk="1" fontAlgn="base" hangingPunct="1">
        <a:spcBef>
          <a:spcPct val="0"/>
        </a:spcBef>
        <a:spcAft>
          <a:spcPct val="0"/>
        </a:spcAft>
        <a:defRPr sz="4400">
          <a:solidFill>
            <a:schemeClr val="tx2"/>
          </a:solidFill>
          <a:latin typeface="Times New Roman" panose="02020703060505090304" pitchFamily="18" charset="0"/>
        </a:defRPr>
      </a:lvl3pPr>
      <a:lvl4pPr algn="l" rtl="0" eaLnBrk="1" fontAlgn="base" hangingPunct="1">
        <a:spcBef>
          <a:spcPct val="0"/>
        </a:spcBef>
        <a:spcAft>
          <a:spcPct val="0"/>
        </a:spcAft>
        <a:defRPr sz="4400">
          <a:solidFill>
            <a:schemeClr val="tx2"/>
          </a:solidFill>
          <a:latin typeface="Times New Roman" panose="02020703060505090304" pitchFamily="18" charset="0"/>
        </a:defRPr>
      </a:lvl4pPr>
      <a:lvl5pPr algn="l" rtl="0" eaLnBrk="1" fontAlgn="base" hangingPunct="1">
        <a:spcBef>
          <a:spcPct val="0"/>
        </a:spcBef>
        <a:spcAft>
          <a:spcPct val="0"/>
        </a:spcAft>
        <a:defRPr sz="4400">
          <a:solidFill>
            <a:schemeClr val="tx2"/>
          </a:solidFill>
          <a:latin typeface="Times New Roman" panose="02020703060505090304" pitchFamily="18" charset="0"/>
        </a:defRPr>
      </a:lvl5pPr>
      <a:lvl6pPr marL="457200" algn="l" rtl="0" eaLnBrk="1" fontAlgn="base" hangingPunct="1">
        <a:spcBef>
          <a:spcPct val="0"/>
        </a:spcBef>
        <a:spcAft>
          <a:spcPct val="0"/>
        </a:spcAft>
        <a:defRPr sz="4400">
          <a:solidFill>
            <a:schemeClr val="tx2"/>
          </a:solidFill>
          <a:latin typeface="Times New Roman" panose="02020703060505090304" pitchFamily="18" charset="0"/>
        </a:defRPr>
      </a:lvl6pPr>
      <a:lvl7pPr marL="914400" algn="l" rtl="0" eaLnBrk="1" fontAlgn="base" hangingPunct="1">
        <a:spcBef>
          <a:spcPct val="0"/>
        </a:spcBef>
        <a:spcAft>
          <a:spcPct val="0"/>
        </a:spcAft>
        <a:defRPr sz="4400">
          <a:solidFill>
            <a:schemeClr val="tx2"/>
          </a:solidFill>
          <a:latin typeface="Times New Roman" panose="02020703060505090304" pitchFamily="18" charset="0"/>
        </a:defRPr>
      </a:lvl7pPr>
      <a:lvl8pPr marL="1371600" algn="l" rtl="0" eaLnBrk="1" fontAlgn="base" hangingPunct="1">
        <a:spcBef>
          <a:spcPct val="0"/>
        </a:spcBef>
        <a:spcAft>
          <a:spcPct val="0"/>
        </a:spcAft>
        <a:defRPr sz="4400">
          <a:solidFill>
            <a:schemeClr val="tx2"/>
          </a:solidFill>
          <a:latin typeface="Times New Roman" panose="02020703060505090304" pitchFamily="18" charset="0"/>
        </a:defRPr>
      </a:lvl8pPr>
      <a:lvl9pPr marL="1828800" algn="l" rtl="0" eaLnBrk="1" fontAlgn="base" hangingPunct="1">
        <a:spcBef>
          <a:spcPct val="0"/>
        </a:spcBef>
        <a:spcAft>
          <a:spcPct val="0"/>
        </a:spcAft>
        <a:defRPr sz="4400">
          <a:solidFill>
            <a:schemeClr val="tx2"/>
          </a:solidFill>
          <a:latin typeface="Times New Roman" panose="02020703060505090304" pitchFamily="18" charset="0"/>
        </a:defRPr>
      </a:lvl9pPr>
    </p:titleStyle>
    <p:bodyStyle>
      <a:lvl1pPr marL="342900" indent="-342900" algn="l" rtl="0" eaLnBrk="1" fontAlgn="base" hangingPunct="1">
        <a:lnSpc>
          <a:spcPct val="110000"/>
        </a:lnSpc>
        <a:spcBef>
          <a:spcPts val="600"/>
        </a:spcBef>
        <a:spcAft>
          <a:spcPct val="0"/>
        </a:spcAft>
        <a:buClr>
          <a:srgbClr val="333399"/>
        </a:buClr>
        <a:buSzPct val="75000"/>
        <a:buFont typeface="Wingdings" panose="05000000000000000000" pitchFamily="2" charset="2"/>
        <a:buChar char="n"/>
        <a:defRPr sz="3200" b="1">
          <a:solidFill>
            <a:schemeClr val="tx1"/>
          </a:solidFill>
          <a:latin typeface="+mn-lt"/>
          <a:ea typeface="黑体" pitchFamily="2" charset="-122"/>
          <a:cs typeface="+mn-cs"/>
        </a:defRPr>
      </a:lvl1pPr>
      <a:lvl2pPr marL="742950" indent="-285750" algn="l" rtl="0" eaLnBrk="1" fontAlgn="base" hangingPunct="1">
        <a:lnSpc>
          <a:spcPct val="110000"/>
        </a:lnSpc>
        <a:spcBef>
          <a:spcPts val="600"/>
        </a:spcBef>
        <a:spcAft>
          <a:spcPct val="0"/>
        </a:spcAft>
        <a:buClr>
          <a:schemeClr val="accent2"/>
        </a:buClr>
        <a:buSzPct val="70000"/>
        <a:buFont typeface="Wingdings" panose="05000000000000000000" pitchFamily="2" charset="2"/>
        <a:buChar char="n"/>
        <a:defRPr sz="2800" b="1">
          <a:solidFill>
            <a:schemeClr val="tx1"/>
          </a:solidFill>
          <a:latin typeface="+mn-lt"/>
          <a:ea typeface="黑体" pitchFamily="2" charset="-122"/>
        </a:defRPr>
      </a:lvl2pPr>
      <a:lvl3pPr marL="1143000" indent="-228600" algn="l" rtl="0" eaLnBrk="1" fontAlgn="base" hangingPunct="1">
        <a:lnSpc>
          <a:spcPct val="110000"/>
        </a:lnSpc>
        <a:spcBef>
          <a:spcPts val="600"/>
        </a:spcBef>
        <a:spcAft>
          <a:spcPct val="0"/>
        </a:spcAft>
        <a:buClr>
          <a:srgbClr val="333399"/>
        </a:buClr>
        <a:buSzPct val="65000"/>
        <a:buFont typeface="Wingdings" panose="05000000000000000000" pitchFamily="2" charset="2"/>
        <a:buChar char="p"/>
        <a:defRPr sz="2400" b="1">
          <a:solidFill>
            <a:schemeClr val="tx1"/>
          </a:solidFill>
          <a:latin typeface="+mn-lt"/>
          <a:ea typeface="黑体" pitchFamily="2" charset="-122"/>
        </a:defRPr>
      </a:lvl3pPr>
      <a:lvl4pPr marL="1600200" indent="-228600" algn="l" rtl="0" eaLnBrk="1" fontAlgn="base" hangingPunct="1">
        <a:lnSpc>
          <a:spcPct val="110000"/>
        </a:lnSpc>
        <a:spcBef>
          <a:spcPts val="600"/>
        </a:spcBef>
        <a:spcAft>
          <a:spcPct val="0"/>
        </a:spcAft>
        <a:buClr>
          <a:schemeClr val="bg2"/>
        </a:buClr>
        <a:buSzPct val="65000"/>
        <a:buFont typeface="Wingdings" panose="05000000000000000000" pitchFamily="2" charset="2"/>
        <a:buChar char="n"/>
        <a:defRPr sz="2000" b="1">
          <a:solidFill>
            <a:schemeClr val="tx1"/>
          </a:solidFill>
          <a:latin typeface="+mn-lt"/>
          <a:ea typeface="黑体" pitchFamily="2" charset="-122"/>
        </a:defRPr>
      </a:lvl4pPr>
      <a:lvl5pPr marL="2057400" indent="-228600" algn="l" rtl="0" eaLnBrk="1" fontAlgn="base" hangingPunct="1">
        <a:lnSpc>
          <a:spcPct val="110000"/>
        </a:lnSpc>
        <a:spcBef>
          <a:spcPts val="600"/>
        </a:spcBef>
        <a:spcAft>
          <a:spcPct val="0"/>
        </a:spcAft>
        <a:buClr>
          <a:srgbClr val="333399"/>
        </a:buClr>
        <a:buSzPct val="60000"/>
        <a:buFont typeface="Wingdings" panose="05000000000000000000" pitchFamily="2" charset="2"/>
        <a:buChar char="n"/>
        <a:defRPr sz="2000" b="1">
          <a:solidFill>
            <a:schemeClr val="tx1"/>
          </a:solidFill>
          <a:latin typeface="+mn-lt"/>
          <a:ea typeface="黑体" pitchFamily="2" charset="-122"/>
        </a:defRPr>
      </a:lvl5pPr>
      <a:lvl6pPr marL="25146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6pPr>
      <a:lvl7pPr marL="29718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7pPr>
      <a:lvl8pPr marL="34290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8pPr>
      <a:lvl9pPr marL="38862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br>
              <a:rPr lang="en-US" altLang="zh-CN" dirty="0"/>
            </a:br>
            <a:r>
              <a:rPr lang="en-US" altLang="zh-CN" dirty="0"/>
              <a:t>CSMA/CD</a:t>
            </a:r>
            <a:r>
              <a:rPr lang="zh-CN" altLang="en-US" dirty="0"/>
              <a:t> </a:t>
            </a:r>
            <a:endParaRPr lang="zh-CN" altLang="en-US" dirty="0">
              <a:latin typeface="+mn-lt"/>
            </a:endParaRPr>
          </a:p>
        </p:txBody>
      </p:sp>
      <p:sp>
        <p:nvSpPr>
          <p:cNvPr id="4" name="Rectangle 3"/>
          <p:cNvSpPr>
            <a:spLocks noGrp="1" noChangeArrowheads="1"/>
          </p:cNvSpPr>
          <p:nvPr>
            <p:ph type="subTitle" idx="1"/>
          </p:nvPr>
        </p:nvSpPr>
        <p:spPr>
          <a:xfrm>
            <a:off x="1485900" y="3270250"/>
            <a:ext cx="6934200" cy="3327102"/>
          </a:xfrm>
        </p:spPr>
        <p:txBody>
          <a:bodyPr/>
          <a:lstStyle/>
          <a:p>
            <a:endParaRPr lang="en-US" altLang="zh-CN" dirty="0">
              <a:ea typeface="SimSun" pitchFamily="2" charset="-122"/>
            </a:endParaRPr>
          </a:p>
          <a:p>
            <a:r>
              <a:rPr lang="zh-CN" altLang="en-US" dirty="0">
                <a:ea typeface="SimSun" pitchFamily="2" charset="-122"/>
              </a:rPr>
              <a:t>苏铅坤</a:t>
            </a:r>
            <a:endParaRPr lang="en-US" altLang="zh-CN" dirty="0">
              <a:ea typeface="SimSun" pitchFamily="2" charset="-122"/>
            </a:endParaRPr>
          </a:p>
          <a:p>
            <a:endParaRPr lang="en-US" altLang="zh-CN" dirty="0">
              <a:ea typeface="SimSun" pitchFamily="2" charset="-122"/>
            </a:endParaRPr>
          </a:p>
          <a:p>
            <a:endParaRPr lang="zh-CN" altLang="en-US" dirty="0">
              <a:ea typeface="SimSun"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3.</a:t>
            </a:r>
            <a:r>
              <a:rPr lang="zh-CN" altLang="en-US" dirty="0"/>
              <a:t> 以太网数据链路层协议</a:t>
            </a:r>
            <a:endParaRPr lang="en-US" dirty="0"/>
          </a:p>
        </p:txBody>
      </p:sp>
      <p:sp>
        <p:nvSpPr>
          <p:cNvPr id="3" name="Content Placeholder 2"/>
          <p:cNvSpPr>
            <a:spLocks noGrp="1"/>
          </p:cNvSpPr>
          <p:nvPr>
            <p:ph idx="1"/>
          </p:nvPr>
        </p:nvSpPr>
        <p:spPr/>
        <p:txBody>
          <a:bodyPr/>
          <a:lstStyle/>
          <a:p>
            <a:r>
              <a:rPr lang="zh-CN" altLang="en-US" dirty="0"/>
              <a:t>封装成帧</a:t>
            </a:r>
            <a:endParaRPr lang="en-US" altLang="zh-CN" dirty="0"/>
          </a:p>
          <a:p>
            <a:endParaRPr lang="en-US" dirty="0"/>
          </a:p>
          <a:p>
            <a:r>
              <a:rPr lang="zh-CN" altLang="en-US" dirty="0"/>
              <a:t>透明传输</a:t>
            </a:r>
            <a:endParaRPr lang="en-US" altLang="zh-CN" dirty="0"/>
          </a:p>
          <a:p>
            <a:endParaRPr lang="en-US" dirty="0"/>
          </a:p>
          <a:p>
            <a:r>
              <a:rPr lang="zh-CN" altLang="en-US" dirty="0"/>
              <a:t>差错检测</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4418" name="Rectangle 2"/>
          <p:cNvSpPr>
            <a:spLocks noGrp="1" noChangeArrowheads="1"/>
          </p:cNvSpPr>
          <p:nvPr>
            <p:ph type="title"/>
          </p:nvPr>
        </p:nvSpPr>
        <p:spPr/>
        <p:txBody>
          <a:bodyPr/>
          <a:lstStyle/>
          <a:p>
            <a:r>
              <a:rPr lang="zh-CN" altLang="en-US" dirty="0"/>
              <a:t>（</a:t>
            </a:r>
            <a:r>
              <a:rPr lang="en-US" altLang="zh-CN" dirty="0"/>
              <a:t>1</a:t>
            </a:r>
            <a:r>
              <a:rPr lang="zh-CN" altLang="en-US" dirty="0"/>
              <a:t>）封装成帧</a:t>
            </a:r>
          </a:p>
        </p:txBody>
      </p:sp>
      <p:sp>
        <p:nvSpPr>
          <p:cNvPr id="444419" name="Rectangle 3"/>
          <p:cNvSpPr>
            <a:spLocks noGrp="1" noChangeArrowheads="1"/>
          </p:cNvSpPr>
          <p:nvPr>
            <p:ph idx="1"/>
          </p:nvPr>
        </p:nvSpPr>
        <p:spPr/>
        <p:txBody>
          <a:bodyPr/>
          <a:lstStyle/>
          <a:p>
            <a:r>
              <a:rPr lang="en-US" altLang="zh-CN" dirty="0"/>
              <a:t>MAC </a:t>
            </a:r>
            <a:r>
              <a:rPr lang="zh-CN" altLang="en-US" dirty="0"/>
              <a:t>帧的格式 </a:t>
            </a:r>
            <a:endParaRPr lang="en-US" altLang="zh-CN" dirty="0"/>
          </a:p>
          <a:p>
            <a:endParaRPr lang="en-US" altLang="zh-CN" dirty="0"/>
          </a:p>
          <a:p>
            <a:r>
              <a:rPr lang="zh-CN" altLang="en-US" dirty="0"/>
              <a:t>常用的以太网 </a:t>
            </a:r>
            <a:r>
              <a:rPr lang="en-US" altLang="zh-CN" dirty="0"/>
              <a:t>MAC </a:t>
            </a:r>
            <a:r>
              <a:rPr lang="zh-CN" altLang="en-US" dirty="0"/>
              <a:t>帧格式有两种标准 ：</a:t>
            </a:r>
          </a:p>
          <a:p>
            <a:pPr lvl="1"/>
            <a:r>
              <a:rPr lang="en-US" altLang="zh-CN" dirty="0">
                <a:solidFill>
                  <a:srgbClr val="0000FF"/>
                </a:solidFill>
                <a:latin typeface="Arial" panose="020B0604020202090204" pitchFamily="34" charset="0"/>
                <a:ea typeface="黑体" pitchFamily="2" charset="-122"/>
              </a:rPr>
              <a:t>DIX Ethernet V2 </a:t>
            </a:r>
            <a:r>
              <a:rPr lang="zh-CN" altLang="en-US" dirty="0">
                <a:solidFill>
                  <a:srgbClr val="0000FF"/>
                </a:solidFill>
                <a:latin typeface="Arial" panose="020B0604020202090204" pitchFamily="34" charset="0"/>
                <a:ea typeface="黑体" pitchFamily="2" charset="-122"/>
              </a:rPr>
              <a:t>标准</a:t>
            </a:r>
          </a:p>
          <a:p>
            <a:pPr lvl="1"/>
            <a:r>
              <a:rPr lang="en-US" altLang="zh-CN" dirty="0">
                <a:solidFill>
                  <a:srgbClr val="0000FF"/>
                </a:solidFill>
                <a:latin typeface="Arial" panose="020B0604020202090204" pitchFamily="34" charset="0"/>
                <a:ea typeface="黑体" pitchFamily="2" charset="-122"/>
              </a:rPr>
              <a:t>IEEE </a:t>
            </a:r>
            <a:r>
              <a:rPr lang="zh-CN" altLang="en-US" dirty="0">
                <a:solidFill>
                  <a:srgbClr val="0000FF"/>
                </a:solidFill>
                <a:latin typeface="Arial" panose="020B0604020202090204" pitchFamily="34" charset="0"/>
                <a:ea typeface="黑体" pitchFamily="2" charset="-122"/>
              </a:rPr>
              <a:t>的 </a:t>
            </a:r>
            <a:r>
              <a:rPr lang="en-US" altLang="zh-CN" dirty="0">
                <a:solidFill>
                  <a:srgbClr val="0000FF"/>
                </a:solidFill>
                <a:latin typeface="Arial" panose="020B0604020202090204" pitchFamily="34" charset="0"/>
                <a:ea typeface="黑体" pitchFamily="2" charset="-122"/>
              </a:rPr>
              <a:t>802.3 </a:t>
            </a:r>
            <a:r>
              <a:rPr lang="zh-CN" altLang="en-US" dirty="0">
                <a:solidFill>
                  <a:srgbClr val="0000FF"/>
                </a:solidFill>
                <a:latin typeface="Arial" panose="020B0604020202090204" pitchFamily="34" charset="0"/>
                <a:ea typeface="黑体" pitchFamily="2" charset="-122"/>
              </a:rPr>
              <a:t>标准</a:t>
            </a:r>
          </a:p>
          <a:p>
            <a:r>
              <a:rPr lang="zh-CN" altLang="en-US" dirty="0"/>
              <a:t>最常用的 </a:t>
            </a:r>
            <a:r>
              <a:rPr lang="en-US" altLang="zh-CN" dirty="0"/>
              <a:t>MAC </a:t>
            </a:r>
            <a:r>
              <a:rPr lang="zh-CN" altLang="en-US" dirty="0"/>
              <a:t>帧是</a:t>
            </a:r>
            <a:r>
              <a:rPr lang="zh-CN" altLang="en-US" dirty="0">
                <a:solidFill>
                  <a:srgbClr val="FF0000"/>
                </a:solidFill>
              </a:rPr>
              <a:t>以太网 </a:t>
            </a:r>
            <a:r>
              <a:rPr lang="en-US" altLang="zh-CN" dirty="0">
                <a:solidFill>
                  <a:srgbClr val="FF0000"/>
                </a:solidFill>
              </a:rPr>
              <a:t>V2 </a:t>
            </a:r>
            <a:r>
              <a:rPr lang="zh-CN" altLang="en-US" dirty="0">
                <a:solidFill>
                  <a:srgbClr val="FF0000"/>
                </a:solidFill>
              </a:rPr>
              <a:t>的格式。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44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441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4441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4441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4441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44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88504" y="332656"/>
            <a:ext cx="9066212" cy="792088"/>
          </a:xfrm>
        </p:spPr>
        <p:txBody>
          <a:bodyPr/>
          <a:lstStyle/>
          <a:p>
            <a:pPr algn="ctr"/>
            <a:r>
              <a:rPr lang="zh-CN" altLang="en-US">
                <a:latin typeface="Arial" panose="020B0604020202090204" pitchFamily="34" charset="0"/>
              </a:rPr>
              <a:t>以太网</a:t>
            </a:r>
            <a:r>
              <a:rPr lang="en-US" altLang="zh-CN" dirty="0">
                <a:latin typeface="Arial" panose="020B0604020202090204" pitchFamily="34" charset="0"/>
              </a:rPr>
              <a:t>V2</a:t>
            </a:r>
            <a:r>
              <a:rPr lang="zh-CN" altLang="en-US" dirty="0">
                <a:latin typeface="Arial" panose="020B0604020202090204" pitchFamily="34" charset="0"/>
              </a:rPr>
              <a:t>的 </a:t>
            </a:r>
            <a:r>
              <a:rPr lang="en-US" altLang="zh-CN" dirty="0">
                <a:latin typeface="Arial" panose="020B0604020202090204" pitchFamily="34" charset="0"/>
              </a:rPr>
              <a:t>MAC </a:t>
            </a:r>
            <a:r>
              <a:rPr lang="zh-CN" altLang="en-US" dirty="0">
                <a:latin typeface="Arial" panose="020B0604020202090204" pitchFamily="34" charset="0"/>
              </a:rPr>
              <a:t>帧格式</a:t>
            </a:r>
            <a:endParaRPr lang="zh-CN" altLang="en-US" dirty="0"/>
          </a:p>
        </p:txBody>
      </p:sp>
      <p:sp>
        <p:nvSpPr>
          <p:cNvPr id="445443" name="Line 3"/>
          <p:cNvSpPr>
            <a:spLocks noChangeShapeType="1"/>
          </p:cNvSpPr>
          <p:nvPr/>
        </p:nvSpPr>
        <p:spPr bwMode="auto">
          <a:xfrm>
            <a:off x="263202" y="3343746"/>
            <a:ext cx="9658350" cy="0"/>
          </a:xfrm>
          <a:prstGeom prst="line">
            <a:avLst/>
          </a:prstGeom>
          <a:noFill/>
          <a:ln w="57150" cmpd="dbl">
            <a:solidFill>
              <a:srgbClr val="000099"/>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45444" name="Rectangle 4"/>
          <p:cNvSpPr>
            <a:spLocks noChangeArrowheads="1"/>
          </p:cNvSpPr>
          <p:nvPr/>
        </p:nvSpPr>
        <p:spPr bwMode="auto">
          <a:xfrm>
            <a:off x="1781779" y="3566782"/>
            <a:ext cx="6947958" cy="495300"/>
          </a:xfrm>
          <a:prstGeom prst="rect">
            <a:avLst/>
          </a:prstGeom>
          <a:solidFill>
            <a:srgbClr val="FFCCFF"/>
          </a:solidFill>
          <a:ln w="19050">
            <a:solidFill>
              <a:srgbClr val="0000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45445" name="Rectangle 5"/>
          <p:cNvSpPr>
            <a:spLocks noChangeArrowheads="1"/>
          </p:cNvSpPr>
          <p:nvPr/>
        </p:nvSpPr>
        <p:spPr bwMode="auto">
          <a:xfrm>
            <a:off x="1774899" y="3578696"/>
            <a:ext cx="6954838" cy="488950"/>
          </a:xfrm>
          <a:prstGeom prst="rect">
            <a:avLst/>
          </a:prstGeom>
          <a:noFill/>
          <a:ln w="19050">
            <a:solidFill>
              <a:srgbClr val="000099"/>
            </a:solidFill>
            <a:miter lim="800000"/>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45446" name="Rectangle 6"/>
          <p:cNvSpPr>
            <a:spLocks noChangeArrowheads="1"/>
          </p:cNvSpPr>
          <p:nvPr/>
        </p:nvSpPr>
        <p:spPr bwMode="auto">
          <a:xfrm>
            <a:off x="4394142" y="3634557"/>
            <a:ext cx="1941238"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dirty="0">
                <a:solidFill>
                  <a:srgbClr val="000099"/>
                </a:solidFill>
                <a:latin typeface="+mn-lt"/>
                <a:ea typeface="黑体" pitchFamily="2" charset="-122"/>
              </a:rPr>
              <a:t>以太网 </a:t>
            </a:r>
            <a:r>
              <a:rPr kumimoji="1" lang="en-US" altLang="zh-CN" sz="2000" b="1" dirty="0">
                <a:solidFill>
                  <a:srgbClr val="000099"/>
                </a:solidFill>
                <a:latin typeface="+mn-lt"/>
                <a:ea typeface="黑体" pitchFamily="2" charset="-122"/>
              </a:rPr>
              <a:t>MAC </a:t>
            </a:r>
            <a:r>
              <a:rPr kumimoji="1" lang="zh-CN" altLang="en-US" sz="2000" b="1" dirty="0">
                <a:solidFill>
                  <a:srgbClr val="000099"/>
                </a:solidFill>
                <a:latin typeface="+mn-lt"/>
                <a:ea typeface="黑体" pitchFamily="2" charset="-122"/>
              </a:rPr>
              <a:t>帧</a:t>
            </a:r>
          </a:p>
        </p:txBody>
      </p:sp>
      <p:sp>
        <p:nvSpPr>
          <p:cNvPr id="445453" name="Rectangle 13"/>
          <p:cNvSpPr>
            <a:spLocks noChangeArrowheads="1"/>
          </p:cNvSpPr>
          <p:nvPr/>
        </p:nvSpPr>
        <p:spPr bwMode="auto">
          <a:xfrm>
            <a:off x="8846683" y="3645024"/>
            <a:ext cx="956994"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dirty="0">
                <a:solidFill>
                  <a:srgbClr val="000099"/>
                </a:solidFill>
                <a:latin typeface="+mn-lt"/>
                <a:ea typeface="黑体" pitchFamily="2" charset="-122"/>
              </a:rPr>
              <a:t>物理层</a:t>
            </a:r>
          </a:p>
        </p:txBody>
      </p:sp>
      <p:sp>
        <p:nvSpPr>
          <p:cNvPr id="445466" name="Rectangle 26"/>
          <p:cNvSpPr>
            <a:spLocks noChangeArrowheads="1"/>
          </p:cNvSpPr>
          <p:nvPr/>
        </p:nvSpPr>
        <p:spPr bwMode="auto">
          <a:xfrm>
            <a:off x="8803688" y="2708746"/>
            <a:ext cx="1025923" cy="39754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a:solidFill>
                  <a:srgbClr val="000099"/>
                </a:solidFill>
                <a:latin typeface="+mn-lt"/>
                <a:ea typeface="黑体" pitchFamily="2" charset="-122"/>
              </a:rPr>
              <a:t>MAC</a:t>
            </a:r>
            <a:r>
              <a:rPr kumimoji="1" lang="zh-CN" altLang="en-US" sz="2000" b="1">
                <a:solidFill>
                  <a:srgbClr val="000099"/>
                </a:solidFill>
                <a:latin typeface="+mn-lt"/>
                <a:ea typeface="黑体" pitchFamily="2" charset="-122"/>
              </a:rPr>
              <a:t>层</a:t>
            </a:r>
          </a:p>
        </p:txBody>
      </p:sp>
      <p:sp>
        <p:nvSpPr>
          <p:cNvPr id="445467" name="Line 27"/>
          <p:cNvSpPr>
            <a:spLocks noChangeShapeType="1"/>
          </p:cNvSpPr>
          <p:nvPr/>
        </p:nvSpPr>
        <p:spPr bwMode="auto">
          <a:xfrm flipH="1">
            <a:off x="1773179" y="3069109"/>
            <a:ext cx="1720" cy="514350"/>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45468" name="Line 28"/>
          <p:cNvSpPr>
            <a:spLocks noChangeShapeType="1"/>
          </p:cNvSpPr>
          <p:nvPr/>
        </p:nvSpPr>
        <p:spPr bwMode="auto">
          <a:xfrm>
            <a:off x="8717698" y="3140546"/>
            <a:ext cx="12039" cy="431800"/>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45469" name="Rectangle 29"/>
          <p:cNvSpPr>
            <a:spLocks noChangeArrowheads="1"/>
          </p:cNvSpPr>
          <p:nvPr/>
        </p:nvSpPr>
        <p:spPr bwMode="auto">
          <a:xfrm>
            <a:off x="309636" y="4572472"/>
            <a:ext cx="4571355" cy="415925"/>
          </a:xfrm>
          <a:prstGeom prst="rect">
            <a:avLst/>
          </a:prstGeom>
          <a:solidFill>
            <a:srgbClr val="FFFF99"/>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45470" name="Rectangle 30"/>
          <p:cNvSpPr>
            <a:spLocks noChangeArrowheads="1"/>
          </p:cNvSpPr>
          <p:nvPr/>
        </p:nvSpPr>
        <p:spPr bwMode="auto">
          <a:xfrm>
            <a:off x="261482" y="4615335"/>
            <a:ext cx="4830895" cy="334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defTabSz="762000" eaLnBrk="0" hangingPunct="0"/>
            <a:r>
              <a:rPr kumimoji="1" lang="en-US" altLang="zh-CN" sz="1600" b="1" dirty="0">
                <a:solidFill>
                  <a:srgbClr val="000099"/>
                </a:solidFill>
                <a:latin typeface="+mn-lt"/>
                <a:ea typeface="黑体" pitchFamily="2" charset="-122"/>
              </a:rPr>
              <a:t>10101010101010           101010101010 10101011</a:t>
            </a:r>
          </a:p>
        </p:txBody>
      </p:sp>
      <p:sp>
        <p:nvSpPr>
          <p:cNvPr id="445471" name="Line 31"/>
          <p:cNvSpPr>
            <a:spLocks noChangeShapeType="1"/>
          </p:cNvSpPr>
          <p:nvPr/>
        </p:nvSpPr>
        <p:spPr bwMode="auto">
          <a:xfrm>
            <a:off x="3944888" y="4569296"/>
            <a:ext cx="0" cy="43180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45472" name="Rectangle 32"/>
          <p:cNvSpPr>
            <a:spLocks noChangeArrowheads="1"/>
          </p:cNvSpPr>
          <p:nvPr/>
        </p:nvSpPr>
        <p:spPr bwMode="auto">
          <a:xfrm>
            <a:off x="1544448" y="5026496"/>
            <a:ext cx="1112485"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itchFamily="2" charset="-122"/>
              </a:rPr>
              <a:t>前同步码</a:t>
            </a:r>
          </a:p>
        </p:txBody>
      </p:sp>
      <p:sp>
        <p:nvSpPr>
          <p:cNvPr id="445473" name="Rectangle 33"/>
          <p:cNvSpPr>
            <a:spLocks noChangeArrowheads="1"/>
          </p:cNvSpPr>
          <p:nvPr/>
        </p:nvSpPr>
        <p:spPr bwMode="auto">
          <a:xfrm>
            <a:off x="4000942" y="4997921"/>
            <a:ext cx="880050" cy="53296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80000"/>
              </a:lnSpc>
            </a:pPr>
            <a:r>
              <a:rPr kumimoji="1" lang="zh-CN" altLang="en-US" b="1" dirty="0">
                <a:solidFill>
                  <a:srgbClr val="000099"/>
                </a:solidFill>
                <a:latin typeface="+mn-lt"/>
                <a:ea typeface="黑体" pitchFamily="2" charset="-122"/>
              </a:rPr>
              <a:t>帧开始</a:t>
            </a:r>
          </a:p>
          <a:p>
            <a:pPr defTabSz="762000" eaLnBrk="0" hangingPunct="0">
              <a:lnSpc>
                <a:spcPct val="80000"/>
              </a:lnSpc>
            </a:pPr>
            <a:r>
              <a:rPr kumimoji="1" lang="zh-CN" altLang="en-US" b="1" dirty="0">
                <a:solidFill>
                  <a:srgbClr val="000099"/>
                </a:solidFill>
                <a:latin typeface="+mn-lt"/>
                <a:ea typeface="黑体" pitchFamily="2" charset="-122"/>
              </a:rPr>
              <a:t>定界符</a:t>
            </a:r>
          </a:p>
        </p:txBody>
      </p:sp>
      <p:sp>
        <p:nvSpPr>
          <p:cNvPr id="445474" name="Rectangle 34"/>
          <p:cNvSpPr>
            <a:spLocks noChangeArrowheads="1"/>
          </p:cNvSpPr>
          <p:nvPr/>
        </p:nvSpPr>
        <p:spPr bwMode="auto">
          <a:xfrm>
            <a:off x="1618398" y="4235922"/>
            <a:ext cx="767840" cy="335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1600" b="1">
                <a:solidFill>
                  <a:srgbClr val="000099"/>
                </a:solidFill>
                <a:latin typeface="+mn-lt"/>
                <a:ea typeface="黑体" pitchFamily="2" charset="-122"/>
              </a:rPr>
              <a:t>7 </a:t>
            </a:r>
            <a:r>
              <a:rPr kumimoji="1" lang="zh-CN" altLang="en-US" sz="1600" b="1">
                <a:solidFill>
                  <a:srgbClr val="000099"/>
                </a:solidFill>
                <a:latin typeface="+mn-lt"/>
                <a:ea typeface="黑体" pitchFamily="2" charset="-122"/>
              </a:rPr>
              <a:t>字节</a:t>
            </a:r>
          </a:p>
        </p:txBody>
      </p:sp>
      <p:sp>
        <p:nvSpPr>
          <p:cNvPr id="445475" name="Rectangle 35"/>
          <p:cNvSpPr>
            <a:spLocks noChangeArrowheads="1"/>
          </p:cNvSpPr>
          <p:nvPr/>
        </p:nvSpPr>
        <p:spPr bwMode="auto">
          <a:xfrm>
            <a:off x="4041144" y="4179060"/>
            <a:ext cx="767840" cy="335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1600" b="1" dirty="0">
                <a:solidFill>
                  <a:srgbClr val="000099"/>
                </a:solidFill>
                <a:latin typeface="+mn-lt"/>
                <a:ea typeface="黑体" pitchFamily="2" charset="-122"/>
              </a:rPr>
              <a:t>1 </a:t>
            </a:r>
            <a:r>
              <a:rPr kumimoji="1" lang="zh-CN" altLang="en-US" sz="1600" b="1" dirty="0">
                <a:solidFill>
                  <a:srgbClr val="000099"/>
                </a:solidFill>
                <a:latin typeface="+mn-lt"/>
                <a:ea typeface="黑体" pitchFamily="2" charset="-122"/>
              </a:rPr>
              <a:t>字节</a:t>
            </a:r>
          </a:p>
        </p:txBody>
      </p:sp>
      <p:sp>
        <p:nvSpPr>
          <p:cNvPr id="445476" name="Line 36"/>
          <p:cNvSpPr>
            <a:spLocks noChangeShapeType="1"/>
          </p:cNvSpPr>
          <p:nvPr/>
        </p:nvSpPr>
        <p:spPr bwMode="auto">
          <a:xfrm flipV="1">
            <a:off x="323395" y="4077172"/>
            <a:ext cx="316442" cy="492125"/>
          </a:xfrm>
          <a:prstGeom prst="line">
            <a:avLst/>
          </a:prstGeom>
          <a:noFill/>
          <a:ln w="19050">
            <a:solidFill>
              <a:srgbClr val="000099"/>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45477" name="Line 37"/>
          <p:cNvSpPr>
            <a:spLocks noChangeShapeType="1"/>
          </p:cNvSpPr>
          <p:nvPr/>
        </p:nvSpPr>
        <p:spPr bwMode="auto">
          <a:xfrm>
            <a:off x="1764581" y="4089872"/>
            <a:ext cx="3116410" cy="479424"/>
          </a:xfrm>
          <a:prstGeom prst="line">
            <a:avLst/>
          </a:prstGeom>
          <a:noFill/>
          <a:ln w="19050">
            <a:solidFill>
              <a:srgbClr val="000099"/>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45478" name="Text Box 38"/>
          <p:cNvSpPr txBox="1">
            <a:spLocks noChangeArrowheads="1"/>
          </p:cNvSpPr>
          <p:nvPr/>
        </p:nvSpPr>
        <p:spPr bwMode="auto">
          <a:xfrm>
            <a:off x="2144688" y="4580410"/>
            <a:ext cx="4154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en-US" altLang="zh-CN" b="1" dirty="0">
                <a:solidFill>
                  <a:srgbClr val="000099"/>
                </a:solidFill>
                <a:latin typeface="+mn-lt"/>
                <a:ea typeface="黑体" pitchFamily="2" charset="-122"/>
              </a:rPr>
              <a:t>…</a:t>
            </a:r>
          </a:p>
        </p:txBody>
      </p:sp>
      <p:sp>
        <p:nvSpPr>
          <p:cNvPr id="445481" name="Rectangle 41"/>
          <p:cNvSpPr>
            <a:spLocks noChangeArrowheads="1"/>
          </p:cNvSpPr>
          <p:nvPr/>
        </p:nvSpPr>
        <p:spPr bwMode="auto">
          <a:xfrm>
            <a:off x="670794" y="3573016"/>
            <a:ext cx="1104106" cy="488950"/>
          </a:xfrm>
          <a:prstGeom prst="rect">
            <a:avLst/>
          </a:prstGeom>
          <a:solidFill>
            <a:srgbClr val="FFFF99"/>
          </a:solidFill>
          <a:ln w="19050">
            <a:solidFill>
              <a:srgbClr val="0000CC"/>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45482" name="Rectangle 42"/>
          <p:cNvSpPr>
            <a:spLocks noChangeArrowheads="1"/>
          </p:cNvSpPr>
          <p:nvPr/>
        </p:nvSpPr>
        <p:spPr bwMode="auto">
          <a:xfrm>
            <a:off x="818696" y="3664422"/>
            <a:ext cx="767840" cy="335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1600" b="1">
                <a:solidFill>
                  <a:srgbClr val="000099"/>
                </a:solidFill>
                <a:latin typeface="+mn-lt"/>
                <a:ea typeface="黑体" pitchFamily="2" charset="-122"/>
              </a:rPr>
              <a:t>8 </a:t>
            </a:r>
            <a:r>
              <a:rPr kumimoji="1" lang="zh-CN" altLang="en-US" sz="1600" b="1">
                <a:solidFill>
                  <a:srgbClr val="000099"/>
                </a:solidFill>
                <a:latin typeface="+mn-lt"/>
                <a:ea typeface="黑体" pitchFamily="2" charset="-122"/>
              </a:rPr>
              <a:t>字节</a:t>
            </a:r>
          </a:p>
        </p:txBody>
      </p:sp>
      <p:sp>
        <p:nvSpPr>
          <p:cNvPr id="445483" name="AutoShape 43"/>
          <p:cNvSpPr>
            <a:spLocks noChangeArrowheads="1"/>
          </p:cNvSpPr>
          <p:nvPr/>
        </p:nvSpPr>
        <p:spPr bwMode="auto">
          <a:xfrm>
            <a:off x="392187" y="3216746"/>
            <a:ext cx="687917" cy="266700"/>
          </a:xfrm>
          <a:prstGeom prst="wedgeRoundRectCallout">
            <a:avLst>
              <a:gd name="adj1" fmla="val 48000"/>
              <a:gd name="adj2" fmla="val 139880"/>
              <a:gd name="adj3" fmla="val 16667"/>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defTabSz="762000" eaLnBrk="0" hangingPunct="0"/>
            <a:endParaRPr kumimoji="1" lang="zh-CN" altLang="zh-CN" sz="1600" b="1">
              <a:solidFill>
                <a:srgbClr val="000099"/>
              </a:solidFill>
              <a:latin typeface="+mn-lt"/>
              <a:ea typeface="黑体" pitchFamily="2" charset="-122"/>
            </a:endParaRPr>
          </a:p>
        </p:txBody>
      </p:sp>
      <p:sp>
        <p:nvSpPr>
          <p:cNvPr id="445484" name="Rectangle 44"/>
          <p:cNvSpPr>
            <a:spLocks noChangeArrowheads="1"/>
          </p:cNvSpPr>
          <p:nvPr/>
        </p:nvSpPr>
        <p:spPr bwMode="auto">
          <a:xfrm>
            <a:off x="419704" y="3191347"/>
            <a:ext cx="636323" cy="33598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1600" b="1">
                <a:solidFill>
                  <a:srgbClr val="000099"/>
                </a:solidFill>
                <a:latin typeface="+mn-lt"/>
                <a:ea typeface="黑体" pitchFamily="2" charset="-122"/>
              </a:rPr>
              <a:t>插入</a:t>
            </a:r>
          </a:p>
        </p:txBody>
      </p:sp>
      <p:sp>
        <p:nvSpPr>
          <p:cNvPr id="445487" name="Rectangle 47"/>
          <p:cNvSpPr>
            <a:spLocks noChangeArrowheads="1"/>
          </p:cNvSpPr>
          <p:nvPr/>
        </p:nvSpPr>
        <p:spPr bwMode="auto">
          <a:xfrm>
            <a:off x="8960190" y="1819746"/>
            <a:ext cx="682880"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dirty="0">
                <a:solidFill>
                  <a:srgbClr val="000099"/>
                </a:solidFill>
                <a:latin typeface="+mn-lt"/>
                <a:ea typeface="黑体" pitchFamily="2" charset="-122"/>
              </a:rPr>
              <a:t>IP</a:t>
            </a:r>
            <a:r>
              <a:rPr kumimoji="1" lang="zh-CN" altLang="en-US" sz="2000" b="1" dirty="0">
                <a:solidFill>
                  <a:srgbClr val="000099"/>
                </a:solidFill>
                <a:latin typeface="+mn-lt"/>
                <a:ea typeface="黑体" pitchFamily="2" charset="-122"/>
              </a:rPr>
              <a:t>层</a:t>
            </a:r>
          </a:p>
        </p:txBody>
      </p:sp>
      <p:sp>
        <p:nvSpPr>
          <p:cNvPr id="445488" name="Line 48"/>
          <p:cNvSpPr>
            <a:spLocks noChangeShapeType="1"/>
          </p:cNvSpPr>
          <p:nvPr/>
        </p:nvSpPr>
        <p:spPr bwMode="auto">
          <a:xfrm flipV="1">
            <a:off x="8795088" y="2353146"/>
            <a:ext cx="949564" cy="0"/>
          </a:xfrm>
          <a:prstGeom prst="line">
            <a:avLst/>
          </a:prstGeom>
          <a:noFill/>
          <a:ln w="19050">
            <a:solidFill>
              <a:srgbClr val="000099"/>
            </a:solidFill>
            <a:prstDash val="lg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45504" name="AutoShape 64"/>
          <p:cNvSpPr>
            <a:spLocks noChangeArrowheads="1"/>
          </p:cNvSpPr>
          <p:nvPr/>
        </p:nvSpPr>
        <p:spPr bwMode="auto">
          <a:xfrm rot="16200000" flipH="1">
            <a:off x="4989653" y="3295261"/>
            <a:ext cx="609600" cy="249369"/>
          </a:xfrm>
          <a:prstGeom prst="rightArrow">
            <a:avLst>
              <a:gd name="adj1" fmla="val 50000"/>
              <a:gd name="adj2" fmla="val 132426"/>
            </a:avLst>
          </a:prstGeom>
          <a:solidFill>
            <a:schemeClr val="accent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45506" name="Rectangle 66"/>
          <p:cNvSpPr>
            <a:spLocks noChangeArrowheads="1"/>
          </p:cNvSpPr>
          <p:nvPr/>
        </p:nvSpPr>
        <p:spPr bwMode="auto">
          <a:xfrm>
            <a:off x="1773179" y="2637309"/>
            <a:ext cx="6956558" cy="457200"/>
          </a:xfrm>
          <a:prstGeom prst="rect">
            <a:avLst/>
          </a:prstGeom>
          <a:solidFill>
            <a:srgbClr val="FFCCFF"/>
          </a:solidFill>
          <a:ln w="12700" algn="ctr">
            <a:solidFill>
              <a:srgbClr val="0000CC"/>
            </a:solidFill>
            <a:miter lim="800000"/>
          </a:ln>
          <a:effectLst>
            <a:outerShdw dist="35921" dir="2700000" algn="ctr" rotWithShape="0">
              <a:schemeClr val="bg2"/>
            </a:outerShdw>
          </a:effectLst>
        </p:spPr>
        <p:txBody>
          <a:bodyPr wrap="none" anchor="ctr"/>
          <a:lstStyle/>
          <a:p>
            <a:endParaRPr lang="zh-CN" altLang="en-US" b="1">
              <a:solidFill>
                <a:srgbClr val="000099"/>
              </a:solidFill>
              <a:latin typeface="+mn-lt"/>
              <a:ea typeface="黑体" pitchFamily="2" charset="-122"/>
            </a:endParaRPr>
          </a:p>
        </p:txBody>
      </p:sp>
      <p:sp>
        <p:nvSpPr>
          <p:cNvPr id="445507" name="Line 67"/>
          <p:cNvSpPr>
            <a:spLocks noChangeShapeType="1"/>
          </p:cNvSpPr>
          <p:nvPr/>
        </p:nvSpPr>
        <p:spPr bwMode="auto">
          <a:xfrm>
            <a:off x="2786137" y="2637309"/>
            <a:ext cx="0" cy="45720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45508" name="Line 68"/>
          <p:cNvSpPr>
            <a:spLocks noChangeShapeType="1"/>
          </p:cNvSpPr>
          <p:nvPr/>
        </p:nvSpPr>
        <p:spPr bwMode="auto">
          <a:xfrm>
            <a:off x="3776737" y="2637309"/>
            <a:ext cx="0" cy="45720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45509" name="Line 69"/>
          <p:cNvSpPr>
            <a:spLocks noChangeShapeType="1"/>
          </p:cNvSpPr>
          <p:nvPr/>
        </p:nvSpPr>
        <p:spPr bwMode="auto">
          <a:xfrm>
            <a:off x="4767337" y="2637309"/>
            <a:ext cx="0" cy="45720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45510" name="Line 70"/>
          <p:cNvSpPr>
            <a:spLocks noChangeShapeType="1"/>
          </p:cNvSpPr>
          <p:nvPr/>
        </p:nvSpPr>
        <p:spPr bwMode="auto">
          <a:xfrm>
            <a:off x="8151887" y="2637309"/>
            <a:ext cx="0" cy="45720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45511" name="Rectangle 71"/>
          <p:cNvSpPr>
            <a:spLocks noChangeArrowheads="1"/>
          </p:cNvSpPr>
          <p:nvPr/>
        </p:nvSpPr>
        <p:spPr bwMode="auto">
          <a:xfrm>
            <a:off x="1697509" y="2683346"/>
            <a:ext cx="1112485"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a:solidFill>
                  <a:srgbClr val="000099"/>
                </a:solidFill>
                <a:latin typeface="+mn-lt"/>
                <a:ea typeface="黑体" pitchFamily="2" charset="-122"/>
              </a:rPr>
              <a:t>目的地址</a:t>
            </a:r>
          </a:p>
        </p:txBody>
      </p:sp>
      <p:sp>
        <p:nvSpPr>
          <p:cNvPr id="445512" name="Rectangle 72"/>
          <p:cNvSpPr>
            <a:spLocks noChangeArrowheads="1"/>
          </p:cNvSpPr>
          <p:nvPr/>
        </p:nvSpPr>
        <p:spPr bwMode="auto">
          <a:xfrm>
            <a:off x="2789577" y="2683346"/>
            <a:ext cx="880050"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itchFamily="2" charset="-122"/>
              </a:rPr>
              <a:t>源地址</a:t>
            </a:r>
          </a:p>
        </p:txBody>
      </p:sp>
      <p:sp>
        <p:nvSpPr>
          <p:cNvPr id="445513" name="Rectangle 73"/>
          <p:cNvSpPr>
            <a:spLocks noChangeArrowheads="1"/>
          </p:cNvSpPr>
          <p:nvPr/>
        </p:nvSpPr>
        <p:spPr bwMode="auto">
          <a:xfrm>
            <a:off x="3952156" y="2683346"/>
            <a:ext cx="647614"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a:solidFill>
                  <a:srgbClr val="000099"/>
                </a:solidFill>
                <a:latin typeface="+mn-lt"/>
                <a:ea typeface="黑体" pitchFamily="2" charset="-122"/>
              </a:rPr>
              <a:t>类型</a:t>
            </a:r>
          </a:p>
        </p:txBody>
      </p:sp>
      <p:sp>
        <p:nvSpPr>
          <p:cNvPr id="445514" name="Rectangle 74"/>
          <p:cNvSpPr>
            <a:spLocks noChangeArrowheads="1"/>
          </p:cNvSpPr>
          <p:nvPr/>
        </p:nvSpPr>
        <p:spPr bwMode="auto">
          <a:xfrm>
            <a:off x="5955713" y="2683346"/>
            <a:ext cx="1160575"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itchFamily="2" charset="-122"/>
              </a:rPr>
              <a:t>数        据</a:t>
            </a:r>
          </a:p>
        </p:txBody>
      </p:sp>
      <p:sp>
        <p:nvSpPr>
          <p:cNvPr id="445515" name="Rectangle 75"/>
          <p:cNvSpPr>
            <a:spLocks noChangeArrowheads="1"/>
          </p:cNvSpPr>
          <p:nvPr/>
        </p:nvSpPr>
        <p:spPr bwMode="auto">
          <a:xfrm>
            <a:off x="8093415" y="2683346"/>
            <a:ext cx="644408"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itchFamily="2" charset="-122"/>
              </a:rPr>
              <a:t>FCS</a:t>
            </a:r>
          </a:p>
        </p:txBody>
      </p:sp>
      <p:sp>
        <p:nvSpPr>
          <p:cNvPr id="445516" name="Rectangle 76"/>
          <p:cNvSpPr>
            <a:spLocks noChangeArrowheads="1"/>
          </p:cNvSpPr>
          <p:nvPr/>
        </p:nvSpPr>
        <p:spPr bwMode="auto">
          <a:xfrm>
            <a:off x="2149815" y="2310211"/>
            <a:ext cx="310984"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itchFamily="2" charset="-122"/>
              </a:rPr>
              <a:t>6</a:t>
            </a:r>
          </a:p>
        </p:txBody>
      </p:sp>
      <p:sp>
        <p:nvSpPr>
          <p:cNvPr id="445517" name="Rectangle 77"/>
          <p:cNvSpPr>
            <a:spLocks noChangeArrowheads="1"/>
          </p:cNvSpPr>
          <p:nvPr/>
        </p:nvSpPr>
        <p:spPr bwMode="auto">
          <a:xfrm>
            <a:off x="3210925" y="2310211"/>
            <a:ext cx="310984"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itchFamily="2" charset="-122"/>
              </a:rPr>
              <a:t>6</a:t>
            </a:r>
          </a:p>
        </p:txBody>
      </p:sp>
      <p:sp>
        <p:nvSpPr>
          <p:cNvPr id="445518" name="Rectangle 78"/>
          <p:cNvSpPr>
            <a:spLocks noChangeArrowheads="1"/>
          </p:cNvSpPr>
          <p:nvPr/>
        </p:nvSpPr>
        <p:spPr bwMode="auto">
          <a:xfrm>
            <a:off x="4189487" y="2310211"/>
            <a:ext cx="310984"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itchFamily="2" charset="-122"/>
              </a:rPr>
              <a:t>2</a:t>
            </a:r>
          </a:p>
        </p:txBody>
      </p:sp>
      <p:sp>
        <p:nvSpPr>
          <p:cNvPr id="445519" name="Rectangle 79"/>
          <p:cNvSpPr>
            <a:spLocks noChangeArrowheads="1"/>
          </p:cNvSpPr>
          <p:nvPr/>
        </p:nvSpPr>
        <p:spPr bwMode="auto">
          <a:xfrm>
            <a:off x="8329025" y="2310211"/>
            <a:ext cx="310984"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itchFamily="2" charset="-122"/>
              </a:rPr>
              <a:t>4</a:t>
            </a:r>
          </a:p>
        </p:txBody>
      </p:sp>
      <p:sp>
        <p:nvSpPr>
          <p:cNvPr id="445520" name="Rectangle 80"/>
          <p:cNvSpPr>
            <a:spLocks noChangeArrowheads="1"/>
          </p:cNvSpPr>
          <p:nvPr/>
        </p:nvSpPr>
        <p:spPr bwMode="auto">
          <a:xfrm>
            <a:off x="1231446" y="2372931"/>
            <a:ext cx="647614"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itchFamily="2" charset="-122"/>
              </a:rPr>
              <a:t>字节</a:t>
            </a:r>
          </a:p>
        </p:txBody>
      </p:sp>
      <p:sp>
        <p:nvSpPr>
          <p:cNvPr id="445521" name="Text Box 81"/>
          <p:cNvSpPr txBox="1">
            <a:spLocks noChangeArrowheads="1"/>
          </p:cNvSpPr>
          <p:nvPr/>
        </p:nvSpPr>
        <p:spPr bwMode="auto">
          <a:xfrm>
            <a:off x="6593756" y="2276872"/>
            <a:ext cx="1217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en-US" altLang="zh-CN" b="1" dirty="0">
                <a:solidFill>
                  <a:srgbClr val="000099"/>
                </a:solidFill>
                <a:latin typeface="+mn-lt"/>
                <a:ea typeface="黑体" pitchFamily="2" charset="-122"/>
              </a:rPr>
              <a:t>46 ~ 1500</a:t>
            </a:r>
          </a:p>
        </p:txBody>
      </p:sp>
      <p:sp>
        <p:nvSpPr>
          <p:cNvPr id="445547" name="Line 107"/>
          <p:cNvSpPr>
            <a:spLocks noChangeShapeType="1"/>
          </p:cNvSpPr>
          <p:nvPr/>
        </p:nvSpPr>
        <p:spPr bwMode="auto">
          <a:xfrm flipH="1">
            <a:off x="1774899" y="1484784"/>
            <a:ext cx="0" cy="1162050"/>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45548" name="Line 108"/>
          <p:cNvSpPr>
            <a:spLocks noChangeShapeType="1"/>
          </p:cNvSpPr>
          <p:nvPr/>
        </p:nvSpPr>
        <p:spPr bwMode="auto">
          <a:xfrm>
            <a:off x="8717698" y="1484785"/>
            <a:ext cx="12039" cy="1152525"/>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grpSp>
        <p:nvGrpSpPr>
          <p:cNvPr id="445549" name="Group 109"/>
          <p:cNvGrpSpPr/>
          <p:nvPr/>
        </p:nvGrpSpPr>
        <p:grpSpPr bwMode="auto">
          <a:xfrm>
            <a:off x="4767337" y="1819746"/>
            <a:ext cx="3384550" cy="990600"/>
            <a:chOff x="2715" y="1872"/>
            <a:chExt cx="1968" cy="624"/>
          </a:xfrm>
        </p:grpSpPr>
        <p:sp>
          <p:nvSpPr>
            <p:cNvPr id="445550" name="AutoShape 110"/>
            <p:cNvSpPr>
              <a:spLocks noChangeArrowheads="1"/>
            </p:cNvSpPr>
            <p:nvPr/>
          </p:nvSpPr>
          <p:spPr bwMode="auto">
            <a:xfrm rot="16200000" flipH="1">
              <a:off x="3508" y="2231"/>
              <a:ext cx="384" cy="145"/>
            </a:xfrm>
            <a:prstGeom prst="rightArrow">
              <a:avLst>
                <a:gd name="adj1" fmla="val 50000"/>
                <a:gd name="adj2" fmla="val 132426"/>
              </a:avLst>
            </a:prstGeom>
            <a:solidFill>
              <a:schemeClr val="accent1"/>
            </a:solidFill>
            <a:ln w="9525">
              <a:solidFill>
                <a:schemeClr val="folHlink"/>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45551" name="Rectangle 111"/>
            <p:cNvSpPr>
              <a:spLocks noChangeArrowheads="1"/>
            </p:cNvSpPr>
            <p:nvPr/>
          </p:nvSpPr>
          <p:spPr bwMode="auto">
            <a:xfrm>
              <a:off x="2715" y="1872"/>
              <a:ext cx="1968" cy="240"/>
            </a:xfrm>
            <a:prstGeom prst="rect">
              <a:avLst/>
            </a:prstGeom>
            <a:solidFill>
              <a:srgbClr val="CCECFF"/>
            </a:solidFill>
            <a:ln w="9525">
              <a:solidFill>
                <a:schemeClr val="folHlink"/>
              </a:solidFill>
              <a:miter lim="800000"/>
            </a:ln>
            <a:effectLst>
              <a:outerShdw dist="35921" dir="2700000" algn="ctr" rotWithShape="0">
                <a:schemeClr val="bg2"/>
              </a:outerShdw>
            </a:effectLst>
          </p:spPr>
          <p:txBody>
            <a:bodyPr wrap="none" anchor="ctr"/>
            <a:lstStyle/>
            <a:p>
              <a:pPr algn="ctr" defTabSz="762000" eaLnBrk="0" hangingPunct="0"/>
              <a:r>
                <a:rPr kumimoji="1" lang="en-US" altLang="zh-CN" sz="2000" b="1" dirty="0">
                  <a:solidFill>
                    <a:srgbClr val="000099"/>
                  </a:solidFill>
                  <a:latin typeface="+mn-lt"/>
                  <a:ea typeface="黑体" pitchFamily="2" charset="-122"/>
                </a:rPr>
                <a:t>IP </a:t>
              </a:r>
              <a:r>
                <a:rPr kumimoji="1" lang="zh-CN" altLang="en-US" sz="2000" b="1" dirty="0">
                  <a:solidFill>
                    <a:srgbClr val="000099"/>
                  </a:solidFill>
                  <a:latin typeface="+mn-lt"/>
                  <a:ea typeface="黑体" pitchFamily="2" charset="-122"/>
                </a:rPr>
                <a:t>数据报</a:t>
              </a:r>
            </a:p>
          </p:txBody>
        </p:sp>
      </p:grpSp>
      <p:sp>
        <p:nvSpPr>
          <p:cNvPr id="445552" name="Rectangle 112"/>
          <p:cNvSpPr>
            <a:spLocks noChangeArrowheads="1"/>
          </p:cNvSpPr>
          <p:nvPr/>
        </p:nvSpPr>
        <p:spPr bwMode="auto">
          <a:xfrm>
            <a:off x="488504" y="2675409"/>
            <a:ext cx="1096455" cy="39754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dirty="0">
                <a:solidFill>
                  <a:srgbClr val="C00000"/>
                </a:solidFill>
                <a:latin typeface="+mn-lt"/>
                <a:ea typeface="黑体" pitchFamily="2" charset="-122"/>
              </a:rPr>
              <a:t>MAC </a:t>
            </a:r>
            <a:r>
              <a:rPr kumimoji="1" lang="zh-CN" altLang="en-US" sz="2000" b="1" dirty="0">
                <a:solidFill>
                  <a:srgbClr val="C00000"/>
                </a:solidFill>
                <a:latin typeface="+mn-lt"/>
                <a:ea typeface="黑体" pitchFamily="2" charset="-122"/>
              </a:rPr>
              <a:t>帧</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0"/>
                                  </p:stCondLst>
                                  <p:childTnLst>
                                    <p:animEffect transition="out" filter="fade">
                                      <p:cBhvr>
                                        <p:cTn id="6" dur="2000"/>
                                        <p:tgtEl>
                                          <p:spTgt spid="445547"/>
                                        </p:tgtEl>
                                      </p:cBhvr>
                                    </p:animEffect>
                                    <p:set>
                                      <p:cBhvr>
                                        <p:cTn id="7" dur="1" fill="hold">
                                          <p:stCondLst>
                                            <p:cond delay="1999"/>
                                          </p:stCondLst>
                                        </p:cTn>
                                        <p:tgtEl>
                                          <p:spTgt spid="445547"/>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2000"/>
                                        <p:tgtEl>
                                          <p:spTgt spid="445548"/>
                                        </p:tgtEl>
                                      </p:cBhvr>
                                    </p:animEffect>
                                    <p:set>
                                      <p:cBhvr>
                                        <p:cTn id="10" dur="1" fill="hold">
                                          <p:stCondLst>
                                            <p:cond delay="1999"/>
                                          </p:stCondLst>
                                        </p:cTn>
                                        <p:tgtEl>
                                          <p:spTgt spid="44554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35" presetClass="emph" presetSubtype="0" repeatCount="4000" fill="hold" nodeType="clickEffect">
                                  <p:stCondLst>
                                    <p:cond delay="0"/>
                                  </p:stCondLst>
                                  <p:childTnLst>
                                    <p:anim calcmode="discrete" valueType="str">
                                      <p:cBhvr>
                                        <p:cTn id="14" dur="500" fill="hold"/>
                                        <p:tgtEl>
                                          <p:spTgt spid="445549"/>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5547" grpId="0" bldLvl="0" animBg="1"/>
      <p:bldP spid="445548"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501" name="Rectangle 37"/>
          <p:cNvSpPr>
            <a:spLocks noGrp="1" noChangeArrowheads="1"/>
          </p:cNvSpPr>
          <p:nvPr>
            <p:ph type="title"/>
          </p:nvPr>
        </p:nvSpPr>
        <p:spPr/>
        <p:txBody>
          <a:bodyPr/>
          <a:lstStyle/>
          <a:p>
            <a:pPr algn="ctr"/>
            <a:r>
              <a:rPr lang="zh-CN" altLang="en-US"/>
              <a:t>以太网 </a:t>
            </a:r>
            <a:r>
              <a:rPr lang="en-US" altLang="zh-CN"/>
              <a:t>V2 </a:t>
            </a:r>
            <a:r>
              <a:rPr lang="zh-CN" altLang="en-US"/>
              <a:t>的 </a:t>
            </a:r>
            <a:r>
              <a:rPr lang="en-US" altLang="zh-CN"/>
              <a:t>MAC </a:t>
            </a:r>
            <a:r>
              <a:rPr lang="zh-CN" altLang="en-US"/>
              <a:t>帧格式</a:t>
            </a:r>
          </a:p>
        </p:txBody>
      </p:sp>
      <p:grpSp>
        <p:nvGrpSpPr>
          <p:cNvPr id="2" name="组合 1"/>
          <p:cNvGrpSpPr/>
          <p:nvPr/>
        </p:nvGrpSpPr>
        <p:grpSpPr>
          <a:xfrm>
            <a:off x="488504" y="2971800"/>
            <a:ext cx="9414782" cy="2254250"/>
            <a:chOff x="488504" y="2971800"/>
            <a:chExt cx="9414782" cy="2254250"/>
          </a:xfrm>
        </p:grpSpPr>
        <p:sp>
          <p:nvSpPr>
            <p:cNvPr id="446466" name="Line 2"/>
            <p:cNvSpPr>
              <a:spLocks noChangeShapeType="1"/>
            </p:cNvSpPr>
            <p:nvPr/>
          </p:nvSpPr>
          <p:spPr bwMode="auto">
            <a:xfrm flipV="1">
              <a:off x="488504" y="4478338"/>
              <a:ext cx="9361040" cy="17266"/>
            </a:xfrm>
            <a:prstGeom prst="line">
              <a:avLst/>
            </a:prstGeom>
            <a:noFill/>
            <a:ln w="57150" cmpd="dbl">
              <a:solidFill>
                <a:srgbClr val="000099"/>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46467" name="Rectangle 3"/>
            <p:cNvSpPr>
              <a:spLocks noChangeArrowheads="1"/>
            </p:cNvSpPr>
            <p:nvPr/>
          </p:nvSpPr>
          <p:spPr bwMode="auto">
            <a:xfrm>
              <a:off x="1683677" y="4730750"/>
              <a:ext cx="6947958" cy="495300"/>
            </a:xfrm>
            <a:prstGeom prst="rect">
              <a:avLst/>
            </a:prstGeom>
            <a:solidFill>
              <a:srgbClr val="FF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46468" name="Rectangle 4"/>
            <p:cNvSpPr>
              <a:spLocks noChangeArrowheads="1"/>
            </p:cNvSpPr>
            <p:nvPr/>
          </p:nvSpPr>
          <p:spPr bwMode="auto">
            <a:xfrm>
              <a:off x="1676797" y="4730750"/>
              <a:ext cx="6954838" cy="488950"/>
            </a:xfrm>
            <a:prstGeom prst="rect">
              <a:avLst/>
            </a:prstGeom>
            <a:noFill/>
            <a:ln w="28575">
              <a:solidFill>
                <a:srgbClr val="000099"/>
              </a:solidFill>
              <a:miter lim="800000"/>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46469" name="Rectangle 5"/>
            <p:cNvSpPr>
              <a:spLocks noChangeArrowheads="1"/>
            </p:cNvSpPr>
            <p:nvPr/>
          </p:nvSpPr>
          <p:spPr bwMode="auto">
            <a:xfrm>
              <a:off x="4610762" y="4759647"/>
              <a:ext cx="1096455"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dirty="0">
                  <a:solidFill>
                    <a:srgbClr val="000099"/>
                  </a:solidFill>
                  <a:latin typeface="+mn-lt"/>
                  <a:ea typeface="黑体" pitchFamily="2" charset="-122"/>
                </a:rPr>
                <a:t>MAC </a:t>
              </a:r>
              <a:r>
                <a:rPr kumimoji="1" lang="zh-CN" altLang="en-US" sz="2000" b="1" dirty="0">
                  <a:solidFill>
                    <a:srgbClr val="000099"/>
                  </a:solidFill>
                  <a:latin typeface="+mn-lt"/>
                  <a:ea typeface="黑体" pitchFamily="2" charset="-122"/>
                </a:rPr>
                <a:t>帧</a:t>
              </a:r>
            </a:p>
          </p:txBody>
        </p:sp>
        <p:sp>
          <p:nvSpPr>
            <p:cNvPr id="446470" name="Rectangle 6"/>
            <p:cNvSpPr>
              <a:spLocks noChangeArrowheads="1"/>
            </p:cNvSpPr>
            <p:nvPr/>
          </p:nvSpPr>
          <p:spPr bwMode="auto">
            <a:xfrm>
              <a:off x="8930879" y="4814889"/>
              <a:ext cx="880050"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a:solidFill>
                    <a:srgbClr val="000099"/>
                  </a:solidFill>
                  <a:latin typeface="+mn-lt"/>
                  <a:ea typeface="黑体" pitchFamily="2" charset="-122"/>
                </a:rPr>
                <a:t>物理层</a:t>
              </a:r>
            </a:p>
          </p:txBody>
        </p:sp>
        <p:sp>
          <p:nvSpPr>
            <p:cNvPr id="446471" name="Rectangle 7"/>
            <p:cNvSpPr>
              <a:spLocks noChangeArrowheads="1"/>
            </p:cNvSpPr>
            <p:nvPr/>
          </p:nvSpPr>
          <p:spPr bwMode="auto">
            <a:xfrm>
              <a:off x="8898202" y="3886201"/>
              <a:ext cx="1005084" cy="36676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itchFamily="2" charset="-122"/>
                </a:rPr>
                <a:t>MAC </a:t>
              </a:r>
              <a:r>
                <a:rPr kumimoji="1" lang="zh-CN" altLang="en-US" b="1">
                  <a:solidFill>
                    <a:srgbClr val="000099"/>
                  </a:solidFill>
                  <a:latin typeface="+mn-lt"/>
                  <a:ea typeface="黑体" pitchFamily="2" charset="-122"/>
                </a:rPr>
                <a:t>层</a:t>
              </a:r>
            </a:p>
          </p:txBody>
        </p:sp>
        <p:sp>
          <p:nvSpPr>
            <p:cNvPr id="446472" name="Line 8"/>
            <p:cNvSpPr>
              <a:spLocks noChangeShapeType="1"/>
            </p:cNvSpPr>
            <p:nvPr/>
          </p:nvSpPr>
          <p:spPr bwMode="auto">
            <a:xfrm flipH="1">
              <a:off x="1675077" y="4221163"/>
              <a:ext cx="1720" cy="514350"/>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46473" name="Line 9"/>
            <p:cNvSpPr>
              <a:spLocks noChangeShapeType="1"/>
            </p:cNvSpPr>
            <p:nvPr/>
          </p:nvSpPr>
          <p:spPr bwMode="auto">
            <a:xfrm>
              <a:off x="8619596" y="4292600"/>
              <a:ext cx="12039" cy="431800"/>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46474" name="Rectangle 10"/>
            <p:cNvSpPr>
              <a:spLocks noChangeArrowheads="1"/>
            </p:cNvSpPr>
            <p:nvPr/>
          </p:nvSpPr>
          <p:spPr bwMode="auto">
            <a:xfrm>
              <a:off x="9044385" y="2971801"/>
              <a:ext cx="693139"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itchFamily="2" charset="-122"/>
                </a:rPr>
                <a:t>IP </a:t>
              </a:r>
              <a:r>
                <a:rPr kumimoji="1" lang="zh-CN" altLang="en-US" b="1" dirty="0">
                  <a:solidFill>
                    <a:srgbClr val="000099"/>
                  </a:solidFill>
                  <a:latin typeface="+mn-lt"/>
                  <a:ea typeface="黑体" pitchFamily="2" charset="-122"/>
                </a:rPr>
                <a:t>层</a:t>
              </a:r>
            </a:p>
          </p:txBody>
        </p:sp>
        <p:sp>
          <p:nvSpPr>
            <p:cNvPr id="446475" name="Line 11"/>
            <p:cNvSpPr>
              <a:spLocks noChangeShapeType="1"/>
            </p:cNvSpPr>
            <p:nvPr/>
          </p:nvSpPr>
          <p:spPr bwMode="auto">
            <a:xfrm flipV="1">
              <a:off x="8879285" y="3505202"/>
              <a:ext cx="889132" cy="0"/>
            </a:xfrm>
            <a:prstGeom prst="line">
              <a:avLst/>
            </a:prstGeom>
            <a:noFill/>
            <a:ln w="19050">
              <a:solidFill>
                <a:srgbClr val="000099"/>
              </a:solidFill>
              <a:prstDash val="lg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grpSp>
          <p:nvGrpSpPr>
            <p:cNvPr id="446479" name="Group 15"/>
            <p:cNvGrpSpPr/>
            <p:nvPr/>
          </p:nvGrpSpPr>
          <p:grpSpPr bwMode="auto">
            <a:xfrm>
              <a:off x="1133344" y="3490915"/>
              <a:ext cx="7565363" cy="1385888"/>
              <a:chOff x="659" y="2199"/>
              <a:chExt cx="4399" cy="873"/>
            </a:xfrm>
          </p:grpSpPr>
          <p:sp>
            <p:nvSpPr>
              <p:cNvPr id="446480" name="AutoShape 16"/>
              <p:cNvSpPr>
                <a:spLocks noChangeArrowheads="1"/>
              </p:cNvSpPr>
              <p:nvPr/>
            </p:nvSpPr>
            <p:spPr bwMode="auto">
              <a:xfrm rot="16200000" flipH="1">
                <a:off x="2830" y="2807"/>
                <a:ext cx="384" cy="145"/>
              </a:xfrm>
              <a:prstGeom prst="rightArrow">
                <a:avLst>
                  <a:gd name="adj1" fmla="val 50000"/>
                  <a:gd name="adj2" fmla="val 132426"/>
                </a:avLst>
              </a:prstGeom>
              <a:solidFill>
                <a:schemeClr val="accent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grpSp>
            <p:nvGrpSpPr>
              <p:cNvPr id="446481" name="Group 17"/>
              <p:cNvGrpSpPr/>
              <p:nvPr/>
            </p:nvGrpSpPr>
            <p:grpSpPr bwMode="auto">
              <a:xfrm>
                <a:off x="659" y="2199"/>
                <a:ext cx="4399" cy="489"/>
                <a:chOff x="659" y="2199"/>
                <a:chExt cx="4399" cy="489"/>
              </a:xfrm>
            </p:grpSpPr>
            <p:sp>
              <p:nvSpPr>
                <p:cNvPr id="446482" name="Rectangle 18"/>
                <p:cNvSpPr>
                  <a:spLocks noChangeArrowheads="1"/>
                </p:cNvSpPr>
                <p:nvPr/>
              </p:nvSpPr>
              <p:spPr bwMode="auto">
                <a:xfrm>
                  <a:off x="974" y="2400"/>
                  <a:ext cx="4045" cy="288"/>
                </a:xfrm>
                <a:prstGeom prst="rect">
                  <a:avLst/>
                </a:prstGeom>
                <a:solidFill>
                  <a:srgbClr val="FFCCFF"/>
                </a:solidFill>
                <a:ln w="19050">
                  <a:solidFill>
                    <a:srgbClr val="000099"/>
                  </a:solidFill>
                  <a:miter lim="800000"/>
                </a:ln>
                <a:effectLst>
                  <a:outerShdw dist="35921" dir="2700000" algn="ctr" rotWithShape="0">
                    <a:schemeClr val="bg2"/>
                  </a:outerShdw>
                </a:effectLst>
              </p:spPr>
              <p:txBody>
                <a:bodyPr wrap="none" anchor="ctr"/>
                <a:lstStyle/>
                <a:p>
                  <a:endParaRPr lang="zh-CN" altLang="en-US" b="1">
                    <a:solidFill>
                      <a:srgbClr val="000099"/>
                    </a:solidFill>
                    <a:latin typeface="+mn-lt"/>
                    <a:ea typeface="黑体" pitchFamily="2" charset="-122"/>
                  </a:endParaRPr>
                </a:p>
              </p:txBody>
            </p:sp>
            <p:sp>
              <p:nvSpPr>
                <p:cNvPr id="446483" name="Line 19"/>
                <p:cNvSpPr>
                  <a:spLocks noChangeShapeType="1"/>
                </p:cNvSpPr>
                <p:nvPr/>
              </p:nvSpPr>
              <p:spPr bwMode="auto">
                <a:xfrm>
                  <a:off x="1563"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46484" name="Line 20"/>
                <p:cNvSpPr>
                  <a:spLocks noChangeShapeType="1"/>
                </p:cNvSpPr>
                <p:nvPr/>
              </p:nvSpPr>
              <p:spPr bwMode="auto">
                <a:xfrm>
                  <a:off x="2139"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46485" name="Line 21"/>
                <p:cNvSpPr>
                  <a:spLocks noChangeShapeType="1"/>
                </p:cNvSpPr>
                <p:nvPr/>
              </p:nvSpPr>
              <p:spPr bwMode="auto">
                <a:xfrm>
                  <a:off x="2715"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46486" name="Line 22"/>
                <p:cNvSpPr>
                  <a:spLocks noChangeShapeType="1"/>
                </p:cNvSpPr>
                <p:nvPr/>
              </p:nvSpPr>
              <p:spPr bwMode="auto">
                <a:xfrm>
                  <a:off x="4683"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46487" name="Rectangle 23"/>
                <p:cNvSpPr>
                  <a:spLocks noChangeArrowheads="1"/>
                </p:cNvSpPr>
                <p:nvPr/>
              </p:nvSpPr>
              <p:spPr bwMode="auto">
                <a:xfrm>
                  <a:off x="963" y="2445"/>
                  <a:ext cx="64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itchFamily="2" charset="-122"/>
                    </a:rPr>
                    <a:t>目的地址</a:t>
                  </a:r>
                </a:p>
              </p:txBody>
            </p:sp>
            <p:sp>
              <p:nvSpPr>
                <p:cNvPr id="446488" name="Rectangle 24"/>
                <p:cNvSpPr>
                  <a:spLocks noChangeArrowheads="1"/>
                </p:cNvSpPr>
                <p:nvPr/>
              </p:nvSpPr>
              <p:spPr bwMode="auto">
                <a:xfrm>
                  <a:off x="1609" y="2445"/>
                  <a:ext cx="5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a:solidFill>
                        <a:srgbClr val="000099"/>
                      </a:solidFill>
                      <a:latin typeface="+mn-lt"/>
                      <a:ea typeface="黑体" pitchFamily="2" charset="-122"/>
                    </a:rPr>
                    <a:t>源地址</a:t>
                  </a:r>
                </a:p>
              </p:txBody>
            </p:sp>
            <p:sp>
              <p:nvSpPr>
                <p:cNvPr id="446489" name="Rectangle 25"/>
                <p:cNvSpPr>
                  <a:spLocks noChangeArrowheads="1"/>
                </p:cNvSpPr>
                <p:nvPr/>
              </p:nvSpPr>
              <p:spPr bwMode="auto">
                <a:xfrm>
                  <a:off x="2241" y="2445"/>
                  <a:ext cx="37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itchFamily="2" charset="-122"/>
                    </a:rPr>
                    <a:t>类型</a:t>
                  </a:r>
                </a:p>
              </p:txBody>
            </p:sp>
            <p:sp>
              <p:nvSpPr>
                <p:cNvPr id="446490" name="Rectangle 26"/>
                <p:cNvSpPr>
                  <a:spLocks noChangeArrowheads="1"/>
                </p:cNvSpPr>
                <p:nvPr/>
              </p:nvSpPr>
              <p:spPr bwMode="auto">
                <a:xfrm>
                  <a:off x="3406" y="2445"/>
                  <a:ext cx="67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itchFamily="2" charset="-122"/>
                    </a:rPr>
                    <a:t>数        据</a:t>
                  </a:r>
                </a:p>
              </p:txBody>
            </p:sp>
            <p:sp>
              <p:nvSpPr>
                <p:cNvPr id="446491" name="Rectangle 27"/>
                <p:cNvSpPr>
                  <a:spLocks noChangeArrowheads="1"/>
                </p:cNvSpPr>
                <p:nvPr/>
              </p:nvSpPr>
              <p:spPr bwMode="auto">
                <a:xfrm>
                  <a:off x="4683" y="2445"/>
                  <a:ext cx="37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itchFamily="2" charset="-122"/>
                    </a:rPr>
                    <a:t>FCS</a:t>
                  </a:r>
                </a:p>
              </p:txBody>
            </p:sp>
            <p:sp>
              <p:nvSpPr>
                <p:cNvPr id="446492" name="Rectangle 28"/>
                <p:cNvSpPr>
                  <a:spLocks noChangeArrowheads="1"/>
                </p:cNvSpPr>
                <p:nvPr/>
              </p:nvSpPr>
              <p:spPr bwMode="auto">
                <a:xfrm>
                  <a:off x="1193"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itchFamily="2" charset="-122"/>
                    </a:rPr>
                    <a:t>6</a:t>
                  </a:r>
                </a:p>
              </p:txBody>
            </p:sp>
            <p:sp>
              <p:nvSpPr>
                <p:cNvPr id="446493" name="Rectangle 29"/>
                <p:cNvSpPr>
                  <a:spLocks noChangeArrowheads="1"/>
                </p:cNvSpPr>
                <p:nvPr/>
              </p:nvSpPr>
              <p:spPr bwMode="auto">
                <a:xfrm>
                  <a:off x="1810"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itchFamily="2" charset="-122"/>
                    </a:rPr>
                    <a:t>6</a:t>
                  </a:r>
                </a:p>
              </p:txBody>
            </p:sp>
            <p:sp>
              <p:nvSpPr>
                <p:cNvPr id="446494" name="Rectangle 30"/>
                <p:cNvSpPr>
                  <a:spLocks noChangeArrowheads="1"/>
                </p:cNvSpPr>
                <p:nvPr/>
              </p:nvSpPr>
              <p:spPr bwMode="auto">
                <a:xfrm>
                  <a:off x="2379"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itchFamily="2" charset="-122"/>
                    </a:rPr>
                    <a:t>2</a:t>
                  </a:r>
                </a:p>
              </p:txBody>
            </p:sp>
            <p:sp>
              <p:nvSpPr>
                <p:cNvPr id="446495" name="Rectangle 31"/>
                <p:cNvSpPr>
                  <a:spLocks noChangeArrowheads="1"/>
                </p:cNvSpPr>
                <p:nvPr/>
              </p:nvSpPr>
              <p:spPr bwMode="auto">
                <a:xfrm>
                  <a:off x="4786"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itchFamily="2" charset="-122"/>
                    </a:rPr>
                    <a:t>4</a:t>
                  </a:r>
                </a:p>
              </p:txBody>
            </p:sp>
            <p:sp>
              <p:nvSpPr>
                <p:cNvPr id="446496" name="Rectangle 32"/>
                <p:cNvSpPr>
                  <a:spLocks noChangeArrowheads="1"/>
                </p:cNvSpPr>
                <p:nvPr/>
              </p:nvSpPr>
              <p:spPr bwMode="auto">
                <a:xfrm>
                  <a:off x="659" y="2220"/>
                  <a:ext cx="37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itchFamily="2" charset="-122"/>
                    </a:rPr>
                    <a:t>字节</a:t>
                  </a:r>
                  <a:endParaRPr kumimoji="1" lang="zh-CN" altLang="en-US" sz="1600" b="1" dirty="0">
                    <a:solidFill>
                      <a:srgbClr val="000099"/>
                    </a:solidFill>
                    <a:latin typeface="+mn-lt"/>
                    <a:ea typeface="黑体" pitchFamily="2" charset="-122"/>
                  </a:endParaRPr>
                </a:p>
              </p:txBody>
            </p:sp>
            <p:sp>
              <p:nvSpPr>
                <p:cNvPr id="446497" name="Text Box 33"/>
                <p:cNvSpPr txBox="1">
                  <a:spLocks noChangeArrowheads="1"/>
                </p:cNvSpPr>
                <p:nvPr/>
              </p:nvSpPr>
              <p:spPr bwMode="auto">
                <a:xfrm>
                  <a:off x="3777" y="2199"/>
                  <a:ext cx="708"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en-US" altLang="zh-CN" b="1" dirty="0">
                      <a:solidFill>
                        <a:srgbClr val="000099"/>
                      </a:solidFill>
                      <a:latin typeface="+mn-lt"/>
                      <a:ea typeface="黑体" pitchFamily="2" charset="-122"/>
                    </a:rPr>
                    <a:t>46 ~ 1500</a:t>
                  </a:r>
                </a:p>
              </p:txBody>
            </p:sp>
          </p:grpSp>
        </p:grpSp>
        <p:grpSp>
          <p:nvGrpSpPr>
            <p:cNvPr id="446498" name="Group 34"/>
            <p:cNvGrpSpPr/>
            <p:nvPr/>
          </p:nvGrpSpPr>
          <p:grpSpPr bwMode="auto">
            <a:xfrm>
              <a:off x="4669235" y="2971800"/>
              <a:ext cx="3384550" cy="990600"/>
              <a:chOff x="2715" y="1872"/>
              <a:chExt cx="1968" cy="624"/>
            </a:xfrm>
          </p:grpSpPr>
          <p:sp>
            <p:nvSpPr>
              <p:cNvPr id="446499" name="AutoShape 35"/>
              <p:cNvSpPr>
                <a:spLocks noChangeArrowheads="1"/>
              </p:cNvSpPr>
              <p:nvPr/>
            </p:nvSpPr>
            <p:spPr bwMode="auto">
              <a:xfrm rot="16200000" flipH="1">
                <a:off x="3508" y="2231"/>
                <a:ext cx="384" cy="145"/>
              </a:xfrm>
              <a:prstGeom prst="rightArrow">
                <a:avLst>
                  <a:gd name="adj1" fmla="val 50000"/>
                  <a:gd name="adj2" fmla="val 132426"/>
                </a:avLst>
              </a:prstGeom>
              <a:solidFill>
                <a:schemeClr val="accent1"/>
              </a:solidFill>
              <a:ln w="12700">
                <a:solidFill>
                  <a:schemeClr val="folHlink"/>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46500" name="Rectangle 36"/>
              <p:cNvSpPr>
                <a:spLocks noChangeArrowheads="1"/>
              </p:cNvSpPr>
              <p:nvPr/>
            </p:nvSpPr>
            <p:spPr bwMode="auto">
              <a:xfrm>
                <a:off x="2715" y="1872"/>
                <a:ext cx="1968" cy="240"/>
              </a:xfrm>
              <a:prstGeom prst="rect">
                <a:avLst/>
              </a:prstGeom>
              <a:solidFill>
                <a:srgbClr val="CCECFF"/>
              </a:solidFill>
              <a:ln w="19050">
                <a:solidFill>
                  <a:schemeClr val="folHlink"/>
                </a:solidFill>
                <a:miter lim="800000"/>
              </a:ln>
              <a:effectLst>
                <a:outerShdw dist="35921" dir="2700000" algn="ctr" rotWithShape="0">
                  <a:schemeClr val="bg2"/>
                </a:outerShdw>
              </a:effectLst>
            </p:spPr>
            <p:txBody>
              <a:bodyPr wrap="none" anchor="ctr"/>
              <a:lstStyle/>
              <a:p>
                <a:pPr algn="ctr" defTabSz="762000" eaLnBrk="0" hangingPunct="0"/>
                <a:r>
                  <a:rPr kumimoji="1" lang="en-US" altLang="zh-CN" sz="2000" b="1" dirty="0">
                    <a:solidFill>
                      <a:srgbClr val="000099"/>
                    </a:solidFill>
                    <a:latin typeface="+mn-lt"/>
                    <a:ea typeface="黑体" pitchFamily="2" charset="-122"/>
                  </a:rPr>
                  <a:t>IP </a:t>
                </a:r>
                <a:r>
                  <a:rPr kumimoji="1" lang="zh-CN" altLang="en-US" sz="2000" b="1" dirty="0">
                    <a:solidFill>
                      <a:srgbClr val="000099"/>
                    </a:solidFill>
                    <a:latin typeface="+mn-lt"/>
                    <a:ea typeface="黑体" pitchFamily="2" charset="-122"/>
                  </a:rPr>
                  <a:t>数据报</a:t>
                </a:r>
              </a:p>
            </p:txBody>
          </p:sp>
        </p:grpSp>
      </p:grpSp>
      <p:sp>
        <p:nvSpPr>
          <p:cNvPr id="446502" name="AutoShape 38"/>
          <p:cNvSpPr>
            <a:spLocks noChangeArrowheads="1"/>
          </p:cNvSpPr>
          <p:nvPr/>
        </p:nvSpPr>
        <p:spPr bwMode="auto">
          <a:xfrm>
            <a:off x="3080147" y="2133601"/>
            <a:ext cx="3666596" cy="504825"/>
          </a:xfrm>
          <a:prstGeom prst="wedgeRoundRectCallout">
            <a:avLst>
              <a:gd name="adj1" fmla="val -75375"/>
              <a:gd name="adj2" fmla="val 306917"/>
              <a:gd name="adj3" fmla="val 16667"/>
            </a:avLst>
          </a:prstGeom>
          <a:solidFill>
            <a:srgbClr val="FFFF99"/>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CN" altLang="en-US" sz="2400" b="1">
                <a:solidFill>
                  <a:srgbClr val="000099"/>
                </a:solidFill>
                <a:latin typeface="+mn-lt"/>
                <a:ea typeface="黑体" pitchFamily="2" charset="-122"/>
              </a:rPr>
              <a:t>目的地址字段 </a:t>
            </a:r>
            <a:r>
              <a:rPr lang="en-US" altLang="zh-CN" sz="2400" b="1">
                <a:solidFill>
                  <a:srgbClr val="000099"/>
                </a:solidFill>
                <a:latin typeface="+mn-lt"/>
                <a:ea typeface="黑体" pitchFamily="2" charset="-122"/>
              </a:rPr>
              <a:t>6 </a:t>
            </a:r>
            <a:r>
              <a:rPr lang="zh-CN" altLang="en-US" sz="2400" b="1">
                <a:solidFill>
                  <a:srgbClr val="000099"/>
                </a:solidFill>
                <a:latin typeface="+mn-lt"/>
                <a:ea typeface="黑体" pitchFamily="2" charset="-122"/>
              </a:rPr>
              <a:t>字节</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525" name="Rectangle 37"/>
          <p:cNvSpPr>
            <a:spLocks noGrp="1" noChangeArrowheads="1"/>
          </p:cNvSpPr>
          <p:nvPr>
            <p:ph type="title"/>
          </p:nvPr>
        </p:nvSpPr>
        <p:spPr>
          <a:xfrm>
            <a:off x="975123" y="188913"/>
            <a:ext cx="8442457" cy="768350"/>
          </a:xfrm>
        </p:spPr>
        <p:txBody>
          <a:bodyPr/>
          <a:lstStyle/>
          <a:p>
            <a:pPr algn="ctr"/>
            <a:r>
              <a:rPr lang="zh-CN" altLang="en-US"/>
              <a:t>以太网 </a:t>
            </a:r>
            <a:r>
              <a:rPr lang="en-US" altLang="zh-CN"/>
              <a:t>V2 </a:t>
            </a:r>
            <a:r>
              <a:rPr lang="zh-CN" altLang="en-US"/>
              <a:t>的 </a:t>
            </a:r>
            <a:r>
              <a:rPr lang="en-US" altLang="zh-CN"/>
              <a:t>MAC </a:t>
            </a:r>
            <a:r>
              <a:rPr lang="zh-CN" altLang="en-US"/>
              <a:t>帧格式</a:t>
            </a:r>
          </a:p>
        </p:txBody>
      </p:sp>
      <p:grpSp>
        <p:nvGrpSpPr>
          <p:cNvPr id="38" name="组合 37"/>
          <p:cNvGrpSpPr/>
          <p:nvPr/>
        </p:nvGrpSpPr>
        <p:grpSpPr>
          <a:xfrm>
            <a:off x="488504" y="2971800"/>
            <a:ext cx="9414782" cy="2254250"/>
            <a:chOff x="488504" y="2971800"/>
            <a:chExt cx="9414782" cy="2254250"/>
          </a:xfrm>
        </p:grpSpPr>
        <p:sp>
          <p:nvSpPr>
            <p:cNvPr id="39" name="Line 2"/>
            <p:cNvSpPr>
              <a:spLocks noChangeShapeType="1"/>
            </p:cNvSpPr>
            <p:nvPr/>
          </p:nvSpPr>
          <p:spPr bwMode="auto">
            <a:xfrm flipV="1">
              <a:off x="488504" y="4478338"/>
              <a:ext cx="9361040" cy="17266"/>
            </a:xfrm>
            <a:prstGeom prst="line">
              <a:avLst/>
            </a:prstGeom>
            <a:noFill/>
            <a:ln w="57150" cmpd="dbl">
              <a:solidFill>
                <a:srgbClr val="000099"/>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0" name="Rectangle 3"/>
            <p:cNvSpPr>
              <a:spLocks noChangeArrowheads="1"/>
            </p:cNvSpPr>
            <p:nvPr/>
          </p:nvSpPr>
          <p:spPr bwMode="auto">
            <a:xfrm>
              <a:off x="1683677" y="4730750"/>
              <a:ext cx="6947958" cy="495300"/>
            </a:xfrm>
            <a:prstGeom prst="rect">
              <a:avLst/>
            </a:prstGeom>
            <a:solidFill>
              <a:srgbClr val="FF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1" name="Rectangle 4"/>
            <p:cNvSpPr>
              <a:spLocks noChangeArrowheads="1"/>
            </p:cNvSpPr>
            <p:nvPr/>
          </p:nvSpPr>
          <p:spPr bwMode="auto">
            <a:xfrm>
              <a:off x="1676797" y="4730750"/>
              <a:ext cx="6954838" cy="488950"/>
            </a:xfrm>
            <a:prstGeom prst="rect">
              <a:avLst/>
            </a:prstGeom>
            <a:noFill/>
            <a:ln w="28575">
              <a:solidFill>
                <a:srgbClr val="000099"/>
              </a:solidFill>
              <a:miter lim="800000"/>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2" name="Rectangle 5"/>
            <p:cNvSpPr>
              <a:spLocks noChangeArrowheads="1"/>
            </p:cNvSpPr>
            <p:nvPr/>
          </p:nvSpPr>
          <p:spPr bwMode="auto">
            <a:xfrm>
              <a:off x="4610762" y="4759647"/>
              <a:ext cx="1096455"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dirty="0">
                  <a:solidFill>
                    <a:srgbClr val="000099"/>
                  </a:solidFill>
                  <a:latin typeface="+mn-lt"/>
                  <a:ea typeface="黑体" pitchFamily="2" charset="-122"/>
                </a:rPr>
                <a:t>MAC </a:t>
              </a:r>
              <a:r>
                <a:rPr kumimoji="1" lang="zh-CN" altLang="en-US" sz="2000" b="1" dirty="0">
                  <a:solidFill>
                    <a:srgbClr val="000099"/>
                  </a:solidFill>
                  <a:latin typeface="+mn-lt"/>
                  <a:ea typeface="黑体" pitchFamily="2" charset="-122"/>
                </a:rPr>
                <a:t>帧</a:t>
              </a:r>
            </a:p>
          </p:txBody>
        </p:sp>
        <p:sp>
          <p:nvSpPr>
            <p:cNvPr id="43" name="Rectangle 6"/>
            <p:cNvSpPr>
              <a:spLocks noChangeArrowheads="1"/>
            </p:cNvSpPr>
            <p:nvPr/>
          </p:nvSpPr>
          <p:spPr bwMode="auto">
            <a:xfrm>
              <a:off x="8930879" y="4814889"/>
              <a:ext cx="880050"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a:solidFill>
                    <a:srgbClr val="000099"/>
                  </a:solidFill>
                  <a:latin typeface="+mn-lt"/>
                  <a:ea typeface="黑体" pitchFamily="2" charset="-122"/>
                </a:rPr>
                <a:t>物理层</a:t>
              </a:r>
            </a:p>
          </p:txBody>
        </p:sp>
        <p:sp>
          <p:nvSpPr>
            <p:cNvPr id="44" name="Rectangle 7"/>
            <p:cNvSpPr>
              <a:spLocks noChangeArrowheads="1"/>
            </p:cNvSpPr>
            <p:nvPr/>
          </p:nvSpPr>
          <p:spPr bwMode="auto">
            <a:xfrm>
              <a:off x="8898202" y="3886201"/>
              <a:ext cx="1005084" cy="36676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itchFamily="2" charset="-122"/>
                </a:rPr>
                <a:t>MAC </a:t>
              </a:r>
              <a:r>
                <a:rPr kumimoji="1" lang="zh-CN" altLang="en-US" b="1">
                  <a:solidFill>
                    <a:srgbClr val="000099"/>
                  </a:solidFill>
                  <a:latin typeface="+mn-lt"/>
                  <a:ea typeface="黑体" pitchFamily="2" charset="-122"/>
                </a:rPr>
                <a:t>层</a:t>
              </a:r>
            </a:p>
          </p:txBody>
        </p:sp>
        <p:sp>
          <p:nvSpPr>
            <p:cNvPr id="45" name="Line 8"/>
            <p:cNvSpPr>
              <a:spLocks noChangeShapeType="1"/>
            </p:cNvSpPr>
            <p:nvPr/>
          </p:nvSpPr>
          <p:spPr bwMode="auto">
            <a:xfrm flipH="1">
              <a:off x="1675077" y="4221163"/>
              <a:ext cx="1720" cy="514350"/>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6" name="Line 9"/>
            <p:cNvSpPr>
              <a:spLocks noChangeShapeType="1"/>
            </p:cNvSpPr>
            <p:nvPr/>
          </p:nvSpPr>
          <p:spPr bwMode="auto">
            <a:xfrm>
              <a:off x="8619596" y="4292600"/>
              <a:ext cx="12039" cy="431800"/>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7" name="Rectangle 10"/>
            <p:cNvSpPr>
              <a:spLocks noChangeArrowheads="1"/>
            </p:cNvSpPr>
            <p:nvPr/>
          </p:nvSpPr>
          <p:spPr bwMode="auto">
            <a:xfrm>
              <a:off x="9044385" y="2971801"/>
              <a:ext cx="693139"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itchFamily="2" charset="-122"/>
                </a:rPr>
                <a:t>IP </a:t>
              </a:r>
              <a:r>
                <a:rPr kumimoji="1" lang="zh-CN" altLang="en-US" b="1" dirty="0">
                  <a:solidFill>
                    <a:srgbClr val="000099"/>
                  </a:solidFill>
                  <a:latin typeface="+mn-lt"/>
                  <a:ea typeface="黑体" pitchFamily="2" charset="-122"/>
                </a:rPr>
                <a:t>层</a:t>
              </a:r>
            </a:p>
          </p:txBody>
        </p:sp>
        <p:sp>
          <p:nvSpPr>
            <p:cNvPr id="48" name="Line 11"/>
            <p:cNvSpPr>
              <a:spLocks noChangeShapeType="1"/>
            </p:cNvSpPr>
            <p:nvPr/>
          </p:nvSpPr>
          <p:spPr bwMode="auto">
            <a:xfrm flipV="1">
              <a:off x="8879285" y="3505202"/>
              <a:ext cx="889132" cy="0"/>
            </a:xfrm>
            <a:prstGeom prst="line">
              <a:avLst/>
            </a:prstGeom>
            <a:noFill/>
            <a:ln w="19050">
              <a:solidFill>
                <a:srgbClr val="000099"/>
              </a:solidFill>
              <a:prstDash val="lg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grpSp>
          <p:nvGrpSpPr>
            <p:cNvPr id="49" name="Group 15"/>
            <p:cNvGrpSpPr/>
            <p:nvPr/>
          </p:nvGrpSpPr>
          <p:grpSpPr bwMode="auto">
            <a:xfrm>
              <a:off x="1133344" y="3490915"/>
              <a:ext cx="7565363" cy="1385888"/>
              <a:chOff x="659" y="2199"/>
              <a:chExt cx="4399" cy="873"/>
            </a:xfrm>
          </p:grpSpPr>
          <p:sp>
            <p:nvSpPr>
              <p:cNvPr id="53" name="AutoShape 16"/>
              <p:cNvSpPr>
                <a:spLocks noChangeArrowheads="1"/>
              </p:cNvSpPr>
              <p:nvPr/>
            </p:nvSpPr>
            <p:spPr bwMode="auto">
              <a:xfrm rot="16200000" flipH="1">
                <a:off x="2830" y="2807"/>
                <a:ext cx="384" cy="145"/>
              </a:xfrm>
              <a:prstGeom prst="rightArrow">
                <a:avLst>
                  <a:gd name="adj1" fmla="val 50000"/>
                  <a:gd name="adj2" fmla="val 132426"/>
                </a:avLst>
              </a:prstGeom>
              <a:solidFill>
                <a:schemeClr val="accent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grpSp>
            <p:nvGrpSpPr>
              <p:cNvPr id="54" name="Group 17"/>
              <p:cNvGrpSpPr/>
              <p:nvPr/>
            </p:nvGrpSpPr>
            <p:grpSpPr bwMode="auto">
              <a:xfrm>
                <a:off x="659" y="2199"/>
                <a:ext cx="4399" cy="489"/>
                <a:chOff x="659" y="2199"/>
                <a:chExt cx="4399" cy="489"/>
              </a:xfrm>
            </p:grpSpPr>
            <p:sp>
              <p:nvSpPr>
                <p:cNvPr id="55" name="Rectangle 18"/>
                <p:cNvSpPr>
                  <a:spLocks noChangeArrowheads="1"/>
                </p:cNvSpPr>
                <p:nvPr/>
              </p:nvSpPr>
              <p:spPr bwMode="auto">
                <a:xfrm>
                  <a:off x="974" y="2400"/>
                  <a:ext cx="4045" cy="288"/>
                </a:xfrm>
                <a:prstGeom prst="rect">
                  <a:avLst/>
                </a:prstGeom>
                <a:solidFill>
                  <a:srgbClr val="FFCCFF"/>
                </a:solidFill>
                <a:ln w="19050">
                  <a:solidFill>
                    <a:srgbClr val="000099"/>
                  </a:solidFill>
                  <a:miter lim="800000"/>
                </a:ln>
                <a:effectLst>
                  <a:outerShdw dist="35921" dir="2700000" algn="ctr" rotWithShape="0">
                    <a:schemeClr val="bg2"/>
                  </a:outerShdw>
                </a:effectLst>
              </p:spPr>
              <p:txBody>
                <a:bodyPr wrap="none" anchor="ctr"/>
                <a:lstStyle/>
                <a:p>
                  <a:endParaRPr lang="zh-CN" altLang="en-US" b="1">
                    <a:solidFill>
                      <a:srgbClr val="000099"/>
                    </a:solidFill>
                    <a:latin typeface="+mn-lt"/>
                    <a:ea typeface="黑体" pitchFamily="2" charset="-122"/>
                  </a:endParaRPr>
                </a:p>
              </p:txBody>
            </p:sp>
            <p:sp>
              <p:nvSpPr>
                <p:cNvPr id="56" name="Line 19"/>
                <p:cNvSpPr>
                  <a:spLocks noChangeShapeType="1"/>
                </p:cNvSpPr>
                <p:nvPr/>
              </p:nvSpPr>
              <p:spPr bwMode="auto">
                <a:xfrm>
                  <a:off x="1563"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7" name="Line 20"/>
                <p:cNvSpPr>
                  <a:spLocks noChangeShapeType="1"/>
                </p:cNvSpPr>
                <p:nvPr/>
              </p:nvSpPr>
              <p:spPr bwMode="auto">
                <a:xfrm>
                  <a:off x="2139"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8" name="Line 21"/>
                <p:cNvSpPr>
                  <a:spLocks noChangeShapeType="1"/>
                </p:cNvSpPr>
                <p:nvPr/>
              </p:nvSpPr>
              <p:spPr bwMode="auto">
                <a:xfrm>
                  <a:off x="2715"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9" name="Line 22"/>
                <p:cNvSpPr>
                  <a:spLocks noChangeShapeType="1"/>
                </p:cNvSpPr>
                <p:nvPr/>
              </p:nvSpPr>
              <p:spPr bwMode="auto">
                <a:xfrm>
                  <a:off x="4683"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60" name="Rectangle 23"/>
                <p:cNvSpPr>
                  <a:spLocks noChangeArrowheads="1"/>
                </p:cNvSpPr>
                <p:nvPr/>
              </p:nvSpPr>
              <p:spPr bwMode="auto">
                <a:xfrm>
                  <a:off x="963" y="2445"/>
                  <a:ext cx="64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itchFamily="2" charset="-122"/>
                    </a:rPr>
                    <a:t>目的地址</a:t>
                  </a:r>
                </a:p>
              </p:txBody>
            </p:sp>
            <p:sp>
              <p:nvSpPr>
                <p:cNvPr id="61" name="Rectangle 24"/>
                <p:cNvSpPr>
                  <a:spLocks noChangeArrowheads="1"/>
                </p:cNvSpPr>
                <p:nvPr/>
              </p:nvSpPr>
              <p:spPr bwMode="auto">
                <a:xfrm>
                  <a:off x="1609" y="2445"/>
                  <a:ext cx="5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a:solidFill>
                        <a:srgbClr val="000099"/>
                      </a:solidFill>
                      <a:latin typeface="+mn-lt"/>
                      <a:ea typeface="黑体" pitchFamily="2" charset="-122"/>
                    </a:rPr>
                    <a:t>源地址</a:t>
                  </a:r>
                </a:p>
              </p:txBody>
            </p:sp>
            <p:sp>
              <p:nvSpPr>
                <p:cNvPr id="62" name="Rectangle 25"/>
                <p:cNvSpPr>
                  <a:spLocks noChangeArrowheads="1"/>
                </p:cNvSpPr>
                <p:nvPr/>
              </p:nvSpPr>
              <p:spPr bwMode="auto">
                <a:xfrm>
                  <a:off x="2241" y="2445"/>
                  <a:ext cx="37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itchFamily="2" charset="-122"/>
                    </a:rPr>
                    <a:t>类型</a:t>
                  </a:r>
                </a:p>
              </p:txBody>
            </p:sp>
            <p:sp>
              <p:nvSpPr>
                <p:cNvPr id="63" name="Rectangle 26"/>
                <p:cNvSpPr>
                  <a:spLocks noChangeArrowheads="1"/>
                </p:cNvSpPr>
                <p:nvPr/>
              </p:nvSpPr>
              <p:spPr bwMode="auto">
                <a:xfrm>
                  <a:off x="3406" y="2445"/>
                  <a:ext cx="67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itchFamily="2" charset="-122"/>
                    </a:rPr>
                    <a:t>数        据</a:t>
                  </a:r>
                </a:p>
              </p:txBody>
            </p:sp>
            <p:sp>
              <p:nvSpPr>
                <p:cNvPr id="64" name="Rectangle 27"/>
                <p:cNvSpPr>
                  <a:spLocks noChangeArrowheads="1"/>
                </p:cNvSpPr>
                <p:nvPr/>
              </p:nvSpPr>
              <p:spPr bwMode="auto">
                <a:xfrm>
                  <a:off x="4683" y="2445"/>
                  <a:ext cx="37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itchFamily="2" charset="-122"/>
                    </a:rPr>
                    <a:t>FCS</a:t>
                  </a:r>
                </a:p>
              </p:txBody>
            </p:sp>
            <p:sp>
              <p:nvSpPr>
                <p:cNvPr id="65" name="Rectangle 28"/>
                <p:cNvSpPr>
                  <a:spLocks noChangeArrowheads="1"/>
                </p:cNvSpPr>
                <p:nvPr/>
              </p:nvSpPr>
              <p:spPr bwMode="auto">
                <a:xfrm>
                  <a:off x="1193"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itchFamily="2" charset="-122"/>
                    </a:rPr>
                    <a:t>6</a:t>
                  </a:r>
                </a:p>
              </p:txBody>
            </p:sp>
            <p:sp>
              <p:nvSpPr>
                <p:cNvPr id="66" name="Rectangle 29"/>
                <p:cNvSpPr>
                  <a:spLocks noChangeArrowheads="1"/>
                </p:cNvSpPr>
                <p:nvPr/>
              </p:nvSpPr>
              <p:spPr bwMode="auto">
                <a:xfrm>
                  <a:off x="1810"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itchFamily="2" charset="-122"/>
                    </a:rPr>
                    <a:t>6</a:t>
                  </a:r>
                </a:p>
              </p:txBody>
            </p:sp>
            <p:sp>
              <p:nvSpPr>
                <p:cNvPr id="67" name="Rectangle 30"/>
                <p:cNvSpPr>
                  <a:spLocks noChangeArrowheads="1"/>
                </p:cNvSpPr>
                <p:nvPr/>
              </p:nvSpPr>
              <p:spPr bwMode="auto">
                <a:xfrm>
                  <a:off x="2379"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itchFamily="2" charset="-122"/>
                    </a:rPr>
                    <a:t>2</a:t>
                  </a:r>
                </a:p>
              </p:txBody>
            </p:sp>
            <p:sp>
              <p:nvSpPr>
                <p:cNvPr id="68" name="Rectangle 31"/>
                <p:cNvSpPr>
                  <a:spLocks noChangeArrowheads="1"/>
                </p:cNvSpPr>
                <p:nvPr/>
              </p:nvSpPr>
              <p:spPr bwMode="auto">
                <a:xfrm>
                  <a:off x="4786"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itchFamily="2" charset="-122"/>
                    </a:rPr>
                    <a:t>4</a:t>
                  </a:r>
                </a:p>
              </p:txBody>
            </p:sp>
            <p:sp>
              <p:nvSpPr>
                <p:cNvPr id="69" name="Rectangle 32"/>
                <p:cNvSpPr>
                  <a:spLocks noChangeArrowheads="1"/>
                </p:cNvSpPr>
                <p:nvPr/>
              </p:nvSpPr>
              <p:spPr bwMode="auto">
                <a:xfrm>
                  <a:off x="659" y="2220"/>
                  <a:ext cx="37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itchFamily="2" charset="-122"/>
                    </a:rPr>
                    <a:t>字节</a:t>
                  </a:r>
                  <a:endParaRPr kumimoji="1" lang="zh-CN" altLang="en-US" sz="1600" b="1" dirty="0">
                    <a:solidFill>
                      <a:srgbClr val="000099"/>
                    </a:solidFill>
                    <a:latin typeface="+mn-lt"/>
                    <a:ea typeface="黑体" pitchFamily="2" charset="-122"/>
                  </a:endParaRPr>
                </a:p>
              </p:txBody>
            </p:sp>
            <p:sp>
              <p:nvSpPr>
                <p:cNvPr id="70" name="Text Box 33"/>
                <p:cNvSpPr txBox="1">
                  <a:spLocks noChangeArrowheads="1"/>
                </p:cNvSpPr>
                <p:nvPr/>
              </p:nvSpPr>
              <p:spPr bwMode="auto">
                <a:xfrm>
                  <a:off x="3777" y="2199"/>
                  <a:ext cx="708"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en-US" altLang="zh-CN" b="1" dirty="0">
                      <a:solidFill>
                        <a:srgbClr val="000099"/>
                      </a:solidFill>
                      <a:latin typeface="+mn-lt"/>
                      <a:ea typeface="黑体" pitchFamily="2" charset="-122"/>
                    </a:rPr>
                    <a:t>46 ~ 1500</a:t>
                  </a:r>
                </a:p>
              </p:txBody>
            </p:sp>
          </p:grpSp>
        </p:grpSp>
        <p:grpSp>
          <p:nvGrpSpPr>
            <p:cNvPr id="50" name="Group 34"/>
            <p:cNvGrpSpPr/>
            <p:nvPr/>
          </p:nvGrpSpPr>
          <p:grpSpPr bwMode="auto">
            <a:xfrm>
              <a:off x="4669235" y="2971800"/>
              <a:ext cx="3384550" cy="990600"/>
              <a:chOff x="2715" y="1872"/>
              <a:chExt cx="1968" cy="624"/>
            </a:xfrm>
          </p:grpSpPr>
          <p:sp>
            <p:nvSpPr>
              <p:cNvPr id="51" name="AutoShape 35"/>
              <p:cNvSpPr>
                <a:spLocks noChangeArrowheads="1"/>
              </p:cNvSpPr>
              <p:nvPr/>
            </p:nvSpPr>
            <p:spPr bwMode="auto">
              <a:xfrm rot="16200000" flipH="1">
                <a:off x="3508" y="2231"/>
                <a:ext cx="384" cy="145"/>
              </a:xfrm>
              <a:prstGeom prst="rightArrow">
                <a:avLst>
                  <a:gd name="adj1" fmla="val 50000"/>
                  <a:gd name="adj2" fmla="val 132426"/>
                </a:avLst>
              </a:prstGeom>
              <a:solidFill>
                <a:schemeClr val="accent1"/>
              </a:solidFill>
              <a:ln w="12700">
                <a:solidFill>
                  <a:schemeClr val="folHlink"/>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2" name="Rectangle 36"/>
              <p:cNvSpPr>
                <a:spLocks noChangeArrowheads="1"/>
              </p:cNvSpPr>
              <p:nvPr/>
            </p:nvSpPr>
            <p:spPr bwMode="auto">
              <a:xfrm>
                <a:off x="2715" y="1872"/>
                <a:ext cx="1968" cy="240"/>
              </a:xfrm>
              <a:prstGeom prst="rect">
                <a:avLst/>
              </a:prstGeom>
              <a:solidFill>
                <a:srgbClr val="CCECFF"/>
              </a:solidFill>
              <a:ln w="19050">
                <a:solidFill>
                  <a:schemeClr val="folHlink"/>
                </a:solidFill>
                <a:miter lim="800000"/>
              </a:ln>
              <a:effectLst>
                <a:outerShdw dist="35921" dir="2700000" algn="ctr" rotWithShape="0">
                  <a:schemeClr val="bg2"/>
                </a:outerShdw>
              </a:effectLst>
            </p:spPr>
            <p:txBody>
              <a:bodyPr wrap="none" anchor="ctr"/>
              <a:lstStyle/>
              <a:p>
                <a:pPr algn="ctr" defTabSz="762000" eaLnBrk="0" hangingPunct="0"/>
                <a:r>
                  <a:rPr kumimoji="1" lang="en-US" altLang="zh-CN" sz="2000" b="1" dirty="0">
                    <a:solidFill>
                      <a:srgbClr val="000099"/>
                    </a:solidFill>
                    <a:latin typeface="+mn-lt"/>
                    <a:ea typeface="黑体" pitchFamily="2" charset="-122"/>
                  </a:rPr>
                  <a:t>IP </a:t>
                </a:r>
                <a:r>
                  <a:rPr kumimoji="1" lang="zh-CN" altLang="en-US" sz="2000" b="1" dirty="0">
                    <a:solidFill>
                      <a:srgbClr val="000099"/>
                    </a:solidFill>
                    <a:latin typeface="+mn-lt"/>
                    <a:ea typeface="黑体" pitchFamily="2" charset="-122"/>
                  </a:rPr>
                  <a:t>数据报</a:t>
                </a:r>
              </a:p>
            </p:txBody>
          </p:sp>
        </p:grpSp>
      </p:grpSp>
      <p:sp>
        <p:nvSpPr>
          <p:cNvPr id="447526" name="AutoShape 38"/>
          <p:cNvSpPr>
            <a:spLocks noChangeArrowheads="1"/>
          </p:cNvSpPr>
          <p:nvPr/>
        </p:nvSpPr>
        <p:spPr bwMode="auto">
          <a:xfrm>
            <a:off x="3080147" y="2133601"/>
            <a:ext cx="3198813" cy="504825"/>
          </a:xfrm>
          <a:prstGeom prst="wedgeRoundRectCallout">
            <a:avLst>
              <a:gd name="adj1" fmla="val -43278"/>
              <a:gd name="adj2" fmla="val 314153"/>
              <a:gd name="adj3" fmla="val 16667"/>
            </a:avLst>
          </a:prstGeom>
          <a:solidFill>
            <a:srgbClr val="FFFF99"/>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CN" altLang="en-US" sz="2400" b="1">
                <a:solidFill>
                  <a:srgbClr val="000099"/>
                </a:solidFill>
                <a:latin typeface="+mn-lt"/>
                <a:ea typeface="黑体" pitchFamily="2" charset="-122"/>
              </a:rPr>
              <a:t>源地址字段 </a:t>
            </a:r>
            <a:r>
              <a:rPr lang="en-US" altLang="zh-CN" sz="2400" b="1">
                <a:solidFill>
                  <a:srgbClr val="000099"/>
                </a:solidFill>
                <a:latin typeface="+mn-lt"/>
                <a:ea typeface="黑体" pitchFamily="2" charset="-122"/>
              </a:rPr>
              <a:t>6 </a:t>
            </a:r>
            <a:r>
              <a:rPr lang="zh-CN" altLang="en-US" sz="2400" b="1">
                <a:solidFill>
                  <a:srgbClr val="000099"/>
                </a:solidFill>
                <a:latin typeface="+mn-lt"/>
                <a:ea typeface="黑体" pitchFamily="2" charset="-122"/>
              </a:rPr>
              <a:t>字节</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549" name="Rectangle 37"/>
          <p:cNvSpPr>
            <a:spLocks noGrp="1" noChangeArrowheads="1"/>
          </p:cNvSpPr>
          <p:nvPr>
            <p:ph type="title"/>
          </p:nvPr>
        </p:nvSpPr>
        <p:spPr>
          <a:xfrm>
            <a:off x="975123" y="188913"/>
            <a:ext cx="8442457" cy="768350"/>
          </a:xfrm>
        </p:spPr>
        <p:txBody>
          <a:bodyPr/>
          <a:lstStyle/>
          <a:p>
            <a:pPr algn="ctr"/>
            <a:r>
              <a:rPr lang="zh-CN" altLang="en-US"/>
              <a:t>以太网 </a:t>
            </a:r>
            <a:r>
              <a:rPr lang="en-US" altLang="zh-CN"/>
              <a:t>V2 </a:t>
            </a:r>
            <a:r>
              <a:rPr lang="zh-CN" altLang="en-US"/>
              <a:t>的 </a:t>
            </a:r>
            <a:r>
              <a:rPr lang="en-US" altLang="zh-CN"/>
              <a:t>MAC </a:t>
            </a:r>
            <a:r>
              <a:rPr lang="zh-CN" altLang="en-US"/>
              <a:t>帧格式</a:t>
            </a:r>
          </a:p>
        </p:txBody>
      </p:sp>
      <p:sp>
        <p:nvSpPr>
          <p:cNvPr id="448551" name="Text Box 39"/>
          <p:cNvSpPr txBox="1">
            <a:spLocks noChangeArrowheads="1"/>
          </p:cNvSpPr>
          <p:nvPr/>
        </p:nvSpPr>
        <p:spPr bwMode="auto">
          <a:xfrm>
            <a:off x="1060478" y="1123950"/>
            <a:ext cx="7895110" cy="830997"/>
          </a:xfrm>
          <a:prstGeom prst="rect">
            <a:avLst/>
          </a:prstGeom>
          <a:solidFill>
            <a:srgbClr val="66FF66"/>
          </a:solidFill>
          <a:ln w="9525">
            <a:solidFill>
              <a:srgbClr val="333399"/>
            </a:solidFill>
            <a:miter lim="800000"/>
          </a:ln>
          <a:effectLst/>
        </p:spPr>
        <p:txBody>
          <a:bodyPr wrap="none">
            <a:spAutoFit/>
          </a:bodyPr>
          <a:lstStyle/>
          <a:p>
            <a:pPr algn="ctr"/>
            <a:r>
              <a:rPr lang="zh-CN" altLang="en-US" sz="2400" b="1" dirty="0">
                <a:solidFill>
                  <a:srgbClr val="000066"/>
                </a:solidFill>
                <a:latin typeface="+mn-lt"/>
                <a:ea typeface="黑体" pitchFamily="2" charset="-122"/>
              </a:rPr>
              <a:t>类型字段用来标志</a:t>
            </a:r>
            <a:r>
              <a:rPr lang="zh-CN" altLang="en-US" sz="2400" b="1" dirty="0">
                <a:solidFill>
                  <a:srgbClr val="C00000"/>
                </a:solidFill>
                <a:latin typeface="+mn-lt"/>
                <a:ea typeface="黑体" pitchFamily="2" charset="-122"/>
              </a:rPr>
              <a:t>上一层</a:t>
            </a:r>
            <a:r>
              <a:rPr lang="zh-CN" altLang="en-US" sz="2400" b="1" dirty="0">
                <a:solidFill>
                  <a:srgbClr val="000066"/>
                </a:solidFill>
                <a:latin typeface="+mn-lt"/>
                <a:ea typeface="黑体" pitchFamily="2" charset="-122"/>
              </a:rPr>
              <a:t>使用的是什么协议，</a:t>
            </a:r>
          </a:p>
          <a:p>
            <a:pPr algn="ctr"/>
            <a:r>
              <a:rPr lang="zh-CN" altLang="en-US" sz="2400" b="1" dirty="0">
                <a:solidFill>
                  <a:srgbClr val="000066"/>
                </a:solidFill>
                <a:latin typeface="+mn-lt"/>
                <a:ea typeface="黑体" pitchFamily="2" charset="-122"/>
              </a:rPr>
              <a:t>以便把收到的 </a:t>
            </a:r>
            <a:r>
              <a:rPr lang="en-US" altLang="zh-CN" sz="2400" b="1" dirty="0">
                <a:solidFill>
                  <a:srgbClr val="000066"/>
                </a:solidFill>
                <a:latin typeface="+mn-lt"/>
                <a:ea typeface="黑体" pitchFamily="2" charset="-122"/>
              </a:rPr>
              <a:t>MAC </a:t>
            </a:r>
            <a:r>
              <a:rPr lang="zh-CN" altLang="en-US" sz="2400" b="1" dirty="0">
                <a:solidFill>
                  <a:srgbClr val="000066"/>
                </a:solidFill>
                <a:latin typeface="+mn-lt"/>
                <a:ea typeface="黑体" pitchFamily="2" charset="-122"/>
              </a:rPr>
              <a:t>帧的数据上交给上一层的这个协议。 </a:t>
            </a:r>
          </a:p>
        </p:txBody>
      </p:sp>
      <p:grpSp>
        <p:nvGrpSpPr>
          <p:cNvPr id="39" name="组合 38"/>
          <p:cNvGrpSpPr/>
          <p:nvPr/>
        </p:nvGrpSpPr>
        <p:grpSpPr>
          <a:xfrm>
            <a:off x="488504" y="2971800"/>
            <a:ext cx="9414782" cy="2254250"/>
            <a:chOff x="488504" y="2971800"/>
            <a:chExt cx="9414782" cy="2254250"/>
          </a:xfrm>
        </p:grpSpPr>
        <p:sp>
          <p:nvSpPr>
            <p:cNvPr id="40" name="Line 2"/>
            <p:cNvSpPr>
              <a:spLocks noChangeShapeType="1"/>
            </p:cNvSpPr>
            <p:nvPr/>
          </p:nvSpPr>
          <p:spPr bwMode="auto">
            <a:xfrm flipV="1">
              <a:off x="488504" y="4478338"/>
              <a:ext cx="9361040" cy="17266"/>
            </a:xfrm>
            <a:prstGeom prst="line">
              <a:avLst/>
            </a:prstGeom>
            <a:noFill/>
            <a:ln w="57150" cmpd="dbl">
              <a:solidFill>
                <a:srgbClr val="000099"/>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1" name="Rectangle 3"/>
            <p:cNvSpPr>
              <a:spLocks noChangeArrowheads="1"/>
            </p:cNvSpPr>
            <p:nvPr/>
          </p:nvSpPr>
          <p:spPr bwMode="auto">
            <a:xfrm>
              <a:off x="1683677" y="4730750"/>
              <a:ext cx="6947958" cy="495300"/>
            </a:xfrm>
            <a:prstGeom prst="rect">
              <a:avLst/>
            </a:prstGeom>
            <a:solidFill>
              <a:srgbClr val="FF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2" name="Rectangle 4"/>
            <p:cNvSpPr>
              <a:spLocks noChangeArrowheads="1"/>
            </p:cNvSpPr>
            <p:nvPr/>
          </p:nvSpPr>
          <p:spPr bwMode="auto">
            <a:xfrm>
              <a:off x="1676797" y="4730750"/>
              <a:ext cx="6954838" cy="488950"/>
            </a:xfrm>
            <a:prstGeom prst="rect">
              <a:avLst/>
            </a:prstGeom>
            <a:noFill/>
            <a:ln w="28575">
              <a:solidFill>
                <a:srgbClr val="000099"/>
              </a:solidFill>
              <a:miter lim="800000"/>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3" name="Rectangle 5"/>
            <p:cNvSpPr>
              <a:spLocks noChangeArrowheads="1"/>
            </p:cNvSpPr>
            <p:nvPr/>
          </p:nvSpPr>
          <p:spPr bwMode="auto">
            <a:xfrm>
              <a:off x="4610762" y="4759647"/>
              <a:ext cx="1096455"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dirty="0">
                  <a:solidFill>
                    <a:srgbClr val="000099"/>
                  </a:solidFill>
                  <a:latin typeface="+mn-lt"/>
                  <a:ea typeface="黑体" pitchFamily="2" charset="-122"/>
                </a:rPr>
                <a:t>MAC </a:t>
              </a:r>
              <a:r>
                <a:rPr kumimoji="1" lang="zh-CN" altLang="en-US" sz="2000" b="1" dirty="0">
                  <a:solidFill>
                    <a:srgbClr val="000099"/>
                  </a:solidFill>
                  <a:latin typeface="+mn-lt"/>
                  <a:ea typeface="黑体" pitchFamily="2" charset="-122"/>
                </a:rPr>
                <a:t>帧</a:t>
              </a:r>
            </a:p>
          </p:txBody>
        </p:sp>
        <p:sp>
          <p:nvSpPr>
            <p:cNvPr id="44" name="Rectangle 6"/>
            <p:cNvSpPr>
              <a:spLocks noChangeArrowheads="1"/>
            </p:cNvSpPr>
            <p:nvPr/>
          </p:nvSpPr>
          <p:spPr bwMode="auto">
            <a:xfrm>
              <a:off x="8930879" y="4814889"/>
              <a:ext cx="880050"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a:solidFill>
                    <a:srgbClr val="000099"/>
                  </a:solidFill>
                  <a:latin typeface="+mn-lt"/>
                  <a:ea typeface="黑体" pitchFamily="2" charset="-122"/>
                </a:rPr>
                <a:t>物理层</a:t>
              </a:r>
            </a:p>
          </p:txBody>
        </p:sp>
        <p:sp>
          <p:nvSpPr>
            <p:cNvPr id="45" name="Rectangle 7"/>
            <p:cNvSpPr>
              <a:spLocks noChangeArrowheads="1"/>
            </p:cNvSpPr>
            <p:nvPr/>
          </p:nvSpPr>
          <p:spPr bwMode="auto">
            <a:xfrm>
              <a:off x="8898202" y="3886201"/>
              <a:ext cx="1005084" cy="36676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itchFamily="2" charset="-122"/>
                </a:rPr>
                <a:t>MAC </a:t>
              </a:r>
              <a:r>
                <a:rPr kumimoji="1" lang="zh-CN" altLang="en-US" b="1">
                  <a:solidFill>
                    <a:srgbClr val="000099"/>
                  </a:solidFill>
                  <a:latin typeface="+mn-lt"/>
                  <a:ea typeface="黑体" pitchFamily="2" charset="-122"/>
                </a:rPr>
                <a:t>层</a:t>
              </a:r>
            </a:p>
          </p:txBody>
        </p:sp>
        <p:sp>
          <p:nvSpPr>
            <p:cNvPr id="46" name="Line 8"/>
            <p:cNvSpPr>
              <a:spLocks noChangeShapeType="1"/>
            </p:cNvSpPr>
            <p:nvPr/>
          </p:nvSpPr>
          <p:spPr bwMode="auto">
            <a:xfrm flipH="1">
              <a:off x="1675077" y="4221163"/>
              <a:ext cx="1720" cy="514350"/>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7" name="Line 9"/>
            <p:cNvSpPr>
              <a:spLocks noChangeShapeType="1"/>
            </p:cNvSpPr>
            <p:nvPr/>
          </p:nvSpPr>
          <p:spPr bwMode="auto">
            <a:xfrm>
              <a:off x="8619596" y="4292600"/>
              <a:ext cx="12039" cy="431800"/>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8" name="Rectangle 10"/>
            <p:cNvSpPr>
              <a:spLocks noChangeArrowheads="1"/>
            </p:cNvSpPr>
            <p:nvPr/>
          </p:nvSpPr>
          <p:spPr bwMode="auto">
            <a:xfrm>
              <a:off x="9044385" y="2971801"/>
              <a:ext cx="693139"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itchFamily="2" charset="-122"/>
                </a:rPr>
                <a:t>IP </a:t>
              </a:r>
              <a:r>
                <a:rPr kumimoji="1" lang="zh-CN" altLang="en-US" b="1" dirty="0">
                  <a:solidFill>
                    <a:srgbClr val="000099"/>
                  </a:solidFill>
                  <a:latin typeface="+mn-lt"/>
                  <a:ea typeface="黑体" pitchFamily="2" charset="-122"/>
                </a:rPr>
                <a:t>层</a:t>
              </a:r>
            </a:p>
          </p:txBody>
        </p:sp>
        <p:sp>
          <p:nvSpPr>
            <p:cNvPr id="49" name="Line 11"/>
            <p:cNvSpPr>
              <a:spLocks noChangeShapeType="1"/>
            </p:cNvSpPr>
            <p:nvPr/>
          </p:nvSpPr>
          <p:spPr bwMode="auto">
            <a:xfrm flipV="1">
              <a:off x="8879285" y="3505202"/>
              <a:ext cx="889132" cy="0"/>
            </a:xfrm>
            <a:prstGeom prst="line">
              <a:avLst/>
            </a:prstGeom>
            <a:noFill/>
            <a:ln w="19050">
              <a:solidFill>
                <a:srgbClr val="000099"/>
              </a:solidFill>
              <a:prstDash val="lg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grpSp>
          <p:nvGrpSpPr>
            <p:cNvPr id="50" name="Group 15"/>
            <p:cNvGrpSpPr/>
            <p:nvPr/>
          </p:nvGrpSpPr>
          <p:grpSpPr bwMode="auto">
            <a:xfrm>
              <a:off x="1133344" y="3490915"/>
              <a:ext cx="7565363" cy="1385888"/>
              <a:chOff x="659" y="2199"/>
              <a:chExt cx="4399" cy="873"/>
            </a:xfrm>
          </p:grpSpPr>
          <p:sp>
            <p:nvSpPr>
              <p:cNvPr id="54" name="AutoShape 16"/>
              <p:cNvSpPr>
                <a:spLocks noChangeArrowheads="1"/>
              </p:cNvSpPr>
              <p:nvPr/>
            </p:nvSpPr>
            <p:spPr bwMode="auto">
              <a:xfrm rot="16200000" flipH="1">
                <a:off x="2830" y="2807"/>
                <a:ext cx="384" cy="145"/>
              </a:xfrm>
              <a:prstGeom prst="rightArrow">
                <a:avLst>
                  <a:gd name="adj1" fmla="val 50000"/>
                  <a:gd name="adj2" fmla="val 132426"/>
                </a:avLst>
              </a:prstGeom>
              <a:solidFill>
                <a:schemeClr val="accent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grpSp>
            <p:nvGrpSpPr>
              <p:cNvPr id="55" name="Group 17"/>
              <p:cNvGrpSpPr/>
              <p:nvPr/>
            </p:nvGrpSpPr>
            <p:grpSpPr bwMode="auto">
              <a:xfrm>
                <a:off x="659" y="2199"/>
                <a:ext cx="4399" cy="489"/>
                <a:chOff x="659" y="2199"/>
                <a:chExt cx="4399" cy="489"/>
              </a:xfrm>
            </p:grpSpPr>
            <p:sp>
              <p:nvSpPr>
                <p:cNvPr id="56" name="Rectangle 18"/>
                <p:cNvSpPr>
                  <a:spLocks noChangeArrowheads="1"/>
                </p:cNvSpPr>
                <p:nvPr/>
              </p:nvSpPr>
              <p:spPr bwMode="auto">
                <a:xfrm>
                  <a:off x="974" y="2400"/>
                  <a:ext cx="4045" cy="288"/>
                </a:xfrm>
                <a:prstGeom prst="rect">
                  <a:avLst/>
                </a:prstGeom>
                <a:solidFill>
                  <a:srgbClr val="FFCCFF"/>
                </a:solidFill>
                <a:ln w="19050">
                  <a:solidFill>
                    <a:srgbClr val="000099"/>
                  </a:solidFill>
                  <a:miter lim="800000"/>
                </a:ln>
                <a:effectLst>
                  <a:outerShdw dist="35921" dir="2700000" algn="ctr" rotWithShape="0">
                    <a:schemeClr val="bg2"/>
                  </a:outerShdw>
                </a:effectLst>
              </p:spPr>
              <p:txBody>
                <a:bodyPr wrap="none" anchor="ctr"/>
                <a:lstStyle/>
                <a:p>
                  <a:endParaRPr lang="zh-CN" altLang="en-US" b="1">
                    <a:solidFill>
                      <a:srgbClr val="000099"/>
                    </a:solidFill>
                    <a:latin typeface="+mn-lt"/>
                    <a:ea typeface="黑体" pitchFamily="2" charset="-122"/>
                  </a:endParaRPr>
                </a:p>
              </p:txBody>
            </p:sp>
            <p:sp>
              <p:nvSpPr>
                <p:cNvPr id="57" name="Line 19"/>
                <p:cNvSpPr>
                  <a:spLocks noChangeShapeType="1"/>
                </p:cNvSpPr>
                <p:nvPr/>
              </p:nvSpPr>
              <p:spPr bwMode="auto">
                <a:xfrm>
                  <a:off x="1563"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8" name="Line 20"/>
                <p:cNvSpPr>
                  <a:spLocks noChangeShapeType="1"/>
                </p:cNvSpPr>
                <p:nvPr/>
              </p:nvSpPr>
              <p:spPr bwMode="auto">
                <a:xfrm>
                  <a:off x="2139"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9" name="Line 21"/>
                <p:cNvSpPr>
                  <a:spLocks noChangeShapeType="1"/>
                </p:cNvSpPr>
                <p:nvPr/>
              </p:nvSpPr>
              <p:spPr bwMode="auto">
                <a:xfrm>
                  <a:off x="2715"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60" name="Line 22"/>
                <p:cNvSpPr>
                  <a:spLocks noChangeShapeType="1"/>
                </p:cNvSpPr>
                <p:nvPr/>
              </p:nvSpPr>
              <p:spPr bwMode="auto">
                <a:xfrm>
                  <a:off x="4683"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61" name="Rectangle 23"/>
                <p:cNvSpPr>
                  <a:spLocks noChangeArrowheads="1"/>
                </p:cNvSpPr>
                <p:nvPr/>
              </p:nvSpPr>
              <p:spPr bwMode="auto">
                <a:xfrm>
                  <a:off x="963" y="2445"/>
                  <a:ext cx="64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itchFamily="2" charset="-122"/>
                    </a:rPr>
                    <a:t>目的地址</a:t>
                  </a:r>
                </a:p>
              </p:txBody>
            </p:sp>
            <p:sp>
              <p:nvSpPr>
                <p:cNvPr id="62" name="Rectangle 24"/>
                <p:cNvSpPr>
                  <a:spLocks noChangeArrowheads="1"/>
                </p:cNvSpPr>
                <p:nvPr/>
              </p:nvSpPr>
              <p:spPr bwMode="auto">
                <a:xfrm>
                  <a:off x="1609" y="2445"/>
                  <a:ext cx="5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a:solidFill>
                        <a:srgbClr val="000099"/>
                      </a:solidFill>
                      <a:latin typeface="+mn-lt"/>
                      <a:ea typeface="黑体" pitchFamily="2" charset="-122"/>
                    </a:rPr>
                    <a:t>源地址</a:t>
                  </a:r>
                </a:p>
              </p:txBody>
            </p:sp>
            <p:sp>
              <p:nvSpPr>
                <p:cNvPr id="63" name="Rectangle 25"/>
                <p:cNvSpPr>
                  <a:spLocks noChangeArrowheads="1"/>
                </p:cNvSpPr>
                <p:nvPr/>
              </p:nvSpPr>
              <p:spPr bwMode="auto">
                <a:xfrm>
                  <a:off x="2241" y="2445"/>
                  <a:ext cx="37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itchFamily="2" charset="-122"/>
                    </a:rPr>
                    <a:t>类型</a:t>
                  </a:r>
                </a:p>
              </p:txBody>
            </p:sp>
            <p:sp>
              <p:nvSpPr>
                <p:cNvPr id="64" name="Rectangle 26"/>
                <p:cNvSpPr>
                  <a:spLocks noChangeArrowheads="1"/>
                </p:cNvSpPr>
                <p:nvPr/>
              </p:nvSpPr>
              <p:spPr bwMode="auto">
                <a:xfrm>
                  <a:off x="3406" y="2445"/>
                  <a:ext cx="67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itchFamily="2" charset="-122"/>
                    </a:rPr>
                    <a:t>数        据</a:t>
                  </a:r>
                </a:p>
              </p:txBody>
            </p:sp>
            <p:sp>
              <p:nvSpPr>
                <p:cNvPr id="65" name="Rectangle 27"/>
                <p:cNvSpPr>
                  <a:spLocks noChangeArrowheads="1"/>
                </p:cNvSpPr>
                <p:nvPr/>
              </p:nvSpPr>
              <p:spPr bwMode="auto">
                <a:xfrm>
                  <a:off x="4683" y="2445"/>
                  <a:ext cx="37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itchFamily="2" charset="-122"/>
                    </a:rPr>
                    <a:t>FCS</a:t>
                  </a:r>
                </a:p>
              </p:txBody>
            </p:sp>
            <p:sp>
              <p:nvSpPr>
                <p:cNvPr id="66" name="Rectangle 28"/>
                <p:cNvSpPr>
                  <a:spLocks noChangeArrowheads="1"/>
                </p:cNvSpPr>
                <p:nvPr/>
              </p:nvSpPr>
              <p:spPr bwMode="auto">
                <a:xfrm>
                  <a:off x="1193"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itchFamily="2" charset="-122"/>
                    </a:rPr>
                    <a:t>6</a:t>
                  </a:r>
                </a:p>
              </p:txBody>
            </p:sp>
            <p:sp>
              <p:nvSpPr>
                <p:cNvPr id="67" name="Rectangle 29"/>
                <p:cNvSpPr>
                  <a:spLocks noChangeArrowheads="1"/>
                </p:cNvSpPr>
                <p:nvPr/>
              </p:nvSpPr>
              <p:spPr bwMode="auto">
                <a:xfrm>
                  <a:off x="1810"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itchFamily="2" charset="-122"/>
                    </a:rPr>
                    <a:t>6</a:t>
                  </a:r>
                </a:p>
              </p:txBody>
            </p:sp>
            <p:sp>
              <p:nvSpPr>
                <p:cNvPr id="68" name="Rectangle 30"/>
                <p:cNvSpPr>
                  <a:spLocks noChangeArrowheads="1"/>
                </p:cNvSpPr>
                <p:nvPr/>
              </p:nvSpPr>
              <p:spPr bwMode="auto">
                <a:xfrm>
                  <a:off x="2379"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itchFamily="2" charset="-122"/>
                    </a:rPr>
                    <a:t>2</a:t>
                  </a:r>
                </a:p>
              </p:txBody>
            </p:sp>
            <p:sp>
              <p:nvSpPr>
                <p:cNvPr id="69" name="Rectangle 31"/>
                <p:cNvSpPr>
                  <a:spLocks noChangeArrowheads="1"/>
                </p:cNvSpPr>
                <p:nvPr/>
              </p:nvSpPr>
              <p:spPr bwMode="auto">
                <a:xfrm>
                  <a:off x="4786"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itchFamily="2" charset="-122"/>
                    </a:rPr>
                    <a:t>4</a:t>
                  </a:r>
                </a:p>
              </p:txBody>
            </p:sp>
            <p:sp>
              <p:nvSpPr>
                <p:cNvPr id="70" name="Rectangle 32"/>
                <p:cNvSpPr>
                  <a:spLocks noChangeArrowheads="1"/>
                </p:cNvSpPr>
                <p:nvPr/>
              </p:nvSpPr>
              <p:spPr bwMode="auto">
                <a:xfrm>
                  <a:off x="659" y="2220"/>
                  <a:ext cx="37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itchFamily="2" charset="-122"/>
                    </a:rPr>
                    <a:t>字节</a:t>
                  </a:r>
                  <a:endParaRPr kumimoji="1" lang="zh-CN" altLang="en-US" sz="1600" b="1" dirty="0">
                    <a:solidFill>
                      <a:srgbClr val="000099"/>
                    </a:solidFill>
                    <a:latin typeface="+mn-lt"/>
                    <a:ea typeface="黑体" pitchFamily="2" charset="-122"/>
                  </a:endParaRPr>
                </a:p>
              </p:txBody>
            </p:sp>
            <p:sp>
              <p:nvSpPr>
                <p:cNvPr id="71" name="Text Box 33"/>
                <p:cNvSpPr txBox="1">
                  <a:spLocks noChangeArrowheads="1"/>
                </p:cNvSpPr>
                <p:nvPr/>
              </p:nvSpPr>
              <p:spPr bwMode="auto">
                <a:xfrm>
                  <a:off x="3777" y="2199"/>
                  <a:ext cx="708"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en-US" altLang="zh-CN" b="1" dirty="0">
                      <a:solidFill>
                        <a:srgbClr val="000099"/>
                      </a:solidFill>
                      <a:latin typeface="+mn-lt"/>
                      <a:ea typeface="黑体" pitchFamily="2" charset="-122"/>
                    </a:rPr>
                    <a:t>46 ~ 1500</a:t>
                  </a:r>
                </a:p>
              </p:txBody>
            </p:sp>
          </p:grpSp>
        </p:grpSp>
        <p:grpSp>
          <p:nvGrpSpPr>
            <p:cNvPr id="51" name="Group 34"/>
            <p:cNvGrpSpPr/>
            <p:nvPr/>
          </p:nvGrpSpPr>
          <p:grpSpPr bwMode="auto">
            <a:xfrm>
              <a:off x="4669235" y="2971800"/>
              <a:ext cx="3384550" cy="990600"/>
              <a:chOff x="2715" y="1872"/>
              <a:chExt cx="1968" cy="624"/>
            </a:xfrm>
          </p:grpSpPr>
          <p:sp>
            <p:nvSpPr>
              <p:cNvPr id="52" name="AutoShape 35"/>
              <p:cNvSpPr>
                <a:spLocks noChangeArrowheads="1"/>
              </p:cNvSpPr>
              <p:nvPr/>
            </p:nvSpPr>
            <p:spPr bwMode="auto">
              <a:xfrm rot="16200000" flipH="1">
                <a:off x="3508" y="2231"/>
                <a:ext cx="384" cy="145"/>
              </a:xfrm>
              <a:prstGeom prst="rightArrow">
                <a:avLst>
                  <a:gd name="adj1" fmla="val 50000"/>
                  <a:gd name="adj2" fmla="val 132426"/>
                </a:avLst>
              </a:prstGeom>
              <a:solidFill>
                <a:schemeClr val="accent1"/>
              </a:solidFill>
              <a:ln w="12700">
                <a:solidFill>
                  <a:schemeClr val="folHlink"/>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3" name="Rectangle 36"/>
              <p:cNvSpPr>
                <a:spLocks noChangeArrowheads="1"/>
              </p:cNvSpPr>
              <p:nvPr/>
            </p:nvSpPr>
            <p:spPr bwMode="auto">
              <a:xfrm>
                <a:off x="2715" y="1872"/>
                <a:ext cx="1968" cy="240"/>
              </a:xfrm>
              <a:prstGeom prst="rect">
                <a:avLst/>
              </a:prstGeom>
              <a:solidFill>
                <a:srgbClr val="CCECFF"/>
              </a:solidFill>
              <a:ln w="19050">
                <a:solidFill>
                  <a:schemeClr val="folHlink"/>
                </a:solidFill>
                <a:miter lim="800000"/>
              </a:ln>
              <a:effectLst>
                <a:outerShdw dist="35921" dir="2700000" algn="ctr" rotWithShape="0">
                  <a:schemeClr val="bg2"/>
                </a:outerShdw>
              </a:effectLst>
            </p:spPr>
            <p:txBody>
              <a:bodyPr wrap="none" anchor="ctr"/>
              <a:lstStyle/>
              <a:p>
                <a:pPr algn="ctr" defTabSz="762000" eaLnBrk="0" hangingPunct="0"/>
                <a:r>
                  <a:rPr kumimoji="1" lang="en-US" altLang="zh-CN" sz="2000" b="1" dirty="0">
                    <a:solidFill>
                      <a:srgbClr val="000099"/>
                    </a:solidFill>
                    <a:latin typeface="+mn-lt"/>
                    <a:ea typeface="黑体" pitchFamily="2" charset="-122"/>
                  </a:rPr>
                  <a:t>IP </a:t>
                </a:r>
                <a:r>
                  <a:rPr kumimoji="1" lang="zh-CN" altLang="en-US" sz="2000" b="1" dirty="0">
                    <a:solidFill>
                      <a:srgbClr val="000099"/>
                    </a:solidFill>
                    <a:latin typeface="+mn-lt"/>
                    <a:ea typeface="黑体" pitchFamily="2" charset="-122"/>
                  </a:rPr>
                  <a:t>数据报</a:t>
                </a:r>
              </a:p>
            </p:txBody>
          </p:sp>
        </p:grpSp>
      </p:grpSp>
      <p:sp>
        <p:nvSpPr>
          <p:cNvPr id="448550" name="AutoShape 38"/>
          <p:cNvSpPr>
            <a:spLocks noChangeArrowheads="1"/>
          </p:cNvSpPr>
          <p:nvPr/>
        </p:nvSpPr>
        <p:spPr bwMode="auto">
          <a:xfrm>
            <a:off x="3236648" y="2133601"/>
            <a:ext cx="2963202" cy="504825"/>
          </a:xfrm>
          <a:prstGeom prst="wedgeRoundRectCallout">
            <a:avLst>
              <a:gd name="adj1" fmla="val -23130"/>
              <a:gd name="adj2" fmla="val 310380"/>
              <a:gd name="adj3" fmla="val 16667"/>
            </a:avLst>
          </a:prstGeom>
          <a:solidFill>
            <a:srgbClr val="FFFF99"/>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CN" altLang="en-US" sz="2400" b="1" dirty="0">
                <a:solidFill>
                  <a:srgbClr val="000099"/>
                </a:solidFill>
                <a:latin typeface="+mn-lt"/>
                <a:ea typeface="黑体" pitchFamily="2" charset="-122"/>
              </a:rPr>
              <a:t>类型字段 </a:t>
            </a:r>
            <a:r>
              <a:rPr lang="en-US" altLang="zh-CN" sz="2400" b="1" dirty="0">
                <a:solidFill>
                  <a:srgbClr val="000099"/>
                </a:solidFill>
                <a:latin typeface="+mn-lt"/>
                <a:ea typeface="黑体" pitchFamily="2" charset="-122"/>
              </a:rPr>
              <a:t>2 </a:t>
            </a:r>
            <a:r>
              <a:rPr lang="zh-CN" altLang="en-US" sz="2400" b="1" dirty="0">
                <a:solidFill>
                  <a:srgbClr val="000099"/>
                </a:solidFill>
                <a:latin typeface="+mn-lt"/>
                <a:ea typeface="黑体" pitchFamily="2" charset="-122"/>
              </a:rPr>
              <a:t>字节</a:t>
            </a:r>
          </a:p>
        </p:txBody>
      </p:sp>
      <p:sp>
        <p:nvSpPr>
          <p:cNvPr id="2" name="TextBox 1"/>
          <p:cNvSpPr txBox="1"/>
          <p:nvPr/>
        </p:nvSpPr>
        <p:spPr>
          <a:xfrm>
            <a:off x="3609072" y="5522094"/>
            <a:ext cx="2249334" cy="1200329"/>
          </a:xfrm>
          <a:prstGeom prst="rect">
            <a:avLst/>
          </a:prstGeom>
          <a:noFill/>
        </p:spPr>
        <p:txBody>
          <a:bodyPr wrap="none" rtlCol="0">
            <a:spAutoFit/>
          </a:bodyPr>
          <a:lstStyle/>
          <a:p>
            <a:r>
              <a:rPr lang="zh-CN" altLang="en-US" dirty="0"/>
              <a:t>类型：</a:t>
            </a:r>
            <a:endParaRPr lang="en-US" altLang="zh-CN" dirty="0"/>
          </a:p>
          <a:p>
            <a:endParaRPr lang="en-US" altLang="zh-CN" dirty="0"/>
          </a:p>
          <a:p>
            <a:r>
              <a:rPr lang="en-US" altLang="zh-CN" dirty="0"/>
              <a:t>0x8100</a:t>
            </a:r>
            <a:r>
              <a:rPr lang="zh-CN" altLang="en-US" dirty="0"/>
              <a:t>，</a:t>
            </a:r>
            <a:r>
              <a:rPr lang="en-US" altLang="zh-CN" dirty="0"/>
              <a:t>IP</a:t>
            </a:r>
            <a:r>
              <a:rPr lang="zh-CN" altLang="en-US" dirty="0"/>
              <a:t>数据报</a:t>
            </a:r>
            <a:endParaRPr lang="en-US" altLang="zh-CN" dirty="0"/>
          </a:p>
          <a:p>
            <a:r>
              <a:rPr lang="en-US" altLang="zh-CN" dirty="0"/>
              <a:t>0x8137</a:t>
            </a:r>
            <a:r>
              <a:rPr lang="zh-CN" altLang="en-US" dirty="0"/>
              <a:t>，</a:t>
            </a:r>
            <a:r>
              <a:rPr lang="en-US" altLang="zh-CN" dirty="0"/>
              <a:t>Novell</a:t>
            </a:r>
            <a:r>
              <a:rPr lang="zh-CN" altLang="en-US" dirty="0"/>
              <a:t> </a:t>
            </a:r>
            <a:r>
              <a:rPr lang="en-US" altLang="zh-CN" dirty="0"/>
              <a:t>IPX</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85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8551"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73" name="Rectangle 37"/>
          <p:cNvSpPr>
            <a:spLocks noGrp="1" noChangeArrowheads="1"/>
          </p:cNvSpPr>
          <p:nvPr>
            <p:ph type="title"/>
          </p:nvPr>
        </p:nvSpPr>
        <p:spPr>
          <a:xfrm>
            <a:off x="975123" y="188913"/>
            <a:ext cx="8442457" cy="768350"/>
          </a:xfrm>
        </p:spPr>
        <p:txBody>
          <a:bodyPr/>
          <a:lstStyle/>
          <a:p>
            <a:pPr algn="ctr"/>
            <a:r>
              <a:rPr lang="zh-CN" altLang="en-US"/>
              <a:t>以太网 </a:t>
            </a:r>
            <a:r>
              <a:rPr lang="en-US" altLang="zh-CN"/>
              <a:t>V2 </a:t>
            </a:r>
            <a:r>
              <a:rPr lang="zh-CN" altLang="en-US"/>
              <a:t>的 </a:t>
            </a:r>
            <a:r>
              <a:rPr lang="en-US" altLang="zh-CN"/>
              <a:t>MAC </a:t>
            </a:r>
            <a:r>
              <a:rPr lang="zh-CN" altLang="en-US"/>
              <a:t>帧格式</a:t>
            </a:r>
          </a:p>
        </p:txBody>
      </p:sp>
      <p:sp>
        <p:nvSpPr>
          <p:cNvPr id="449575" name="Text Box 39"/>
          <p:cNvSpPr txBox="1">
            <a:spLocks noChangeArrowheads="1"/>
          </p:cNvSpPr>
          <p:nvPr/>
        </p:nvSpPr>
        <p:spPr bwMode="auto">
          <a:xfrm>
            <a:off x="474015" y="1136650"/>
            <a:ext cx="9074921" cy="769441"/>
          </a:xfrm>
          <a:prstGeom prst="rect">
            <a:avLst/>
          </a:prstGeom>
          <a:solidFill>
            <a:srgbClr val="66FF66"/>
          </a:solidFill>
          <a:ln w="9525">
            <a:solidFill>
              <a:srgbClr val="333399"/>
            </a:solidFill>
            <a:miter lim="800000"/>
          </a:ln>
          <a:effectLst/>
        </p:spPr>
        <p:txBody>
          <a:bodyPr wrap="none">
            <a:spAutoFit/>
          </a:bodyPr>
          <a:lstStyle>
            <a:defPPr>
              <a:defRPr lang="en-US"/>
            </a:defPPr>
            <a:lvl1pPr algn="ctr">
              <a:defRPr sz="2400" b="1">
                <a:solidFill>
                  <a:srgbClr val="C00000"/>
                </a:solidFill>
                <a:latin typeface="+mn-lt"/>
                <a:ea typeface="黑体" pitchFamily="2" charset="-122"/>
              </a:defRPr>
            </a:lvl1pPr>
          </a:lstStyle>
          <a:p>
            <a:r>
              <a:rPr lang="zh-CN" altLang="en-US" dirty="0">
                <a:solidFill>
                  <a:srgbClr val="000066"/>
                </a:solidFill>
              </a:rPr>
              <a:t>数据字段的正式名称是 </a:t>
            </a:r>
            <a:r>
              <a:rPr lang="en-US" altLang="zh-CN" dirty="0"/>
              <a:t>MAC </a:t>
            </a:r>
            <a:r>
              <a:rPr lang="zh-CN" altLang="en-US" dirty="0"/>
              <a:t>客户数据字段。</a:t>
            </a:r>
          </a:p>
          <a:p>
            <a:r>
              <a:rPr lang="zh-CN" altLang="en-US" sz="2000" dirty="0">
                <a:solidFill>
                  <a:srgbClr val="000066"/>
                </a:solidFill>
              </a:rPr>
              <a:t>最小长度 </a:t>
            </a:r>
            <a:r>
              <a:rPr lang="en-US" altLang="zh-CN" sz="2000" dirty="0">
                <a:solidFill>
                  <a:srgbClr val="000066"/>
                </a:solidFill>
              </a:rPr>
              <a:t>64 </a:t>
            </a:r>
            <a:r>
              <a:rPr lang="zh-CN" altLang="en-US" sz="2000" dirty="0">
                <a:solidFill>
                  <a:srgbClr val="000066"/>
                </a:solidFill>
              </a:rPr>
              <a:t>字节 </a:t>
            </a:r>
            <a:r>
              <a:rPr lang="zh-CN" altLang="en-US" sz="2000" dirty="0">
                <a:solidFill>
                  <a:srgbClr val="000066"/>
                </a:solidFill>
                <a:sym typeface="Symbol" panose="05050102010706020507" pitchFamily="18" charset="2"/>
              </a:rPr>
              <a:t></a:t>
            </a:r>
            <a:r>
              <a:rPr lang="zh-CN" altLang="en-US" sz="2000" dirty="0">
                <a:solidFill>
                  <a:srgbClr val="000066"/>
                </a:solidFill>
              </a:rPr>
              <a:t> </a:t>
            </a:r>
            <a:r>
              <a:rPr lang="en-US" altLang="zh-CN" sz="2000" dirty="0">
                <a:solidFill>
                  <a:srgbClr val="000066"/>
                </a:solidFill>
              </a:rPr>
              <a:t>18 </a:t>
            </a:r>
            <a:r>
              <a:rPr lang="zh-CN" altLang="en-US" sz="2000" dirty="0">
                <a:solidFill>
                  <a:srgbClr val="000066"/>
                </a:solidFill>
              </a:rPr>
              <a:t>字节的首部和尾部  </a:t>
            </a:r>
            <a:r>
              <a:rPr lang="en-US" altLang="zh-CN" sz="2000" dirty="0">
                <a:solidFill>
                  <a:srgbClr val="000066"/>
                </a:solidFill>
              </a:rPr>
              <a:t>=  </a:t>
            </a:r>
            <a:r>
              <a:rPr lang="zh-CN" altLang="en-US" sz="2000" dirty="0">
                <a:solidFill>
                  <a:srgbClr val="000066"/>
                </a:solidFill>
              </a:rPr>
              <a:t>数据字段的最小长度（</a:t>
            </a:r>
            <a:r>
              <a:rPr lang="en-US" altLang="zh-CN" sz="2000" dirty="0">
                <a:solidFill>
                  <a:srgbClr val="000066"/>
                </a:solidFill>
              </a:rPr>
              <a:t>46</a:t>
            </a:r>
            <a:r>
              <a:rPr lang="zh-CN" altLang="en-US" sz="2000" dirty="0">
                <a:solidFill>
                  <a:srgbClr val="000066"/>
                </a:solidFill>
              </a:rPr>
              <a:t>字节）  </a:t>
            </a:r>
          </a:p>
        </p:txBody>
      </p:sp>
      <p:grpSp>
        <p:nvGrpSpPr>
          <p:cNvPr id="39" name="组合 38"/>
          <p:cNvGrpSpPr/>
          <p:nvPr/>
        </p:nvGrpSpPr>
        <p:grpSpPr>
          <a:xfrm>
            <a:off x="488504" y="2971800"/>
            <a:ext cx="9414782" cy="2254250"/>
            <a:chOff x="488504" y="2971800"/>
            <a:chExt cx="9414782" cy="2254250"/>
          </a:xfrm>
        </p:grpSpPr>
        <p:sp>
          <p:nvSpPr>
            <p:cNvPr id="40" name="Line 2"/>
            <p:cNvSpPr>
              <a:spLocks noChangeShapeType="1"/>
            </p:cNvSpPr>
            <p:nvPr/>
          </p:nvSpPr>
          <p:spPr bwMode="auto">
            <a:xfrm flipV="1">
              <a:off x="488504" y="4478338"/>
              <a:ext cx="9361040" cy="17266"/>
            </a:xfrm>
            <a:prstGeom prst="line">
              <a:avLst/>
            </a:prstGeom>
            <a:noFill/>
            <a:ln w="57150" cmpd="dbl">
              <a:solidFill>
                <a:srgbClr val="000099"/>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1" name="Rectangle 3"/>
            <p:cNvSpPr>
              <a:spLocks noChangeArrowheads="1"/>
            </p:cNvSpPr>
            <p:nvPr/>
          </p:nvSpPr>
          <p:spPr bwMode="auto">
            <a:xfrm>
              <a:off x="1683677" y="4730750"/>
              <a:ext cx="6947958" cy="495300"/>
            </a:xfrm>
            <a:prstGeom prst="rect">
              <a:avLst/>
            </a:prstGeom>
            <a:solidFill>
              <a:srgbClr val="FF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2" name="Rectangle 4"/>
            <p:cNvSpPr>
              <a:spLocks noChangeArrowheads="1"/>
            </p:cNvSpPr>
            <p:nvPr/>
          </p:nvSpPr>
          <p:spPr bwMode="auto">
            <a:xfrm>
              <a:off x="1676797" y="4730750"/>
              <a:ext cx="6954838" cy="488950"/>
            </a:xfrm>
            <a:prstGeom prst="rect">
              <a:avLst/>
            </a:prstGeom>
            <a:noFill/>
            <a:ln w="28575">
              <a:solidFill>
                <a:srgbClr val="000099"/>
              </a:solidFill>
              <a:miter lim="800000"/>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3" name="Rectangle 5"/>
            <p:cNvSpPr>
              <a:spLocks noChangeArrowheads="1"/>
            </p:cNvSpPr>
            <p:nvPr/>
          </p:nvSpPr>
          <p:spPr bwMode="auto">
            <a:xfrm>
              <a:off x="4610762" y="4759647"/>
              <a:ext cx="1096455"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dirty="0">
                  <a:solidFill>
                    <a:srgbClr val="000099"/>
                  </a:solidFill>
                  <a:latin typeface="+mn-lt"/>
                  <a:ea typeface="黑体" pitchFamily="2" charset="-122"/>
                </a:rPr>
                <a:t>MAC </a:t>
              </a:r>
              <a:r>
                <a:rPr kumimoji="1" lang="zh-CN" altLang="en-US" sz="2000" b="1" dirty="0">
                  <a:solidFill>
                    <a:srgbClr val="000099"/>
                  </a:solidFill>
                  <a:latin typeface="+mn-lt"/>
                  <a:ea typeface="黑体" pitchFamily="2" charset="-122"/>
                </a:rPr>
                <a:t>帧</a:t>
              </a:r>
            </a:p>
          </p:txBody>
        </p:sp>
        <p:sp>
          <p:nvSpPr>
            <p:cNvPr id="44" name="Rectangle 6"/>
            <p:cNvSpPr>
              <a:spLocks noChangeArrowheads="1"/>
            </p:cNvSpPr>
            <p:nvPr/>
          </p:nvSpPr>
          <p:spPr bwMode="auto">
            <a:xfrm>
              <a:off x="8930879" y="4814889"/>
              <a:ext cx="880050"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a:solidFill>
                    <a:srgbClr val="000099"/>
                  </a:solidFill>
                  <a:latin typeface="+mn-lt"/>
                  <a:ea typeface="黑体" pitchFamily="2" charset="-122"/>
                </a:rPr>
                <a:t>物理层</a:t>
              </a:r>
            </a:p>
          </p:txBody>
        </p:sp>
        <p:sp>
          <p:nvSpPr>
            <p:cNvPr id="45" name="Rectangle 7"/>
            <p:cNvSpPr>
              <a:spLocks noChangeArrowheads="1"/>
            </p:cNvSpPr>
            <p:nvPr/>
          </p:nvSpPr>
          <p:spPr bwMode="auto">
            <a:xfrm>
              <a:off x="8898202" y="3886201"/>
              <a:ext cx="1005084" cy="36676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itchFamily="2" charset="-122"/>
                </a:rPr>
                <a:t>MAC </a:t>
              </a:r>
              <a:r>
                <a:rPr kumimoji="1" lang="zh-CN" altLang="en-US" b="1">
                  <a:solidFill>
                    <a:srgbClr val="000099"/>
                  </a:solidFill>
                  <a:latin typeface="+mn-lt"/>
                  <a:ea typeface="黑体" pitchFamily="2" charset="-122"/>
                </a:rPr>
                <a:t>层</a:t>
              </a:r>
            </a:p>
          </p:txBody>
        </p:sp>
        <p:sp>
          <p:nvSpPr>
            <p:cNvPr id="46" name="Line 8"/>
            <p:cNvSpPr>
              <a:spLocks noChangeShapeType="1"/>
            </p:cNvSpPr>
            <p:nvPr/>
          </p:nvSpPr>
          <p:spPr bwMode="auto">
            <a:xfrm flipH="1">
              <a:off x="1675077" y="4221163"/>
              <a:ext cx="1720" cy="514350"/>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7" name="Line 9"/>
            <p:cNvSpPr>
              <a:spLocks noChangeShapeType="1"/>
            </p:cNvSpPr>
            <p:nvPr/>
          </p:nvSpPr>
          <p:spPr bwMode="auto">
            <a:xfrm>
              <a:off x="8619596" y="4292600"/>
              <a:ext cx="12039" cy="431800"/>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8" name="Rectangle 10"/>
            <p:cNvSpPr>
              <a:spLocks noChangeArrowheads="1"/>
            </p:cNvSpPr>
            <p:nvPr/>
          </p:nvSpPr>
          <p:spPr bwMode="auto">
            <a:xfrm>
              <a:off x="9044385" y="2971801"/>
              <a:ext cx="693139"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itchFamily="2" charset="-122"/>
                </a:rPr>
                <a:t>IP </a:t>
              </a:r>
              <a:r>
                <a:rPr kumimoji="1" lang="zh-CN" altLang="en-US" b="1" dirty="0">
                  <a:solidFill>
                    <a:srgbClr val="000099"/>
                  </a:solidFill>
                  <a:latin typeface="+mn-lt"/>
                  <a:ea typeface="黑体" pitchFamily="2" charset="-122"/>
                </a:rPr>
                <a:t>层</a:t>
              </a:r>
            </a:p>
          </p:txBody>
        </p:sp>
        <p:sp>
          <p:nvSpPr>
            <p:cNvPr id="49" name="Line 11"/>
            <p:cNvSpPr>
              <a:spLocks noChangeShapeType="1"/>
            </p:cNvSpPr>
            <p:nvPr/>
          </p:nvSpPr>
          <p:spPr bwMode="auto">
            <a:xfrm flipV="1">
              <a:off x="8879285" y="3505202"/>
              <a:ext cx="889132" cy="0"/>
            </a:xfrm>
            <a:prstGeom prst="line">
              <a:avLst/>
            </a:prstGeom>
            <a:noFill/>
            <a:ln w="19050">
              <a:solidFill>
                <a:srgbClr val="000099"/>
              </a:solidFill>
              <a:prstDash val="lg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grpSp>
          <p:nvGrpSpPr>
            <p:cNvPr id="50" name="Group 15"/>
            <p:cNvGrpSpPr/>
            <p:nvPr/>
          </p:nvGrpSpPr>
          <p:grpSpPr bwMode="auto">
            <a:xfrm>
              <a:off x="1133344" y="3490915"/>
              <a:ext cx="7565363" cy="1385888"/>
              <a:chOff x="659" y="2199"/>
              <a:chExt cx="4399" cy="873"/>
            </a:xfrm>
          </p:grpSpPr>
          <p:sp>
            <p:nvSpPr>
              <p:cNvPr id="54" name="AutoShape 16"/>
              <p:cNvSpPr>
                <a:spLocks noChangeArrowheads="1"/>
              </p:cNvSpPr>
              <p:nvPr/>
            </p:nvSpPr>
            <p:spPr bwMode="auto">
              <a:xfrm rot="16200000" flipH="1">
                <a:off x="2830" y="2807"/>
                <a:ext cx="384" cy="145"/>
              </a:xfrm>
              <a:prstGeom prst="rightArrow">
                <a:avLst>
                  <a:gd name="adj1" fmla="val 50000"/>
                  <a:gd name="adj2" fmla="val 132426"/>
                </a:avLst>
              </a:prstGeom>
              <a:solidFill>
                <a:schemeClr val="accent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grpSp>
            <p:nvGrpSpPr>
              <p:cNvPr id="55" name="Group 17"/>
              <p:cNvGrpSpPr/>
              <p:nvPr/>
            </p:nvGrpSpPr>
            <p:grpSpPr bwMode="auto">
              <a:xfrm>
                <a:off x="659" y="2199"/>
                <a:ext cx="4399" cy="489"/>
                <a:chOff x="659" y="2199"/>
                <a:chExt cx="4399" cy="489"/>
              </a:xfrm>
            </p:grpSpPr>
            <p:sp>
              <p:nvSpPr>
                <p:cNvPr id="56" name="Rectangle 18"/>
                <p:cNvSpPr>
                  <a:spLocks noChangeArrowheads="1"/>
                </p:cNvSpPr>
                <p:nvPr/>
              </p:nvSpPr>
              <p:spPr bwMode="auto">
                <a:xfrm>
                  <a:off x="974" y="2400"/>
                  <a:ext cx="4045" cy="288"/>
                </a:xfrm>
                <a:prstGeom prst="rect">
                  <a:avLst/>
                </a:prstGeom>
                <a:solidFill>
                  <a:srgbClr val="FFCCFF"/>
                </a:solidFill>
                <a:ln w="19050">
                  <a:solidFill>
                    <a:srgbClr val="000099"/>
                  </a:solidFill>
                  <a:miter lim="800000"/>
                </a:ln>
                <a:effectLst>
                  <a:outerShdw dist="35921" dir="2700000" algn="ctr" rotWithShape="0">
                    <a:schemeClr val="bg2"/>
                  </a:outerShdw>
                </a:effectLst>
              </p:spPr>
              <p:txBody>
                <a:bodyPr wrap="none" anchor="ctr"/>
                <a:lstStyle/>
                <a:p>
                  <a:endParaRPr lang="zh-CN" altLang="en-US" b="1">
                    <a:solidFill>
                      <a:srgbClr val="000099"/>
                    </a:solidFill>
                    <a:latin typeface="+mn-lt"/>
                    <a:ea typeface="黑体" pitchFamily="2" charset="-122"/>
                  </a:endParaRPr>
                </a:p>
              </p:txBody>
            </p:sp>
            <p:sp>
              <p:nvSpPr>
                <p:cNvPr id="57" name="Line 19"/>
                <p:cNvSpPr>
                  <a:spLocks noChangeShapeType="1"/>
                </p:cNvSpPr>
                <p:nvPr/>
              </p:nvSpPr>
              <p:spPr bwMode="auto">
                <a:xfrm>
                  <a:off x="1563"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8" name="Line 20"/>
                <p:cNvSpPr>
                  <a:spLocks noChangeShapeType="1"/>
                </p:cNvSpPr>
                <p:nvPr/>
              </p:nvSpPr>
              <p:spPr bwMode="auto">
                <a:xfrm>
                  <a:off x="2139"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9" name="Line 21"/>
                <p:cNvSpPr>
                  <a:spLocks noChangeShapeType="1"/>
                </p:cNvSpPr>
                <p:nvPr/>
              </p:nvSpPr>
              <p:spPr bwMode="auto">
                <a:xfrm>
                  <a:off x="2715"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60" name="Line 22"/>
                <p:cNvSpPr>
                  <a:spLocks noChangeShapeType="1"/>
                </p:cNvSpPr>
                <p:nvPr/>
              </p:nvSpPr>
              <p:spPr bwMode="auto">
                <a:xfrm>
                  <a:off x="4683"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61" name="Rectangle 23"/>
                <p:cNvSpPr>
                  <a:spLocks noChangeArrowheads="1"/>
                </p:cNvSpPr>
                <p:nvPr/>
              </p:nvSpPr>
              <p:spPr bwMode="auto">
                <a:xfrm>
                  <a:off x="963" y="2445"/>
                  <a:ext cx="64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itchFamily="2" charset="-122"/>
                    </a:rPr>
                    <a:t>目的地址</a:t>
                  </a:r>
                </a:p>
              </p:txBody>
            </p:sp>
            <p:sp>
              <p:nvSpPr>
                <p:cNvPr id="62" name="Rectangle 24"/>
                <p:cNvSpPr>
                  <a:spLocks noChangeArrowheads="1"/>
                </p:cNvSpPr>
                <p:nvPr/>
              </p:nvSpPr>
              <p:spPr bwMode="auto">
                <a:xfrm>
                  <a:off x="1609" y="2445"/>
                  <a:ext cx="5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a:solidFill>
                        <a:srgbClr val="000099"/>
                      </a:solidFill>
                      <a:latin typeface="+mn-lt"/>
                      <a:ea typeface="黑体" pitchFamily="2" charset="-122"/>
                    </a:rPr>
                    <a:t>源地址</a:t>
                  </a:r>
                </a:p>
              </p:txBody>
            </p:sp>
            <p:sp>
              <p:nvSpPr>
                <p:cNvPr id="63" name="Rectangle 25"/>
                <p:cNvSpPr>
                  <a:spLocks noChangeArrowheads="1"/>
                </p:cNvSpPr>
                <p:nvPr/>
              </p:nvSpPr>
              <p:spPr bwMode="auto">
                <a:xfrm>
                  <a:off x="2241" y="2445"/>
                  <a:ext cx="37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itchFamily="2" charset="-122"/>
                    </a:rPr>
                    <a:t>类型</a:t>
                  </a:r>
                </a:p>
              </p:txBody>
            </p:sp>
            <p:sp>
              <p:nvSpPr>
                <p:cNvPr id="64" name="Rectangle 26"/>
                <p:cNvSpPr>
                  <a:spLocks noChangeArrowheads="1"/>
                </p:cNvSpPr>
                <p:nvPr/>
              </p:nvSpPr>
              <p:spPr bwMode="auto">
                <a:xfrm>
                  <a:off x="3406" y="2445"/>
                  <a:ext cx="67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itchFamily="2" charset="-122"/>
                    </a:rPr>
                    <a:t>数        据</a:t>
                  </a:r>
                </a:p>
              </p:txBody>
            </p:sp>
            <p:sp>
              <p:nvSpPr>
                <p:cNvPr id="65" name="Rectangle 27"/>
                <p:cNvSpPr>
                  <a:spLocks noChangeArrowheads="1"/>
                </p:cNvSpPr>
                <p:nvPr/>
              </p:nvSpPr>
              <p:spPr bwMode="auto">
                <a:xfrm>
                  <a:off x="4683" y="2445"/>
                  <a:ext cx="37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itchFamily="2" charset="-122"/>
                    </a:rPr>
                    <a:t>FCS</a:t>
                  </a:r>
                </a:p>
              </p:txBody>
            </p:sp>
            <p:sp>
              <p:nvSpPr>
                <p:cNvPr id="66" name="Rectangle 28"/>
                <p:cNvSpPr>
                  <a:spLocks noChangeArrowheads="1"/>
                </p:cNvSpPr>
                <p:nvPr/>
              </p:nvSpPr>
              <p:spPr bwMode="auto">
                <a:xfrm>
                  <a:off x="1193"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itchFamily="2" charset="-122"/>
                    </a:rPr>
                    <a:t>6</a:t>
                  </a:r>
                </a:p>
              </p:txBody>
            </p:sp>
            <p:sp>
              <p:nvSpPr>
                <p:cNvPr id="67" name="Rectangle 29"/>
                <p:cNvSpPr>
                  <a:spLocks noChangeArrowheads="1"/>
                </p:cNvSpPr>
                <p:nvPr/>
              </p:nvSpPr>
              <p:spPr bwMode="auto">
                <a:xfrm>
                  <a:off x="1810"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itchFamily="2" charset="-122"/>
                    </a:rPr>
                    <a:t>6</a:t>
                  </a:r>
                </a:p>
              </p:txBody>
            </p:sp>
            <p:sp>
              <p:nvSpPr>
                <p:cNvPr id="68" name="Rectangle 30"/>
                <p:cNvSpPr>
                  <a:spLocks noChangeArrowheads="1"/>
                </p:cNvSpPr>
                <p:nvPr/>
              </p:nvSpPr>
              <p:spPr bwMode="auto">
                <a:xfrm>
                  <a:off x="2379"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itchFamily="2" charset="-122"/>
                    </a:rPr>
                    <a:t>2</a:t>
                  </a:r>
                </a:p>
              </p:txBody>
            </p:sp>
            <p:sp>
              <p:nvSpPr>
                <p:cNvPr id="69" name="Rectangle 31"/>
                <p:cNvSpPr>
                  <a:spLocks noChangeArrowheads="1"/>
                </p:cNvSpPr>
                <p:nvPr/>
              </p:nvSpPr>
              <p:spPr bwMode="auto">
                <a:xfrm>
                  <a:off x="4786"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itchFamily="2" charset="-122"/>
                    </a:rPr>
                    <a:t>4</a:t>
                  </a:r>
                </a:p>
              </p:txBody>
            </p:sp>
            <p:sp>
              <p:nvSpPr>
                <p:cNvPr id="70" name="Rectangle 32"/>
                <p:cNvSpPr>
                  <a:spLocks noChangeArrowheads="1"/>
                </p:cNvSpPr>
                <p:nvPr/>
              </p:nvSpPr>
              <p:spPr bwMode="auto">
                <a:xfrm>
                  <a:off x="659" y="2220"/>
                  <a:ext cx="37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itchFamily="2" charset="-122"/>
                    </a:rPr>
                    <a:t>字节</a:t>
                  </a:r>
                  <a:endParaRPr kumimoji="1" lang="zh-CN" altLang="en-US" sz="1600" b="1" dirty="0">
                    <a:solidFill>
                      <a:srgbClr val="000099"/>
                    </a:solidFill>
                    <a:latin typeface="+mn-lt"/>
                    <a:ea typeface="黑体" pitchFamily="2" charset="-122"/>
                  </a:endParaRPr>
                </a:p>
              </p:txBody>
            </p:sp>
            <p:sp>
              <p:nvSpPr>
                <p:cNvPr id="71" name="Text Box 33"/>
                <p:cNvSpPr txBox="1">
                  <a:spLocks noChangeArrowheads="1"/>
                </p:cNvSpPr>
                <p:nvPr/>
              </p:nvSpPr>
              <p:spPr bwMode="auto">
                <a:xfrm>
                  <a:off x="3777" y="2199"/>
                  <a:ext cx="708"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en-US" altLang="zh-CN" b="1" dirty="0">
                      <a:solidFill>
                        <a:srgbClr val="000099"/>
                      </a:solidFill>
                      <a:latin typeface="+mn-lt"/>
                      <a:ea typeface="黑体" pitchFamily="2" charset="-122"/>
                    </a:rPr>
                    <a:t>46 ~ 1500</a:t>
                  </a:r>
                </a:p>
              </p:txBody>
            </p:sp>
          </p:grpSp>
        </p:grpSp>
        <p:grpSp>
          <p:nvGrpSpPr>
            <p:cNvPr id="51" name="Group 34"/>
            <p:cNvGrpSpPr/>
            <p:nvPr/>
          </p:nvGrpSpPr>
          <p:grpSpPr bwMode="auto">
            <a:xfrm>
              <a:off x="4669235" y="2971800"/>
              <a:ext cx="3384550" cy="990600"/>
              <a:chOff x="2715" y="1872"/>
              <a:chExt cx="1968" cy="624"/>
            </a:xfrm>
          </p:grpSpPr>
          <p:sp>
            <p:nvSpPr>
              <p:cNvPr id="52" name="AutoShape 35"/>
              <p:cNvSpPr>
                <a:spLocks noChangeArrowheads="1"/>
              </p:cNvSpPr>
              <p:nvPr/>
            </p:nvSpPr>
            <p:spPr bwMode="auto">
              <a:xfrm rot="16200000" flipH="1">
                <a:off x="3508" y="2231"/>
                <a:ext cx="384" cy="145"/>
              </a:xfrm>
              <a:prstGeom prst="rightArrow">
                <a:avLst>
                  <a:gd name="adj1" fmla="val 50000"/>
                  <a:gd name="adj2" fmla="val 132426"/>
                </a:avLst>
              </a:prstGeom>
              <a:solidFill>
                <a:schemeClr val="accent1"/>
              </a:solidFill>
              <a:ln w="12700">
                <a:solidFill>
                  <a:schemeClr val="folHlink"/>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3" name="Rectangle 36"/>
              <p:cNvSpPr>
                <a:spLocks noChangeArrowheads="1"/>
              </p:cNvSpPr>
              <p:nvPr/>
            </p:nvSpPr>
            <p:spPr bwMode="auto">
              <a:xfrm>
                <a:off x="2715" y="1872"/>
                <a:ext cx="1968" cy="240"/>
              </a:xfrm>
              <a:prstGeom prst="rect">
                <a:avLst/>
              </a:prstGeom>
              <a:solidFill>
                <a:srgbClr val="CCECFF"/>
              </a:solidFill>
              <a:ln w="19050">
                <a:solidFill>
                  <a:schemeClr val="folHlink"/>
                </a:solidFill>
                <a:miter lim="800000"/>
              </a:ln>
              <a:effectLst>
                <a:outerShdw dist="35921" dir="2700000" algn="ctr" rotWithShape="0">
                  <a:schemeClr val="bg2"/>
                </a:outerShdw>
              </a:effectLst>
            </p:spPr>
            <p:txBody>
              <a:bodyPr wrap="none" anchor="ctr"/>
              <a:lstStyle/>
              <a:p>
                <a:pPr algn="ctr" defTabSz="762000" eaLnBrk="0" hangingPunct="0"/>
                <a:r>
                  <a:rPr kumimoji="1" lang="en-US" altLang="zh-CN" sz="2000" b="1" dirty="0">
                    <a:solidFill>
                      <a:srgbClr val="000099"/>
                    </a:solidFill>
                    <a:latin typeface="+mn-lt"/>
                    <a:ea typeface="黑体" pitchFamily="2" charset="-122"/>
                  </a:rPr>
                  <a:t>IP </a:t>
                </a:r>
                <a:r>
                  <a:rPr kumimoji="1" lang="zh-CN" altLang="en-US" sz="2000" b="1" dirty="0">
                    <a:solidFill>
                      <a:srgbClr val="000099"/>
                    </a:solidFill>
                    <a:latin typeface="+mn-lt"/>
                    <a:ea typeface="黑体" pitchFamily="2" charset="-122"/>
                  </a:rPr>
                  <a:t>数据报</a:t>
                </a:r>
              </a:p>
            </p:txBody>
          </p:sp>
        </p:grpSp>
      </p:grpSp>
      <p:sp>
        <p:nvSpPr>
          <p:cNvPr id="449574" name="AutoShape 38"/>
          <p:cNvSpPr>
            <a:spLocks noChangeArrowheads="1"/>
          </p:cNvSpPr>
          <p:nvPr/>
        </p:nvSpPr>
        <p:spPr bwMode="auto">
          <a:xfrm>
            <a:off x="2768864" y="2133601"/>
            <a:ext cx="3977879" cy="504825"/>
          </a:xfrm>
          <a:prstGeom prst="wedgeRoundRectCallout">
            <a:avLst>
              <a:gd name="adj1" fmla="val 12042"/>
              <a:gd name="adj2" fmla="val 310380"/>
              <a:gd name="adj3" fmla="val 16667"/>
            </a:avLst>
          </a:prstGeom>
          <a:solidFill>
            <a:srgbClr val="FFFF99"/>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CN" altLang="en-US" sz="2400" b="1">
                <a:solidFill>
                  <a:srgbClr val="000099"/>
                </a:solidFill>
                <a:latin typeface="+mn-lt"/>
                <a:ea typeface="黑体" pitchFamily="2" charset="-122"/>
              </a:rPr>
              <a:t>数据字段 </a:t>
            </a:r>
            <a:r>
              <a:rPr lang="en-US" altLang="zh-CN" sz="2400" b="1">
                <a:solidFill>
                  <a:srgbClr val="000099"/>
                </a:solidFill>
                <a:latin typeface="+mn-lt"/>
                <a:ea typeface="黑体" pitchFamily="2" charset="-122"/>
              </a:rPr>
              <a:t>46 ~ 1500 </a:t>
            </a:r>
            <a:r>
              <a:rPr lang="zh-CN" altLang="en-US" sz="2400" b="1">
                <a:solidFill>
                  <a:srgbClr val="000099"/>
                </a:solidFill>
                <a:latin typeface="+mn-lt"/>
                <a:ea typeface="黑体" pitchFamily="2" charset="-122"/>
              </a:rPr>
              <a:t>字节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95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9575"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7" name="Rectangle 37"/>
          <p:cNvSpPr>
            <a:spLocks noGrp="1" noChangeArrowheads="1"/>
          </p:cNvSpPr>
          <p:nvPr>
            <p:ph type="title"/>
          </p:nvPr>
        </p:nvSpPr>
        <p:spPr>
          <a:xfrm>
            <a:off x="975123" y="188913"/>
            <a:ext cx="8442457" cy="768350"/>
          </a:xfrm>
        </p:spPr>
        <p:txBody>
          <a:bodyPr/>
          <a:lstStyle/>
          <a:p>
            <a:pPr algn="ctr"/>
            <a:r>
              <a:rPr lang="zh-CN" altLang="en-US"/>
              <a:t>以太网 </a:t>
            </a:r>
            <a:r>
              <a:rPr lang="en-US" altLang="zh-CN"/>
              <a:t>V2 </a:t>
            </a:r>
            <a:r>
              <a:rPr lang="zh-CN" altLang="en-US"/>
              <a:t>的 </a:t>
            </a:r>
            <a:r>
              <a:rPr lang="en-US" altLang="zh-CN"/>
              <a:t>MAC </a:t>
            </a:r>
            <a:r>
              <a:rPr lang="zh-CN" altLang="en-US"/>
              <a:t>帧格式</a:t>
            </a:r>
          </a:p>
        </p:txBody>
      </p:sp>
      <p:sp>
        <p:nvSpPr>
          <p:cNvPr id="450599" name="Text Box 39"/>
          <p:cNvSpPr txBox="1">
            <a:spLocks noChangeArrowheads="1"/>
          </p:cNvSpPr>
          <p:nvPr/>
        </p:nvSpPr>
        <p:spPr bwMode="auto">
          <a:xfrm>
            <a:off x="1679588" y="1138238"/>
            <a:ext cx="6667210" cy="830997"/>
          </a:xfrm>
          <a:prstGeom prst="rect">
            <a:avLst/>
          </a:prstGeom>
          <a:solidFill>
            <a:srgbClr val="66FF66"/>
          </a:solidFill>
          <a:ln w="9525">
            <a:solidFill>
              <a:srgbClr val="333399"/>
            </a:solidFill>
            <a:miter lim="800000"/>
          </a:ln>
          <a:effectLst/>
        </p:spPr>
        <p:txBody>
          <a:bodyPr wrap="none">
            <a:spAutoFit/>
          </a:bodyPr>
          <a:lstStyle>
            <a:defPPr>
              <a:defRPr lang="en-US"/>
            </a:defPPr>
            <a:lvl1pPr algn="ctr">
              <a:defRPr sz="2400" b="1">
                <a:solidFill>
                  <a:srgbClr val="000099"/>
                </a:solidFill>
                <a:latin typeface="+mn-lt"/>
                <a:ea typeface="黑体" pitchFamily="2" charset="-122"/>
              </a:defRPr>
            </a:lvl1pPr>
          </a:lstStyle>
          <a:p>
            <a:r>
              <a:rPr lang="zh-CN" altLang="en-US" dirty="0">
                <a:solidFill>
                  <a:srgbClr val="000066"/>
                </a:solidFill>
              </a:rPr>
              <a:t>当传输媒体的误码率为 </a:t>
            </a:r>
            <a:r>
              <a:rPr lang="en-US" altLang="zh-CN" dirty="0">
                <a:solidFill>
                  <a:srgbClr val="000066"/>
                </a:solidFill>
              </a:rPr>
              <a:t>1</a:t>
            </a:r>
            <a:r>
              <a:rPr lang="en-US" altLang="zh-CN" dirty="0">
                <a:solidFill>
                  <a:srgbClr val="000066"/>
                </a:solidFill>
                <a:sym typeface="Symbol" panose="05050102010706020507" pitchFamily="18" charset="2"/>
              </a:rPr>
              <a:t></a:t>
            </a:r>
            <a:r>
              <a:rPr lang="en-US" altLang="zh-CN" dirty="0">
                <a:solidFill>
                  <a:srgbClr val="000066"/>
                </a:solidFill>
              </a:rPr>
              <a:t>10</a:t>
            </a:r>
            <a:r>
              <a:rPr lang="en-US" altLang="zh-CN" baseline="30000" dirty="0">
                <a:solidFill>
                  <a:srgbClr val="000066"/>
                </a:solidFill>
                <a:sym typeface="Symbol" panose="05050102010706020507" pitchFamily="18" charset="2"/>
              </a:rPr>
              <a:t></a:t>
            </a:r>
            <a:r>
              <a:rPr lang="en-US" altLang="zh-CN" baseline="30000" dirty="0">
                <a:solidFill>
                  <a:srgbClr val="000066"/>
                </a:solidFill>
              </a:rPr>
              <a:t>8</a:t>
            </a:r>
            <a:r>
              <a:rPr lang="en-US" altLang="zh-CN" dirty="0">
                <a:solidFill>
                  <a:srgbClr val="000066"/>
                </a:solidFill>
              </a:rPr>
              <a:t> </a:t>
            </a:r>
            <a:r>
              <a:rPr lang="zh-CN" altLang="en-US" dirty="0">
                <a:solidFill>
                  <a:srgbClr val="000066"/>
                </a:solidFill>
              </a:rPr>
              <a:t>时，</a:t>
            </a:r>
          </a:p>
          <a:p>
            <a:r>
              <a:rPr lang="en-US" altLang="zh-CN" dirty="0">
                <a:solidFill>
                  <a:srgbClr val="000066"/>
                </a:solidFill>
              </a:rPr>
              <a:t>MAC </a:t>
            </a:r>
            <a:r>
              <a:rPr lang="zh-CN" altLang="en-US" dirty="0">
                <a:solidFill>
                  <a:srgbClr val="000066"/>
                </a:solidFill>
              </a:rPr>
              <a:t>子层可使未检测到的差错小于 </a:t>
            </a:r>
            <a:r>
              <a:rPr lang="en-US" altLang="zh-CN" dirty="0">
                <a:solidFill>
                  <a:srgbClr val="000066"/>
                </a:solidFill>
              </a:rPr>
              <a:t>1</a:t>
            </a:r>
            <a:r>
              <a:rPr lang="en-US" altLang="zh-CN" dirty="0">
                <a:solidFill>
                  <a:srgbClr val="000066"/>
                </a:solidFill>
                <a:sym typeface="Symbol" panose="05050102010706020507" pitchFamily="18" charset="2"/>
              </a:rPr>
              <a:t></a:t>
            </a:r>
            <a:r>
              <a:rPr lang="en-US" altLang="zh-CN" dirty="0">
                <a:solidFill>
                  <a:srgbClr val="000066"/>
                </a:solidFill>
              </a:rPr>
              <a:t>10</a:t>
            </a:r>
            <a:r>
              <a:rPr lang="en-US" altLang="zh-CN" baseline="30000" dirty="0">
                <a:solidFill>
                  <a:srgbClr val="000066"/>
                </a:solidFill>
                <a:sym typeface="Symbol" panose="05050102010706020507" pitchFamily="18" charset="2"/>
              </a:rPr>
              <a:t></a:t>
            </a:r>
            <a:r>
              <a:rPr lang="en-US" altLang="zh-CN" baseline="30000" dirty="0">
                <a:solidFill>
                  <a:srgbClr val="000066"/>
                </a:solidFill>
              </a:rPr>
              <a:t>14</a:t>
            </a:r>
            <a:r>
              <a:rPr lang="zh-CN" altLang="en-US" dirty="0">
                <a:solidFill>
                  <a:srgbClr val="000066"/>
                </a:solidFill>
              </a:rPr>
              <a:t>。 </a:t>
            </a:r>
          </a:p>
        </p:txBody>
      </p:sp>
      <p:sp>
        <p:nvSpPr>
          <p:cNvPr id="450600" name="Text Box 40"/>
          <p:cNvSpPr txBox="1">
            <a:spLocks noChangeArrowheads="1"/>
          </p:cNvSpPr>
          <p:nvPr/>
        </p:nvSpPr>
        <p:spPr bwMode="auto">
          <a:xfrm>
            <a:off x="1847427" y="5301208"/>
            <a:ext cx="6647974" cy="1200329"/>
          </a:xfrm>
          <a:prstGeom prst="rect">
            <a:avLst/>
          </a:prstGeom>
          <a:solidFill>
            <a:srgbClr val="FFC000"/>
          </a:solidFill>
          <a:ln w="9525">
            <a:solidFill>
              <a:srgbClr val="333399"/>
            </a:solidFill>
            <a:miter lim="800000"/>
          </a:ln>
          <a:effectLst/>
        </p:spPr>
        <p:txBody>
          <a:bodyPr wrap="none">
            <a:spAutoFit/>
          </a:bodyPr>
          <a:lstStyle>
            <a:defPPr>
              <a:defRPr lang="en-US"/>
            </a:defPPr>
            <a:lvl1pPr algn="ctr">
              <a:defRPr sz="2400" b="1">
                <a:solidFill>
                  <a:srgbClr val="000099"/>
                </a:solidFill>
                <a:latin typeface="+mn-lt"/>
                <a:ea typeface="黑体" pitchFamily="2" charset="-122"/>
              </a:defRPr>
            </a:lvl1pPr>
          </a:lstStyle>
          <a:p>
            <a:r>
              <a:rPr lang="zh-CN" altLang="en-US" dirty="0"/>
              <a:t>当数据字段的长度小于 </a:t>
            </a:r>
            <a:r>
              <a:rPr lang="en-US" altLang="zh-CN" dirty="0"/>
              <a:t>46 </a:t>
            </a:r>
            <a:r>
              <a:rPr lang="zh-CN" altLang="en-US" dirty="0"/>
              <a:t>字节时，</a:t>
            </a:r>
          </a:p>
          <a:p>
            <a:r>
              <a:rPr lang="zh-CN" altLang="en-US" dirty="0"/>
              <a:t>应在数据字段的后面加入整数字节的</a:t>
            </a:r>
            <a:r>
              <a:rPr lang="zh-CN" altLang="en-US" dirty="0">
                <a:solidFill>
                  <a:srgbClr val="FF0000"/>
                </a:solidFill>
              </a:rPr>
              <a:t>填充字段，</a:t>
            </a:r>
          </a:p>
          <a:p>
            <a:r>
              <a:rPr lang="zh-CN" altLang="en-US" dirty="0"/>
              <a:t>以保证以太网的 </a:t>
            </a:r>
            <a:r>
              <a:rPr lang="en-US" altLang="zh-CN" dirty="0"/>
              <a:t>MAC </a:t>
            </a:r>
            <a:r>
              <a:rPr lang="zh-CN" altLang="en-US" dirty="0"/>
              <a:t>帧长不小于 </a:t>
            </a:r>
            <a:r>
              <a:rPr lang="en-US" altLang="zh-CN" dirty="0"/>
              <a:t>64 </a:t>
            </a:r>
            <a:r>
              <a:rPr lang="zh-CN" altLang="en-US" dirty="0"/>
              <a:t>字节。 </a:t>
            </a:r>
          </a:p>
        </p:txBody>
      </p:sp>
      <p:grpSp>
        <p:nvGrpSpPr>
          <p:cNvPr id="40" name="组合 39"/>
          <p:cNvGrpSpPr/>
          <p:nvPr/>
        </p:nvGrpSpPr>
        <p:grpSpPr>
          <a:xfrm>
            <a:off x="488504" y="2971800"/>
            <a:ext cx="9414782" cy="2254250"/>
            <a:chOff x="488504" y="2971800"/>
            <a:chExt cx="9414782" cy="2254250"/>
          </a:xfrm>
        </p:grpSpPr>
        <p:sp>
          <p:nvSpPr>
            <p:cNvPr id="41" name="Line 2"/>
            <p:cNvSpPr>
              <a:spLocks noChangeShapeType="1"/>
            </p:cNvSpPr>
            <p:nvPr/>
          </p:nvSpPr>
          <p:spPr bwMode="auto">
            <a:xfrm flipV="1">
              <a:off x="488504" y="4478338"/>
              <a:ext cx="9361040" cy="17266"/>
            </a:xfrm>
            <a:prstGeom prst="line">
              <a:avLst/>
            </a:prstGeom>
            <a:noFill/>
            <a:ln w="57150" cmpd="dbl">
              <a:solidFill>
                <a:srgbClr val="000099"/>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2" name="Rectangle 3"/>
            <p:cNvSpPr>
              <a:spLocks noChangeArrowheads="1"/>
            </p:cNvSpPr>
            <p:nvPr/>
          </p:nvSpPr>
          <p:spPr bwMode="auto">
            <a:xfrm>
              <a:off x="1683677" y="4730750"/>
              <a:ext cx="6947958" cy="495300"/>
            </a:xfrm>
            <a:prstGeom prst="rect">
              <a:avLst/>
            </a:prstGeom>
            <a:solidFill>
              <a:srgbClr val="FF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3" name="Rectangle 4"/>
            <p:cNvSpPr>
              <a:spLocks noChangeArrowheads="1"/>
            </p:cNvSpPr>
            <p:nvPr/>
          </p:nvSpPr>
          <p:spPr bwMode="auto">
            <a:xfrm>
              <a:off x="1676797" y="4730750"/>
              <a:ext cx="6954838" cy="488950"/>
            </a:xfrm>
            <a:prstGeom prst="rect">
              <a:avLst/>
            </a:prstGeom>
            <a:noFill/>
            <a:ln w="28575">
              <a:solidFill>
                <a:srgbClr val="000099"/>
              </a:solidFill>
              <a:miter lim="800000"/>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4" name="Rectangle 5"/>
            <p:cNvSpPr>
              <a:spLocks noChangeArrowheads="1"/>
            </p:cNvSpPr>
            <p:nvPr/>
          </p:nvSpPr>
          <p:spPr bwMode="auto">
            <a:xfrm>
              <a:off x="4610762" y="4759647"/>
              <a:ext cx="1096455"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dirty="0">
                  <a:solidFill>
                    <a:srgbClr val="000099"/>
                  </a:solidFill>
                  <a:latin typeface="+mn-lt"/>
                  <a:ea typeface="黑体" pitchFamily="2" charset="-122"/>
                </a:rPr>
                <a:t>MAC </a:t>
              </a:r>
              <a:r>
                <a:rPr kumimoji="1" lang="zh-CN" altLang="en-US" sz="2000" b="1" dirty="0">
                  <a:solidFill>
                    <a:srgbClr val="000099"/>
                  </a:solidFill>
                  <a:latin typeface="+mn-lt"/>
                  <a:ea typeface="黑体" pitchFamily="2" charset="-122"/>
                </a:rPr>
                <a:t>帧</a:t>
              </a:r>
            </a:p>
          </p:txBody>
        </p:sp>
        <p:sp>
          <p:nvSpPr>
            <p:cNvPr id="45" name="Rectangle 6"/>
            <p:cNvSpPr>
              <a:spLocks noChangeArrowheads="1"/>
            </p:cNvSpPr>
            <p:nvPr/>
          </p:nvSpPr>
          <p:spPr bwMode="auto">
            <a:xfrm>
              <a:off x="8930879" y="4814889"/>
              <a:ext cx="880050"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a:solidFill>
                    <a:srgbClr val="000099"/>
                  </a:solidFill>
                  <a:latin typeface="+mn-lt"/>
                  <a:ea typeface="黑体" pitchFamily="2" charset="-122"/>
                </a:rPr>
                <a:t>物理层</a:t>
              </a:r>
            </a:p>
          </p:txBody>
        </p:sp>
        <p:sp>
          <p:nvSpPr>
            <p:cNvPr id="46" name="Rectangle 7"/>
            <p:cNvSpPr>
              <a:spLocks noChangeArrowheads="1"/>
            </p:cNvSpPr>
            <p:nvPr/>
          </p:nvSpPr>
          <p:spPr bwMode="auto">
            <a:xfrm>
              <a:off x="8898202" y="3886201"/>
              <a:ext cx="1005084" cy="36676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itchFamily="2" charset="-122"/>
                </a:rPr>
                <a:t>MAC </a:t>
              </a:r>
              <a:r>
                <a:rPr kumimoji="1" lang="zh-CN" altLang="en-US" b="1">
                  <a:solidFill>
                    <a:srgbClr val="000099"/>
                  </a:solidFill>
                  <a:latin typeface="+mn-lt"/>
                  <a:ea typeface="黑体" pitchFamily="2" charset="-122"/>
                </a:rPr>
                <a:t>层</a:t>
              </a:r>
            </a:p>
          </p:txBody>
        </p:sp>
        <p:sp>
          <p:nvSpPr>
            <p:cNvPr id="47" name="Line 8"/>
            <p:cNvSpPr>
              <a:spLocks noChangeShapeType="1"/>
            </p:cNvSpPr>
            <p:nvPr/>
          </p:nvSpPr>
          <p:spPr bwMode="auto">
            <a:xfrm flipH="1">
              <a:off x="1675077" y="4221163"/>
              <a:ext cx="1720" cy="514350"/>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8" name="Line 9"/>
            <p:cNvSpPr>
              <a:spLocks noChangeShapeType="1"/>
            </p:cNvSpPr>
            <p:nvPr/>
          </p:nvSpPr>
          <p:spPr bwMode="auto">
            <a:xfrm>
              <a:off x="8619596" y="4292600"/>
              <a:ext cx="12039" cy="431800"/>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9" name="Rectangle 10"/>
            <p:cNvSpPr>
              <a:spLocks noChangeArrowheads="1"/>
            </p:cNvSpPr>
            <p:nvPr/>
          </p:nvSpPr>
          <p:spPr bwMode="auto">
            <a:xfrm>
              <a:off x="9044385" y="2971801"/>
              <a:ext cx="693139"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itchFamily="2" charset="-122"/>
                </a:rPr>
                <a:t>IP </a:t>
              </a:r>
              <a:r>
                <a:rPr kumimoji="1" lang="zh-CN" altLang="en-US" b="1" dirty="0">
                  <a:solidFill>
                    <a:srgbClr val="000099"/>
                  </a:solidFill>
                  <a:latin typeface="+mn-lt"/>
                  <a:ea typeface="黑体" pitchFamily="2" charset="-122"/>
                </a:rPr>
                <a:t>层</a:t>
              </a:r>
            </a:p>
          </p:txBody>
        </p:sp>
        <p:sp>
          <p:nvSpPr>
            <p:cNvPr id="50" name="Line 11"/>
            <p:cNvSpPr>
              <a:spLocks noChangeShapeType="1"/>
            </p:cNvSpPr>
            <p:nvPr/>
          </p:nvSpPr>
          <p:spPr bwMode="auto">
            <a:xfrm flipV="1">
              <a:off x="8879285" y="3505202"/>
              <a:ext cx="889132" cy="0"/>
            </a:xfrm>
            <a:prstGeom prst="line">
              <a:avLst/>
            </a:prstGeom>
            <a:noFill/>
            <a:ln w="19050">
              <a:solidFill>
                <a:srgbClr val="000099"/>
              </a:solidFill>
              <a:prstDash val="lg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grpSp>
          <p:nvGrpSpPr>
            <p:cNvPr id="51" name="Group 15"/>
            <p:cNvGrpSpPr/>
            <p:nvPr/>
          </p:nvGrpSpPr>
          <p:grpSpPr bwMode="auto">
            <a:xfrm>
              <a:off x="1133344" y="3490915"/>
              <a:ext cx="7565363" cy="1385888"/>
              <a:chOff x="659" y="2199"/>
              <a:chExt cx="4399" cy="873"/>
            </a:xfrm>
          </p:grpSpPr>
          <p:sp>
            <p:nvSpPr>
              <p:cNvPr id="55" name="AutoShape 16"/>
              <p:cNvSpPr>
                <a:spLocks noChangeArrowheads="1"/>
              </p:cNvSpPr>
              <p:nvPr/>
            </p:nvSpPr>
            <p:spPr bwMode="auto">
              <a:xfrm rot="16200000" flipH="1">
                <a:off x="2830" y="2807"/>
                <a:ext cx="384" cy="145"/>
              </a:xfrm>
              <a:prstGeom prst="rightArrow">
                <a:avLst>
                  <a:gd name="adj1" fmla="val 50000"/>
                  <a:gd name="adj2" fmla="val 132426"/>
                </a:avLst>
              </a:prstGeom>
              <a:solidFill>
                <a:schemeClr val="accent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grpSp>
            <p:nvGrpSpPr>
              <p:cNvPr id="56" name="Group 17"/>
              <p:cNvGrpSpPr/>
              <p:nvPr/>
            </p:nvGrpSpPr>
            <p:grpSpPr bwMode="auto">
              <a:xfrm>
                <a:off x="659" y="2199"/>
                <a:ext cx="4399" cy="489"/>
                <a:chOff x="659" y="2199"/>
                <a:chExt cx="4399" cy="489"/>
              </a:xfrm>
            </p:grpSpPr>
            <p:sp>
              <p:nvSpPr>
                <p:cNvPr id="57" name="Rectangle 18"/>
                <p:cNvSpPr>
                  <a:spLocks noChangeArrowheads="1"/>
                </p:cNvSpPr>
                <p:nvPr/>
              </p:nvSpPr>
              <p:spPr bwMode="auto">
                <a:xfrm>
                  <a:off x="974" y="2400"/>
                  <a:ext cx="4045" cy="288"/>
                </a:xfrm>
                <a:prstGeom prst="rect">
                  <a:avLst/>
                </a:prstGeom>
                <a:solidFill>
                  <a:srgbClr val="FFCCFF"/>
                </a:solidFill>
                <a:ln w="19050">
                  <a:solidFill>
                    <a:srgbClr val="000099"/>
                  </a:solidFill>
                  <a:miter lim="800000"/>
                </a:ln>
                <a:effectLst>
                  <a:outerShdw dist="35921" dir="2700000" algn="ctr" rotWithShape="0">
                    <a:schemeClr val="bg2"/>
                  </a:outerShdw>
                </a:effectLst>
              </p:spPr>
              <p:txBody>
                <a:bodyPr wrap="none" anchor="ctr"/>
                <a:lstStyle/>
                <a:p>
                  <a:endParaRPr lang="zh-CN" altLang="en-US" b="1">
                    <a:solidFill>
                      <a:srgbClr val="000099"/>
                    </a:solidFill>
                    <a:latin typeface="+mn-lt"/>
                    <a:ea typeface="黑体" pitchFamily="2" charset="-122"/>
                  </a:endParaRPr>
                </a:p>
              </p:txBody>
            </p:sp>
            <p:sp>
              <p:nvSpPr>
                <p:cNvPr id="58" name="Line 19"/>
                <p:cNvSpPr>
                  <a:spLocks noChangeShapeType="1"/>
                </p:cNvSpPr>
                <p:nvPr/>
              </p:nvSpPr>
              <p:spPr bwMode="auto">
                <a:xfrm>
                  <a:off x="1563"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9" name="Line 20"/>
                <p:cNvSpPr>
                  <a:spLocks noChangeShapeType="1"/>
                </p:cNvSpPr>
                <p:nvPr/>
              </p:nvSpPr>
              <p:spPr bwMode="auto">
                <a:xfrm>
                  <a:off x="2139"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60" name="Line 21"/>
                <p:cNvSpPr>
                  <a:spLocks noChangeShapeType="1"/>
                </p:cNvSpPr>
                <p:nvPr/>
              </p:nvSpPr>
              <p:spPr bwMode="auto">
                <a:xfrm>
                  <a:off x="2715"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61" name="Line 22"/>
                <p:cNvSpPr>
                  <a:spLocks noChangeShapeType="1"/>
                </p:cNvSpPr>
                <p:nvPr/>
              </p:nvSpPr>
              <p:spPr bwMode="auto">
                <a:xfrm>
                  <a:off x="4683"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62" name="Rectangle 23"/>
                <p:cNvSpPr>
                  <a:spLocks noChangeArrowheads="1"/>
                </p:cNvSpPr>
                <p:nvPr/>
              </p:nvSpPr>
              <p:spPr bwMode="auto">
                <a:xfrm>
                  <a:off x="963" y="2445"/>
                  <a:ext cx="64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itchFamily="2" charset="-122"/>
                    </a:rPr>
                    <a:t>目的地址</a:t>
                  </a:r>
                </a:p>
              </p:txBody>
            </p:sp>
            <p:sp>
              <p:nvSpPr>
                <p:cNvPr id="63" name="Rectangle 24"/>
                <p:cNvSpPr>
                  <a:spLocks noChangeArrowheads="1"/>
                </p:cNvSpPr>
                <p:nvPr/>
              </p:nvSpPr>
              <p:spPr bwMode="auto">
                <a:xfrm>
                  <a:off x="1609" y="2445"/>
                  <a:ext cx="5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a:solidFill>
                        <a:srgbClr val="000099"/>
                      </a:solidFill>
                      <a:latin typeface="+mn-lt"/>
                      <a:ea typeface="黑体" pitchFamily="2" charset="-122"/>
                    </a:rPr>
                    <a:t>源地址</a:t>
                  </a:r>
                </a:p>
              </p:txBody>
            </p:sp>
            <p:sp>
              <p:nvSpPr>
                <p:cNvPr id="64" name="Rectangle 25"/>
                <p:cNvSpPr>
                  <a:spLocks noChangeArrowheads="1"/>
                </p:cNvSpPr>
                <p:nvPr/>
              </p:nvSpPr>
              <p:spPr bwMode="auto">
                <a:xfrm>
                  <a:off x="2241" y="2445"/>
                  <a:ext cx="37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itchFamily="2" charset="-122"/>
                    </a:rPr>
                    <a:t>类型</a:t>
                  </a:r>
                </a:p>
              </p:txBody>
            </p:sp>
            <p:sp>
              <p:nvSpPr>
                <p:cNvPr id="65" name="Rectangle 26"/>
                <p:cNvSpPr>
                  <a:spLocks noChangeArrowheads="1"/>
                </p:cNvSpPr>
                <p:nvPr/>
              </p:nvSpPr>
              <p:spPr bwMode="auto">
                <a:xfrm>
                  <a:off x="3406" y="2445"/>
                  <a:ext cx="67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itchFamily="2" charset="-122"/>
                    </a:rPr>
                    <a:t>数        据</a:t>
                  </a:r>
                </a:p>
              </p:txBody>
            </p:sp>
            <p:sp>
              <p:nvSpPr>
                <p:cNvPr id="66" name="Rectangle 27"/>
                <p:cNvSpPr>
                  <a:spLocks noChangeArrowheads="1"/>
                </p:cNvSpPr>
                <p:nvPr/>
              </p:nvSpPr>
              <p:spPr bwMode="auto">
                <a:xfrm>
                  <a:off x="4683" y="2445"/>
                  <a:ext cx="37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itchFamily="2" charset="-122"/>
                    </a:rPr>
                    <a:t>FCS</a:t>
                  </a:r>
                </a:p>
              </p:txBody>
            </p:sp>
            <p:sp>
              <p:nvSpPr>
                <p:cNvPr id="67" name="Rectangle 28"/>
                <p:cNvSpPr>
                  <a:spLocks noChangeArrowheads="1"/>
                </p:cNvSpPr>
                <p:nvPr/>
              </p:nvSpPr>
              <p:spPr bwMode="auto">
                <a:xfrm>
                  <a:off x="1193"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itchFamily="2" charset="-122"/>
                    </a:rPr>
                    <a:t>6</a:t>
                  </a:r>
                </a:p>
              </p:txBody>
            </p:sp>
            <p:sp>
              <p:nvSpPr>
                <p:cNvPr id="68" name="Rectangle 29"/>
                <p:cNvSpPr>
                  <a:spLocks noChangeArrowheads="1"/>
                </p:cNvSpPr>
                <p:nvPr/>
              </p:nvSpPr>
              <p:spPr bwMode="auto">
                <a:xfrm>
                  <a:off x="1810"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itchFamily="2" charset="-122"/>
                    </a:rPr>
                    <a:t>6</a:t>
                  </a:r>
                </a:p>
              </p:txBody>
            </p:sp>
            <p:sp>
              <p:nvSpPr>
                <p:cNvPr id="69" name="Rectangle 30"/>
                <p:cNvSpPr>
                  <a:spLocks noChangeArrowheads="1"/>
                </p:cNvSpPr>
                <p:nvPr/>
              </p:nvSpPr>
              <p:spPr bwMode="auto">
                <a:xfrm>
                  <a:off x="2379"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itchFamily="2" charset="-122"/>
                    </a:rPr>
                    <a:t>2</a:t>
                  </a:r>
                </a:p>
              </p:txBody>
            </p:sp>
            <p:sp>
              <p:nvSpPr>
                <p:cNvPr id="70" name="Rectangle 31"/>
                <p:cNvSpPr>
                  <a:spLocks noChangeArrowheads="1"/>
                </p:cNvSpPr>
                <p:nvPr/>
              </p:nvSpPr>
              <p:spPr bwMode="auto">
                <a:xfrm>
                  <a:off x="4786"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itchFamily="2" charset="-122"/>
                    </a:rPr>
                    <a:t>4</a:t>
                  </a:r>
                </a:p>
              </p:txBody>
            </p:sp>
            <p:sp>
              <p:nvSpPr>
                <p:cNvPr id="71" name="Rectangle 32"/>
                <p:cNvSpPr>
                  <a:spLocks noChangeArrowheads="1"/>
                </p:cNvSpPr>
                <p:nvPr/>
              </p:nvSpPr>
              <p:spPr bwMode="auto">
                <a:xfrm>
                  <a:off x="659" y="2220"/>
                  <a:ext cx="37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itchFamily="2" charset="-122"/>
                    </a:rPr>
                    <a:t>字节</a:t>
                  </a:r>
                  <a:endParaRPr kumimoji="1" lang="zh-CN" altLang="en-US" sz="1600" b="1" dirty="0">
                    <a:solidFill>
                      <a:srgbClr val="000099"/>
                    </a:solidFill>
                    <a:latin typeface="+mn-lt"/>
                    <a:ea typeface="黑体" pitchFamily="2" charset="-122"/>
                  </a:endParaRPr>
                </a:p>
              </p:txBody>
            </p:sp>
            <p:sp>
              <p:nvSpPr>
                <p:cNvPr id="72" name="Text Box 33"/>
                <p:cNvSpPr txBox="1">
                  <a:spLocks noChangeArrowheads="1"/>
                </p:cNvSpPr>
                <p:nvPr/>
              </p:nvSpPr>
              <p:spPr bwMode="auto">
                <a:xfrm>
                  <a:off x="3777" y="2199"/>
                  <a:ext cx="708"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en-US" altLang="zh-CN" b="1" dirty="0">
                      <a:solidFill>
                        <a:srgbClr val="000099"/>
                      </a:solidFill>
                      <a:latin typeface="+mn-lt"/>
                      <a:ea typeface="黑体" pitchFamily="2" charset="-122"/>
                    </a:rPr>
                    <a:t>46 ~ 1500</a:t>
                  </a:r>
                </a:p>
              </p:txBody>
            </p:sp>
          </p:grpSp>
        </p:grpSp>
        <p:grpSp>
          <p:nvGrpSpPr>
            <p:cNvPr id="52" name="Group 34"/>
            <p:cNvGrpSpPr/>
            <p:nvPr/>
          </p:nvGrpSpPr>
          <p:grpSpPr bwMode="auto">
            <a:xfrm>
              <a:off x="4669235" y="2971800"/>
              <a:ext cx="3384550" cy="990600"/>
              <a:chOff x="2715" y="1872"/>
              <a:chExt cx="1968" cy="624"/>
            </a:xfrm>
          </p:grpSpPr>
          <p:sp>
            <p:nvSpPr>
              <p:cNvPr id="53" name="AutoShape 35"/>
              <p:cNvSpPr>
                <a:spLocks noChangeArrowheads="1"/>
              </p:cNvSpPr>
              <p:nvPr/>
            </p:nvSpPr>
            <p:spPr bwMode="auto">
              <a:xfrm rot="16200000" flipH="1">
                <a:off x="3508" y="2231"/>
                <a:ext cx="384" cy="145"/>
              </a:xfrm>
              <a:prstGeom prst="rightArrow">
                <a:avLst>
                  <a:gd name="adj1" fmla="val 50000"/>
                  <a:gd name="adj2" fmla="val 132426"/>
                </a:avLst>
              </a:prstGeom>
              <a:solidFill>
                <a:schemeClr val="accent1"/>
              </a:solidFill>
              <a:ln w="12700">
                <a:solidFill>
                  <a:schemeClr val="folHlink"/>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4" name="Rectangle 36"/>
              <p:cNvSpPr>
                <a:spLocks noChangeArrowheads="1"/>
              </p:cNvSpPr>
              <p:nvPr/>
            </p:nvSpPr>
            <p:spPr bwMode="auto">
              <a:xfrm>
                <a:off x="2715" y="1872"/>
                <a:ext cx="1968" cy="240"/>
              </a:xfrm>
              <a:prstGeom prst="rect">
                <a:avLst/>
              </a:prstGeom>
              <a:solidFill>
                <a:srgbClr val="CCECFF"/>
              </a:solidFill>
              <a:ln w="19050">
                <a:solidFill>
                  <a:schemeClr val="folHlink"/>
                </a:solidFill>
                <a:miter lim="800000"/>
              </a:ln>
              <a:effectLst>
                <a:outerShdw dist="35921" dir="2700000" algn="ctr" rotWithShape="0">
                  <a:schemeClr val="bg2"/>
                </a:outerShdw>
              </a:effectLst>
            </p:spPr>
            <p:txBody>
              <a:bodyPr wrap="none" anchor="ctr"/>
              <a:lstStyle/>
              <a:p>
                <a:pPr algn="ctr" defTabSz="762000" eaLnBrk="0" hangingPunct="0"/>
                <a:r>
                  <a:rPr kumimoji="1" lang="en-US" altLang="zh-CN" sz="2000" b="1" dirty="0">
                    <a:solidFill>
                      <a:srgbClr val="000099"/>
                    </a:solidFill>
                    <a:latin typeface="+mn-lt"/>
                    <a:ea typeface="黑体" pitchFamily="2" charset="-122"/>
                  </a:rPr>
                  <a:t>IP </a:t>
                </a:r>
                <a:r>
                  <a:rPr kumimoji="1" lang="zh-CN" altLang="en-US" sz="2000" b="1" dirty="0">
                    <a:solidFill>
                      <a:srgbClr val="000099"/>
                    </a:solidFill>
                    <a:latin typeface="+mn-lt"/>
                    <a:ea typeface="黑体" pitchFamily="2" charset="-122"/>
                  </a:rPr>
                  <a:t>数据报</a:t>
                </a:r>
              </a:p>
            </p:txBody>
          </p:sp>
        </p:grpSp>
      </p:grpSp>
      <p:sp>
        <p:nvSpPr>
          <p:cNvPr id="450598" name="AutoShape 38"/>
          <p:cNvSpPr>
            <a:spLocks noChangeArrowheads="1"/>
          </p:cNvSpPr>
          <p:nvPr/>
        </p:nvSpPr>
        <p:spPr bwMode="auto">
          <a:xfrm>
            <a:off x="3393149" y="2133601"/>
            <a:ext cx="2963201" cy="504825"/>
          </a:xfrm>
          <a:prstGeom prst="wedgeRoundRectCallout">
            <a:avLst>
              <a:gd name="adj1" fmla="val 116454"/>
              <a:gd name="adj2" fmla="val 310380"/>
              <a:gd name="adj3" fmla="val 16667"/>
            </a:avLst>
          </a:prstGeom>
          <a:solidFill>
            <a:srgbClr val="FFFF99"/>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zh-CN" sz="2400" b="1">
                <a:solidFill>
                  <a:srgbClr val="000099"/>
                </a:solidFill>
                <a:latin typeface="+mn-lt"/>
                <a:ea typeface="黑体" pitchFamily="2" charset="-122"/>
              </a:rPr>
              <a:t>FCS </a:t>
            </a:r>
            <a:r>
              <a:rPr lang="zh-CN" altLang="en-US" sz="2400" b="1">
                <a:solidFill>
                  <a:srgbClr val="000099"/>
                </a:solidFill>
                <a:latin typeface="+mn-lt"/>
                <a:ea typeface="黑体" pitchFamily="2" charset="-122"/>
              </a:rPr>
              <a:t>字段 </a:t>
            </a:r>
            <a:r>
              <a:rPr lang="en-US" altLang="zh-CN" sz="2400" b="1">
                <a:solidFill>
                  <a:srgbClr val="000099"/>
                </a:solidFill>
                <a:latin typeface="+mn-lt"/>
                <a:ea typeface="黑体" pitchFamily="2" charset="-122"/>
              </a:rPr>
              <a:t>4 </a:t>
            </a:r>
            <a:r>
              <a:rPr lang="zh-CN" altLang="en-US" sz="2400" b="1">
                <a:solidFill>
                  <a:srgbClr val="000099"/>
                </a:solidFill>
                <a:latin typeface="+mn-lt"/>
                <a:ea typeface="黑体" pitchFamily="2" charset="-122"/>
              </a:rPr>
              <a:t>字节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59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06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9" grpId="0" bldLvl="0" animBg="1"/>
      <p:bldP spid="450600" grpId="0" bldLvl="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621" name="Rectangle 37"/>
          <p:cNvSpPr>
            <a:spLocks noGrp="1" noChangeArrowheads="1"/>
          </p:cNvSpPr>
          <p:nvPr>
            <p:ph type="title"/>
          </p:nvPr>
        </p:nvSpPr>
        <p:spPr/>
        <p:txBody>
          <a:bodyPr/>
          <a:lstStyle/>
          <a:p>
            <a:pPr algn="ctr"/>
            <a:r>
              <a:rPr lang="zh-CN" altLang="en-US" dirty="0"/>
              <a:t>以太网 </a:t>
            </a:r>
            <a:r>
              <a:rPr lang="en-US" altLang="zh-CN" dirty="0"/>
              <a:t>V2 </a:t>
            </a:r>
            <a:r>
              <a:rPr lang="zh-CN" altLang="en-US" dirty="0"/>
              <a:t>的 </a:t>
            </a:r>
            <a:r>
              <a:rPr lang="en-US" altLang="zh-CN" dirty="0"/>
              <a:t>MAC </a:t>
            </a:r>
            <a:r>
              <a:rPr lang="zh-CN" altLang="en-US" dirty="0"/>
              <a:t>帧格式</a:t>
            </a:r>
          </a:p>
        </p:txBody>
      </p:sp>
      <p:sp>
        <p:nvSpPr>
          <p:cNvPr id="451639" name="Text Box 55"/>
          <p:cNvSpPr txBox="1">
            <a:spLocks noChangeArrowheads="1"/>
          </p:cNvSpPr>
          <p:nvPr/>
        </p:nvSpPr>
        <p:spPr bwMode="auto">
          <a:xfrm>
            <a:off x="632520" y="1211268"/>
            <a:ext cx="9016929" cy="1200329"/>
          </a:xfrm>
          <a:prstGeom prst="rect">
            <a:avLst/>
          </a:prstGeom>
          <a:solidFill>
            <a:srgbClr val="66FF66"/>
          </a:solidFill>
          <a:ln w="9525">
            <a:solidFill>
              <a:srgbClr val="333399"/>
            </a:solidFill>
            <a:miter lim="800000"/>
          </a:ln>
          <a:effectLst/>
        </p:spPr>
        <p:txBody>
          <a:bodyPr wrap="square">
            <a:spAutoFit/>
          </a:bodyPr>
          <a:lstStyle>
            <a:defPPr>
              <a:defRPr lang="en-US"/>
            </a:defPPr>
            <a:lvl1pPr algn="ctr">
              <a:defRPr sz="2400" b="1">
                <a:solidFill>
                  <a:srgbClr val="000099"/>
                </a:solidFill>
                <a:latin typeface="+mn-lt"/>
                <a:ea typeface="黑体" pitchFamily="2" charset="-122"/>
              </a:defRPr>
            </a:lvl1pPr>
          </a:lstStyle>
          <a:p>
            <a:pPr algn="l"/>
            <a:r>
              <a:rPr lang="zh-CN" altLang="en-US" dirty="0">
                <a:solidFill>
                  <a:srgbClr val="000066"/>
                </a:solidFill>
              </a:rPr>
              <a:t>在帧的前面插入（硬件生成）的 </a:t>
            </a:r>
            <a:r>
              <a:rPr lang="en-US" altLang="zh-CN" dirty="0">
                <a:solidFill>
                  <a:srgbClr val="000066"/>
                </a:solidFill>
              </a:rPr>
              <a:t>8 </a:t>
            </a:r>
            <a:r>
              <a:rPr lang="zh-CN" altLang="en-US" dirty="0">
                <a:solidFill>
                  <a:srgbClr val="000066"/>
                </a:solidFill>
              </a:rPr>
              <a:t>字节中，第一个字段共 </a:t>
            </a:r>
            <a:r>
              <a:rPr lang="en-US" altLang="zh-CN" dirty="0">
                <a:solidFill>
                  <a:srgbClr val="000066"/>
                </a:solidFill>
              </a:rPr>
              <a:t>7 </a:t>
            </a:r>
            <a:r>
              <a:rPr lang="zh-CN" altLang="en-US" dirty="0">
                <a:solidFill>
                  <a:srgbClr val="000066"/>
                </a:solidFill>
              </a:rPr>
              <a:t>个字节，是前同步码，用来迅速实现 </a:t>
            </a:r>
            <a:r>
              <a:rPr lang="en-US" altLang="zh-CN" dirty="0">
                <a:solidFill>
                  <a:srgbClr val="000066"/>
                </a:solidFill>
              </a:rPr>
              <a:t>MAC </a:t>
            </a:r>
            <a:r>
              <a:rPr lang="zh-CN" altLang="en-US" dirty="0">
                <a:solidFill>
                  <a:srgbClr val="000066"/>
                </a:solidFill>
              </a:rPr>
              <a:t>帧的比特同步。第二个字段 </a:t>
            </a:r>
            <a:r>
              <a:rPr lang="en-US" altLang="zh-CN" dirty="0">
                <a:solidFill>
                  <a:srgbClr val="000066"/>
                </a:solidFill>
              </a:rPr>
              <a:t>1 </a:t>
            </a:r>
            <a:r>
              <a:rPr lang="zh-CN" altLang="en-US" dirty="0">
                <a:solidFill>
                  <a:srgbClr val="000066"/>
                </a:solidFill>
              </a:rPr>
              <a:t>个字节是帧开始定界符，表示后面的信息就是 </a:t>
            </a:r>
            <a:r>
              <a:rPr lang="en-US" altLang="zh-CN" dirty="0">
                <a:solidFill>
                  <a:srgbClr val="000066"/>
                </a:solidFill>
              </a:rPr>
              <a:t>MAC </a:t>
            </a:r>
            <a:r>
              <a:rPr lang="zh-CN" altLang="en-US" dirty="0">
                <a:solidFill>
                  <a:srgbClr val="000066"/>
                </a:solidFill>
              </a:rPr>
              <a:t>帧。 </a:t>
            </a:r>
          </a:p>
        </p:txBody>
      </p:sp>
      <p:sp>
        <p:nvSpPr>
          <p:cNvPr id="451640" name="Text Box 56"/>
          <p:cNvSpPr txBox="1">
            <a:spLocks noChangeArrowheads="1"/>
          </p:cNvSpPr>
          <p:nvPr/>
        </p:nvSpPr>
        <p:spPr bwMode="auto">
          <a:xfrm>
            <a:off x="5616327" y="5373216"/>
            <a:ext cx="4033121" cy="1200329"/>
          </a:xfrm>
          <a:prstGeom prst="rect">
            <a:avLst/>
          </a:prstGeom>
          <a:solidFill>
            <a:srgbClr val="FFFF66"/>
          </a:solidFill>
          <a:ln w="9525">
            <a:solidFill>
              <a:srgbClr val="333399"/>
            </a:solidFill>
            <a:miter lim="800000"/>
          </a:ln>
          <a:effectLst/>
        </p:spPr>
        <p:txBody>
          <a:bodyPr wrap="square">
            <a:spAutoFit/>
          </a:bodyPr>
          <a:lstStyle/>
          <a:p>
            <a:pPr algn="ctr"/>
            <a:r>
              <a:rPr lang="zh-CN" altLang="en-US" sz="2400" b="1" dirty="0">
                <a:solidFill>
                  <a:srgbClr val="000099"/>
                </a:solidFill>
                <a:latin typeface="+mn-lt"/>
                <a:ea typeface="黑体" pitchFamily="2" charset="-122"/>
              </a:rPr>
              <a:t>为了达到比特同步，</a:t>
            </a:r>
          </a:p>
          <a:p>
            <a:pPr algn="ctr"/>
            <a:r>
              <a:rPr lang="zh-CN" altLang="en-US" sz="2400" b="1" dirty="0">
                <a:solidFill>
                  <a:srgbClr val="000099"/>
                </a:solidFill>
                <a:latin typeface="+mn-lt"/>
                <a:ea typeface="黑体" pitchFamily="2" charset="-122"/>
              </a:rPr>
              <a:t>在传输媒体上实际传送的</a:t>
            </a:r>
          </a:p>
          <a:p>
            <a:pPr algn="ctr"/>
            <a:r>
              <a:rPr lang="zh-CN" altLang="en-US" sz="2400" b="1" dirty="0">
                <a:solidFill>
                  <a:srgbClr val="000099"/>
                </a:solidFill>
                <a:latin typeface="+mn-lt"/>
                <a:ea typeface="黑体" pitchFamily="2" charset="-122"/>
              </a:rPr>
              <a:t>要比 </a:t>
            </a:r>
            <a:r>
              <a:rPr lang="en-US" altLang="zh-CN" sz="2400" b="1" dirty="0">
                <a:solidFill>
                  <a:srgbClr val="000099"/>
                </a:solidFill>
                <a:latin typeface="+mn-lt"/>
                <a:ea typeface="黑体" pitchFamily="2" charset="-122"/>
              </a:rPr>
              <a:t>MAC </a:t>
            </a:r>
            <a:r>
              <a:rPr lang="zh-CN" altLang="en-US" sz="2400" b="1" dirty="0">
                <a:solidFill>
                  <a:srgbClr val="000099"/>
                </a:solidFill>
                <a:latin typeface="+mn-lt"/>
                <a:ea typeface="黑体" pitchFamily="2" charset="-122"/>
              </a:rPr>
              <a:t>帧还多 </a:t>
            </a:r>
            <a:r>
              <a:rPr lang="en-US" altLang="zh-CN" sz="2400" b="1" dirty="0">
                <a:solidFill>
                  <a:srgbClr val="000099"/>
                </a:solidFill>
                <a:latin typeface="+mn-lt"/>
                <a:ea typeface="黑体" pitchFamily="2" charset="-122"/>
              </a:rPr>
              <a:t>8 </a:t>
            </a:r>
            <a:r>
              <a:rPr lang="zh-CN" altLang="en-US" sz="2400" b="1" dirty="0">
                <a:solidFill>
                  <a:srgbClr val="000099"/>
                </a:solidFill>
                <a:latin typeface="+mn-lt"/>
                <a:ea typeface="黑体" pitchFamily="2" charset="-122"/>
              </a:rPr>
              <a:t>个字节</a:t>
            </a:r>
          </a:p>
        </p:txBody>
      </p:sp>
      <p:grpSp>
        <p:nvGrpSpPr>
          <p:cNvPr id="56" name="组合 55"/>
          <p:cNvGrpSpPr/>
          <p:nvPr/>
        </p:nvGrpSpPr>
        <p:grpSpPr>
          <a:xfrm>
            <a:off x="488504" y="2971800"/>
            <a:ext cx="9414782" cy="2254250"/>
            <a:chOff x="488504" y="2971800"/>
            <a:chExt cx="9414782" cy="2254250"/>
          </a:xfrm>
        </p:grpSpPr>
        <p:sp>
          <p:nvSpPr>
            <p:cNvPr id="57" name="Line 2"/>
            <p:cNvSpPr>
              <a:spLocks noChangeShapeType="1"/>
            </p:cNvSpPr>
            <p:nvPr/>
          </p:nvSpPr>
          <p:spPr bwMode="auto">
            <a:xfrm flipV="1">
              <a:off x="488504" y="4478338"/>
              <a:ext cx="9361040" cy="17266"/>
            </a:xfrm>
            <a:prstGeom prst="line">
              <a:avLst/>
            </a:prstGeom>
            <a:noFill/>
            <a:ln w="57150" cmpd="dbl">
              <a:solidFill>
                <a:srgbClr val="000099"/>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58" name="Rectangle 3"/>
            <p:cNvSpPr>
              <a:spLocks noChangeArrowheads="1"/>
            </p:cNvSpPr>
            <p:nvPr/>
          </p:nvSpPr>
          <p:spPr bwMode="auto">
            <a:xfrm>
              <a:off x="1683677" y="4730750"/>
              <a:ext cx="6947958" cy="495300"/>
            </a:xfrm>
            <a:prstGeom prst="rect">
              <a:avLst/>
            </a:prstGeom>
            <a:solidFill>
              <a:srgbClr val="FF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9" name="Rectangle 4"/>
            <p:cNvSpPr>
              <a:spLocks noChangeArrowheads="1"/>
            </p:cNvSpPr>
            <p:nvPr/>
          </p:nvSpPr>
          <p:spPr bwMode="auto">
            <a:xfrm>
              <a:off x="1676797" y="4730750"/>
              <a:ext cx="6954838" cy="488950"/>
            </a:xfrm>
            <a:prstGeom prst="rect">
              <a:avLst/>
            </a:prstGeom>
            <a:noFill/>
            <a:ln w="28575">
              <a:solidFill>
                <a:srgbClr val="000099"/>
              </a:solidFill>
              <a:miter lim="800000"/>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60" name="Rectangle 5"/>
            <p:cNvSpPr>
              <a:spLocks noChangeArrowheads="1"/>
            </p:cNvSpPr>
            <p:nvPr/>
          </p:nvSpPr>
          <p:spPr bwMode="auto">
            <a:xfrm>
              <a:off x="4610762" y="4759647"/>
              <a:ext cx="1096455"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dirty="0">
                  <a:solidFill>
                    <a:srgbClr val="000099"/>
                  </a:solidFill>
                  <a:latin typeface="+mn-lt"/>
                  <a:ea typeface="黑体" pitchFamily="2" charset="-122"/>
                </a:rPr>
                <a:t>MAC </a:t>
              </a:r>
              <a:r>
                <a:rPr kumimoji="1" lang="zh-CN" altLang="en-US" sz="2000" b="1" dirty="0">
                  <a:solidFill>
                    <a:srgbClr val="000099"/>
                  </a:solidFill>
                  <a:latin typeface="+mn-lt"/>
                  <a:ea typeface="黑体" pitchFamily="2" charset="-122"/>
                </a:rPr>
                <a:t>帧</a:t>
              </a:r>
            </a:p>
          </p:txBody>
        </p:sp>
        <p:sp>
          <p:nvSpPr>
            <p:cNvPr id="61" name="Rectangle 6"/>
            <p:cNvSpPr>
              <a:spLocks noChangeArrowheads="1"/>
            </p:cNvSpPr>
            <p:nvPr/>
          </p:nvSpPr>
          <p:spPr bwMode="auto">
            <a:xfrm>
              <a:off x="8930879" y="4814889"/>
              <a:ext cx="880050"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a:solidFill>
                    <a:srgbClr val="000099"/>
                  </a:solidFill>
                  <a:latin typeface="+mn-lt"/>
                  <a:ea typeface="黑体" pitchFamily="2" charset="-122"/>
                </a:rPr>
                <a:t>物理层</a:t>
              </a:r>
            </a:p>
          </p:txBody>
        </p:sp>
        <p:sp>
          <p:nvSpPr>
            <p:cNvPr id="62" name="Rectangle 7"/>
            <p:cNvSpPr>
              <a:spLocks noChangeArrowheads="1"/>
            </p:cNvSpPr>
            <p:nvPr/>
          </p:nvSpPr>
          <p:spPr bwMode="auto">
            <a:xfrm>
              <a:off x="8898202" y="3886201"/>
              <a:ext cx="1005084" cy="36676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itchFamily="2" charset="-122"/>
                </a:rPr>
                <a:t>MAC </a:t>
              </a:r>
              <a:r>
                <a:rPr kumimoji="1" lang="zh-CN" altLang="en-US" b="1">
                  <a:solidFill>
                    <a:srgbClr val="000099"/>
                  </a:solidFill>
                  <a:latin typeface="+mn-lt"/>
                  <a:ea typeface="黑体" pitchFamily="2" charset="-122"/>
                </a:rPr>
                <a:t>层</a:t>
              </a:r>
            </a:p>
          </p:txBody>
        </p:sp>
        <p:sp>
          <p:nvSpPr>
            <p:cNvPr id="63" name="Line 8"/>
            <p:cNvSpPr>
              <a:spLocks noChangeShapeType="1"/>
            </p:cNvSpPr>
            <p:nvPr/>
          </p:nvSpPr>
          <p:spPr bwMode="auto">
            <a:xfrm flipH="1">
              <a:off x="1675077" y="4221163"/>
              <a:ext cx="1720" cy="514350"/>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64" name="Line 9"/>
            <p:cNvSpPr>
              <a:spLocks noChangeShapeType="1"/>
            </p:cNvSpPr>
            <p:nvPr/>
          </p:nvSpPr>
          <p:spPr bwMode="auto">
            <a:xfrm>
              <a:off x="8619596" y="4292600"/>
              <a:ext cx="12039" cy="431800"/>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65" name="Rectangle 10"/>
            <p:cNvSpPr>
              <a:spLocks noChangeArrowheads="1"/>
            </p:cNvSpPr>
            <p:nvPr/>
          </p:nvSpPr>
          <p:spPr bwMode="auto">
            <a:xfrm>
              <a:off x="9044385" y="2971801"/>
              <a:ext cx="693139"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itchFamily="2" charset="-122"/>
                </a:rPr>
                <a:t>IP </a:t>
              </a:r>
              <a:r>
                <a:rPr kumimoji="1" lang="zh-CN" altLang="en-US" b="1" dirty="0">
                  <a:solidFill>
                    <a:srgbClr val="000099"/>
                  </a:solidFill>
                  <a:latin typeface="+mn-lt"/>
                  <a:ea typeface="黑体" pitchFamily="2" charset="-122"/>
                </a:rPr>
                <a:t>层</a:t>
              </a:r>
            </a:p>
          </p:txBody>
        </p:sp>
        <p:sp>
          <p:nvSpPr>
            <p:cNvPr id="66" name="Line 11"/>
            <p:cNvSpPr>
              <a:spLocks noChangeShapeType="1"/>
            </p:cNvSpPr>
            <p:nvPr/>
          </p:nvSpPr>
          <p:spPr bwMode="auto">
            <a:xfrm flipV="1">
              <a:off x="8879285" y="3505202"/>
              <a:ext cx="889132" cy="0"/>
            </a:xfrm>
            <a:prstGeom prst="line">
              <a:avLst/>
            </a:prstGeom>
            <a:noFill/>
            <a:ln w="19050">
              <a:solidFill>
                <a:srgbClr val="000099"/>
              </a:solidFill>
              <a:prstDash val="lg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grpSp>
          <p:nvGrpSpPr>
            <p:cNvPr id="67" name="Group 15"/>
            <p:cNvGrpSpPr/>
            <p:nvPr/>
          </p:nvGrpSpPr>
          <p:grpSpPr bwMode="auto">
            <a:xfrm>
              <a:off x="1133344" y="3490915"/>
              <a:ext cx="7565363" cy="1385888"/>
              <a:chOff x="659" y="2199"/>
              <a:chExt cx="4399" cy="873"/>
            </a:xfrm>
          </p:grpSpPr>
          <p:sp>
            <p:nvSpPr>
              <p:cNvPr id="71" name="AutoShape 16"/>
              <p:cNvSpPr>
                <a:spLocks noChangeArrowheads="1"/>
              </p:cNvSpPr>
              <p:nvPr/>
            </p:nvSpPr>
            <p:spPr bwMode="auto">
              <a:xfrm rot="16200000" flipH="1">
                <a:off x="2830" y="2807"/>
                <a:ext cx="384" cy="145"/>
              </a:xfrm>
              <a:prstGeom prst="rightArrow">
                <a:avLst>
                  <a:gd name="adj1" fmla="val 50000"/>
                  <a:gd name="adj2" fmla="val 132426"/>
                </a:avLst>
              </a:prstGeom>
              <a:solidFill>
                <a:schemeClr val="accent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grpSp>
            <p:nvGrpSpPr>
              <p:cNvPr id="72" name="Group 17"/>
              <p:cNvGrpSpPr/>
              <p:nvPr/>
            </p:nvGrpSpPr>
            <p:grpSpPr bwMode="auto">
              <a:xfrm>
                <a:off x="659" y="2199"/>
                <a:ext cx="4399" cy="489"/>
                <a:chOff x="659" y="2199"/>
                <a:chExt cx="4399" cy="489"/>
              </a:xfrm>
            </p:grpSpPr>
            <p:sp>
              <p:nvSpPr>
                <p:cNvPr id="73" name="Rectangle 18"/>
                <p:cNvSpPr>
                  <a:spLocks noChangeArrowheads="1"/>
                </p:cNvSpPr>
                <p:nvPr/>
              </p:nvSpPr>
              <p:spPr bwMode="auto">
                <a:xfrm>
                  <a:off x="974" y="2400"/>
                  <a:ext cx="4045" cy="288"/>
                </a:xfrm>
                <a:prstGeom prst="rect">
                  <a:avLst/>
                </a:prstGeom>
                <a:solidFill>
                  <a:srgbClr val="FFCCFF"/>
                </a:solidFill>
                <a:ln w="19050">
                  <a:solidFill>
                    <a:srgbClr val="000099"/>
                  </a:solidFill>
                  <a:miter lim="800000"/>
                </a:ln>
                <a:effectLst>
                  <a:outerShdw dist="35921" dir="2700000" algn="ctr" rotWithShape="0">
                    <a:schemeClr val="bg2"/>
                  </a:outerShdw>
                </a:effectLst>
              </p:spPr>
              <p:txBody>
                <a:bodyPr wrap="none" anchor="ctr"/>
                <a:lstStyle/>
                <a:p>
                  <a:endParaRPr lang="zh-CN" altLang="en-US" b="1">
                    <a:solidFill>
                      <a:srgbClr val="000099"/>
                    </a:solidFill>
                    <a:latin typeface="+mn-lt"/>
                    <a:ea typeface="黑体" pitchFamily="2" charset="-122"/>
                  </a:endParaRPr>
                </a:p>
              </p:txBody>
            </p:sp>
            <p:sp>
              <p:nvSpPr>
                <p:cNvPr id="74" name="Line 19"/>
                <p:cNvSpPr>
                  <a:spLocks noChangeShapeType="1"/>
                </p:cNvSpPr>
                <p:nvPr/>
              </p:nvSpPr>
              <p:spPr bwMode="auto">
                <a:xfrm>
                  <a:off x="1563"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75" name="Line 20"/>
                <p:cNvSpPr>
                  <a:spLocks noChangeShapeType="1"/>
                </p:cNvSpPr>
                <p:nvPr/>
              </p:nvSpPr>
              <p:spPr bwMode="auto">
                <a:xfrm>
                  <a:off x="2139"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76" name="Line 21"/>
                <p:cNvSpPr>
                  <a:spLocks noChangeShapeType="1"/>
                </p:cNvSpPr>
                <p:nvPr/>
              </p:nvSpPr>
              <p:spPr bwMode="auto">
                <a:xfrm>
                  <a:off x="2715"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77" name="Line 22"/>
                <p:cNvSpPr>
                  <a:spLocks noChangeShapeType="1"/>
                </p:cNvSpPr>
                <p:nvPr/>
              </p:nvSpPr>
              <p:spPr bwMode="auto">
                <a:xfrm>
                  <a:off x="4683"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78" name="Rectangle 23"/>
                <p:cNvSpPr>
                  <a:spLocks noChangeArrowheads="1"/>
                </p:cNvSpPr>
                <p:nvPr/>
              </p:nvSpPr>
              <p:spPr bwMode="auto">
                <a:xfrm>
                  <a:off x="963" y="2445"/>
                  <a:ext cx="64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itchFamily="2" charset="-122"/>
                    </a:rPr>
                    <a:t>目的地址</a:t>
                  </a:r>
                </a:p>
              </p:txBody>
            </p:sp>
            <p:sp>
              <p:nvSpPr>
                <p:cNvPr id="79" name="Rectangle 24"/>
                <p:cNvSpPr>
                  <a:spLocks noChangeArrowheads="1"/>
                </p:cNvSpPr>
                <p:nvPr/>
              </p:nvSpPr>
              <p:spPr bwMode="auto">
                <a:xfrm>
                  <a:off x="1609" y="2445"/>
                  <a:ext cx="5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a:solidFill>
                        <a:srgbClr val="000099"/>
                      </a:solidFill>
                      <a:latin typeface="+mn-lt"/>
                      <a:ea typeface="黑体" pitchFamily="2" charset="-122"/>
                    </a:rPr>
                    <a:t>源地址</a:t>
                  </a:r>
                </a:p>
              </p:txBody>
            </p:sp>
            <p:sp>
              <p:nvSpPr>
                <p:cNvPr id="80" name="Rectangle 25"/>
                <p:cNvSpPr>
                  <a:spLocks noChangeArrowheads="1"/>
                </p:cNvSpPr>
                <p:nvPr/>
              </p:nvSpPr>
              <p:spPr bwMode="auto">
                <a:xfrm>
                  <a:off x="2241" y="2445"/>
                  <a:ext cx="37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itchFamily="2" charset="-122"/>
                    </a:rPr>
                    <a:t>类型</a:t>
                  </a:r>
                </a:p>
              </p:txBody>
            </p:sp>
            <p:sp>
              <p:nvSpPr>
                <p:cNvPr id="81" name="Rectangle 26"/>
                <p:cNvSpPr>
                  <a:spLocks noChangeArrowheads="1"/>
                </p:cNvSpPr>
                <p:nvPr/>
              </p:nvSpPr>
              <p:spPr bwMode="auto">
                <a:xfrm>
                  <a:off x="3406" y="2445"/>
                  <a:ext cx="67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itchFamily="2" charset="-122"/>
                    </a:rPr>
                    <a:t>数        据</a:t>
                  </a:r>
                </a:p>
              </p:txBody>
            </p:sp>
            <p:sp>
              <p:nvSpPr>
                <p:cNvPr id="82" name="Rectangle 27"/>
                <p:cNvSpPr>
                  <a:spLocks noChangeArrowheads="1"/>
                </p:cNvSpPr>
                <p:nvPr/>
              </p:nvSpPr>
              <p:spPr bwMode="auto">
                <a:xfrm>
                  <a:off x="4683" y="2445"/>
                  <a:ext cx="37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itchFamily="2" charset="-122"/>
                    </a:rPr>
                    <a:t>FCS</a:t>
                  </a:r>
                </a:p>
              </p:txBody>
            </p:sp>
            <p:sp>
              <p:nvSpPr>
                <p:cNvPr id="83" name="Rectangle 28"/>
                <p:cNvSpPr>
                  <a:spLocks noChangeArrowheads="1"/>
                </p:cNvSpPr>
                <p:nvPr/>
              </p:nvSpPr>
              <p:spPr bwMode="auto">
                <a:xfrm>
                  <a:off x="1193"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itchFamily="2" charset="-122"/>
                    </a:rPr>
                    <a:t>6</a:t>
                  </a:r>
                </a:p>
              </p:txBody>
            </p:sp>
            <p:sp>
              <p:nvSpPr>
                <p:cNvPr id="84" name="Rectangle 29"/>
                <p:cNvSpPr>
                  <a:spLocks noChangeArrowheads="1"/>
                </p:cNvSpPr>
                <p:nvPr/>
              </p:nvSpPr>
              <p:spPr bwMode="auto">
                <a:xfrm>
                  <a:off x="1810"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itchFamily="2" charset="-122"/>
                    </a:rPr>
                    <a:t>6</a:t>
                  </a:r>
                </a:p>
              </p:txBody>
            </p:sp>
            <p:sp>
              <p:nvSpPr>
                <p:cNvPr id="85" name="Rectangle 30"/>
                <p:cNvSpPr>
                  <a:spLocks noChangeArrowheads="1"/>
                </p:cNvSpPr>
                <p:nvPr/>
              </p:nvSpPr>
              <p:spPr bwMode="auto">
                <a:xfrm>
                  <a:off x="2379"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itchFamily="2" charset="-122"/>
                    </a:rPr>
                    <a:t>2</a:t>
                  </a:r>
                </a:p>
              </p:txBody>
            </p:sp>
            <p:sp>
              <p:nvSpPr>
                <p:cNvPr id="86" name="Rectangle 31"/>
                <p:cNvSpPr>
                  <a:spLocks noChangeArrowheads="1"/>
                </p:cNvSpPr>
                <p:nvPr/>
              </p:nvSpPr>
              <p:spPr bwMode="auto">
                <a:xfrm>
                  <a:off x="4786"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itchFamily="2" charset="-122"/>
                    </a:rPr>
                    <a:t>4</a:t>
                  </a:r>
                </a:p>
              </p:txBody>
            </p:sp>
            <p:sp>
              <p:nvSpPr>
                <p:cNvPr id="87" name="Rectangle 32"/>
                <p:cNvSpPr>
                  <a:spLocks noChangeArrowheads="1"/>
                </p:cNvSpPr>
                <p:nvPr/>
              </p:nvSpPr>
              <p:spPr bwMode="auto">
                <a:xfrm>
                  <a:off x="659" y="2220"/>
                  <a:ext cx="37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itchFamily="2" charset="-122"/>
                    </a:rPr>
                    <a:t>字节</a:t>
                  </a:r>
                  <a:endParaRPr kumimoji="1" lang="zh-CN" altLang="en-US" sz="1600" b="1" dirty="0">
                    <a:solidFill>
                      <a:srgbClr val="000099"/>
                    </a:solidFill>
                    <a:latin typeface="+mn-lt"/>
                    <a:ea typeface="黑体" pitchFamily="2" charset="-122"/>
                  </a:endParaRPr>
                </a:p>
              </p:txBody>
            </p:sp>
            <p:sp>
              <p:nvSpPr>
                <p:cNvPr id="88" name="Text Box 33"/>
                <p:cNvSpPr txBox="1">
                  <a:spLocks noChangeArrowheads="1"/>
                </p:cNvSpPr>
                <p:nvPr/>
              </p:nvSpPr>
              <p:spPr bwMode="auto">
                <a:xfrm>
                  <a:off x="3777" y="2199"/>
                  <a:ext cx="708"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en-US" altLang="zh-CN" b="1" dirty="0">
                      <a:solidFill>
                        <a:srgbClr val="000099"/>
                      </a:solidFill>
                      <a:latin typeface="+mn-lt"/>
                      <a:ea typeface="黑体" pitchFamily="2" charset="-122"/>
                    </a:rPr>
                    <a:t>46 ~ 1500</a:t>
                  </a:r>
                </a:p>
              </p:txBody>
            </p:sp>
          </p:grpSp>
        </p:grpSp>
        <p:grpSp>
          <p:nvGrpSpPr>
            <p:cNvPr id="68" name="Group 34"/>
            <p:cNvGrpSpPr/>
            <p:nvPr/>
          </p:nvGrpSpPr>
          <p:grpSpPr bwMode="auto">
            <a:xfrm>
              <a:off x="4669235" y="2971800"/>
              <a:ext cx="3384550" cy="990600"/>
              <a:chOff x="2715" y="1872"/>
              <a:chExt cx="1968" cy="624"/>
            </a:xfrm>
          </p:grpSpPr>
          <p:sp>
            <p:nvSpPr>
              <p:cNvPr id="69" name="AutoShape 35"/>
              <p:cNvSpPr>
                <a:spLocks noChangeArrowheads="1"/>
              </p:cNvSpPr>
              <p:nvPr/>
            </p:nvSpPr>
            <p:spPr bwMode="auto">
              <a:xfrm rot="16200000" flipH="1">
                <a:off x="3508" y="2231"/>
                <a:ext cx="384" cy="145"/>
              </a:xfrm>
              <a:prstGeom prst="rightArrow">
                <a:avLst>
                  <a:gd name="adj1" fmla="val 50000"/>
                  <a:gd name="adj2" fmla="val 132426"/>
                </a:avLst>
              </a:prstGeom>
              <a:solidFill>
                <a:schemeClr val="accent1"/>
              </a:solidFill>
              <a:ln w="12700">
                <a:solidFill>
                  <a:schemeClr val="folHlink"/>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70" name="Rectangle 36"/>
              <p:cNvSpPr>
                <a:spLocks noChangeArrowheads="1"/>
              </p:cNvSpPr>
              <p:nvPr/>
            </p:nvSpPr>
            <p:spPr bwMode="auto">
              <a:xfrm>
                <a:off x="2715" y="1872"/>
                <a:ext cx="1968" cy="240"/>
              </a:xfrm>
              <a:prstGeom prst="rect">
                <a:avLst/>
              </a:prstGeom>
              <a:solidFill>
                <a:srgbClr val="CCECFF"/>
              </a:solidFill>
              <a:ln w="19050">
                <a:solidFill>
                  <a:schemeClr val="folHlink"/>
                </a:solidFill>
                <a:miter lim="800000"/>
              </a:ln>
              <a:effectLst>
                <a:outerShdw dist="35921" dir="2700000" algn="ctr" rotWithShape="0">
                  <a:schemeClr val="bg2"/>
                </a:outerShdw>
              </a:effectLst>
            </p:spPr>
            <p:txBody>
              <a:bodyPr wrap="none" anchor="ctr"/>
              <a:lstStyle/>
              <a:p>
                <a:pPr algn="ctr" defTabSz="762000" eaLnBrk="0" hangingPunct="0"/>
                <a:r>
                  <a:rPr kumimoji="1" lang="en-US" altLang="zh-CN" sz="2000" b="1" dirty="0">
                    <a:solidFill>
                      <a:srgbClr val="000099"/>
                    </a:solidFill>
                    <a:latin typeface="+mn-lt"/>
                    <a:ea typeface="黑体" pitchFamily="2" charset="-122"/>
                  </a:rPr>
                  <a:t>IP </a:t>
                </a:r>
                <a:r>
                  <a:rPr kumimoji="1" lang="zh-CN" altLang="en-US" sz="2000" b="1" dirty="0">
                    <a:solidFill>
                      <a:srgbClr val="000099"/>
                    </a:solidFill>
                    <a:latin typeface="+mn-lt"/>
                    <a:ea typeface="黑体" pitchFamily="2" charset="-122"/>
                  </a:rPr>
                  <a:t>数据报</a:t>
                </a:r>
              </a:p>
            </p:txBody>
          </p:sp>
        </p:grpSp>
      </p:grpSp>
      <p:grpSp>
        <p:nvGrpSpPr>
          <p:cNvPr id="451622" name="Group 38"/>
          <p:cNvGrpSpPr/>
          <p:nvPr/>
        </p:nvGrpSpPr>
        <p:grpSpPr bwMode="auto">
          <a:xfrm>
            <a:off x="128985" y="4221165"/>
            <a:ext cx="4915165" cy="2462214"/>
            <a:chOff x="75" y="2659"/>
            <a:chExt cx="2858" cy="1551"/>
          </a:xfrm>
        </p:grpSpPr>
        <p:sp>
          <p:nvSpPr>
            <p:cNvPr id="451623" name="Rectangle 39"/>
            <p:cNvSpPr>
              <a:spLocks noChangeArrowheads="1"/>
            </p:cNvSpPr>
            <p:nvPr/>
          </p:nvSpPr>
          <p:spPr bwMode="auto">
            <a:xfrm>
              <a:off x="123" y="3606"/>
              <a:ext cx="2757" cy="262"/>
            </a:xfrm>
            <a:prstGeom prst="rect">
              <a:avLst/>
            </a:prstGeom>
            <a:solidFill>
              <a:srgbClr val="FFFF99"/>
            </a:solidFill>
            <a:ln w="19050">
              <a:solidFill>
                <a:srgbClr val="0000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99"/>
                </a:solidFill>
                <a:latin typeface="+mn-lt"/>
                <a:ea typeface="黑体" pitchFamily="2" charset="-122"/>
              </a:endParaRPr>
            </a:p>
          </p:txBody>
        </p:sp>
        <p:sp>
          <p:nvSpPr>
            <p:cNvPr id="451624" name="Rectangle 40"/>
            <p:cNvSpPr>
              <a:spLocks noChangeArrowheads="1"/>
            </p:cNvSpPr>
            <p:nvPr/>
          </p:nvSpPr>
          <p:spPr bwMode="auto">
            <a:xfrm>
              <a:off x="75" y="3633"/>
              <a:ext cx="285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itchFamily="2" charset="-122"/>
                </a:rPr>
                <a:t>10101010101010     101010101010 10101011</a:t>
              </a:r>
            </a:p>
          </p:txBody>
        </p:sp>
        <p:sp>
          <p:nvSpPr>
            <p:cNvPr id="451625" name="Line 41"/>
            <p:cNvSpPr>
              <a:spLocks noChangeShapeType="1"/>
            </p:cNvSpPr>
            <p:nvPr/>
          </p:nvSpPr>
          <p:spPr bwMode="auto">
            <a:xfrm>
              <a:off x="2252" y="3604"/>
              <a:ext cx="0" cy="272"/>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451626" name="Rectangle 42"/>
            <p:cNvSpPr>
              <a:spLocks noChangeArrowheads="1"/>
            </p:cNvSpPr>
            <p:nvPr/>
          </p:nvSpPr>
          <p:spPr bwMode="auto">
            <a:xfrm>
              <a:off x="841" y="3892"/>
              <a:ext cx="64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itchFamily="2" charset="-122"/>
                </a:rPr>
                <a:t>前同步码</a:t>
              </a:r>
            </a:p>
          </p:txBody>
        </p:sp>
        <p:sp>
          <p:nvSpPr>
            <p:cNvPr id="451627" name="Rectangle 43"/>
            <p:cNvSpPr>
              <a:spLocks noChangeArrowheads="1"/>
            </p:cNvSpPr>
            <p:nvPr/>
          </p:nvSpPr>
          <p:spPr bwMode="auto">
            <a:xfrm>
              <a:off x="2294" y="3874"/>
              <a:ext cx="512" cy="33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80000"/>
                </a:lnSpc>
              </a:pPr>
              <a:r>
                <a:rPr kumimoji="1" lang="zh-CN" altLang="en-US" b="1" dirty="0">
                  <a:solidFill>
                    <a:srgbClr val="000099"/>
                  </a:solidFill>
                  <a:latin typeface="+mn-lt"/>
                  <a:ea typeface="黑体" pitchFamily="2" charset="-122"/>
                </a:rPr>
                <a:t>帧开始</a:t>
              </a:r>
            </a:p>
            <a:p>
              <a:pPr defTabSz="762000" eaLnBrk="0" hangingPunct="0">
                <a:lnSpc>
                  <a:spcPct val="80000"/>
                </a:lnSpc>
              </a:pPr>
              <a:r>
                <a:rPr kumimoji="1" lang="zh-CN" altLang="en-US" b="1" dirty="0">
                  <a:solidFill>
                    <a:srgbClr val="000099"/>
                  </a:solidFill>
                  <a:latin typeface="+mn-lt"/>
                  <a:ea typeface="黑体" pitchFamily="2" charset="-122"/>
                </a:rPr>
                <a:t>定界符</a:t>
              </a:r>
            </a:p>
          </p:txBody>
        </p:sp>
        <p:sp>
          <p:nvSpPr>
            <p:cNvPr id="451628" name="Rectangle 44"/>
            <p:cNvSpPr>
              <a:spLocks noChangeArrowheads="1"/>
            </p:cNvSpPr>
            <p:nvPr/>
          </p:nvSpPr>
          <p:spPr bwMode="auto">
            <a:xfrm>
              <a:off x="884" y="3394"/>
              <a:ext cx="4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itchFamily="2" charset="-122"/>
                </a:rPr>
                <a:t>7 </a:t>
              </a:r>
              <a:r>
                <a:rPr kumimoji="1" lang="zh-CN" altLang="en-US" b="1">
                  <a:solidFill>
                    <a:srgbClr val="000099"/>
                  </a:solidFill>
                  <a:latin typeface="+mn-lt"/>
                  <a:ea typeface="黑体" pitchFamily="2" charset="-122"/>
                </a:rPr>
                <a:t>字节</a:t>
              </a:r>
            </a:p>
          </p:txBody>
        </p:sp>
        <p:sp>
          <p:nvSpPr>
            <p:cNvPr id="451629" name="Rectangle 45"/>
            <p:cNvSpPr>
              <a:spLocks noChangeArrowheads="1"/>
            </p:cNvSpPr>
            <p:nvPr/>
          </p:nvSpPr>
          <p:spPr bwMode="auto">
            <a:xfrm>
              <a:off x="2266" y="3380"/>
              <a:ext cx="4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itchFamily="2" charset="-122"/>
                </a:rPr>
                <a:t>1 </a:t>
              </a:r>
              <a:r>
                <a:rPr kumimoji="1" lang="zh-CN" altLang="en-US" b="1" dirty="0">
                  <a:solidFill>
                    <a:srgbClr val="000099"/>
                  </a:solidFill>
                  <a:latin typeface="+mn-lt"/>
                  <a:ea typeface="黑体" pitchFamily="2" charset="-122"/>
                </a:rPr>
                <a:t>字节</a:t>
              </a:r>
            </a:p>
          </p:txBody>
        </p:sp>
        <p:sp>
          <p:nvSpPr>
            <p:cNvPr id="451630" name="Line 46"/>
            <p:cNvSpPr>
              <a:spLocks noChangeShapeType="1"/>
            </p:cNvSpPr>
            <p:nvPr/>
          </p:nvSpPr>
          <p:spPr bwMode="auto">
            <a:xfrm flipV="1">
              <a:off x="131" y="3294"/>
              <a:ext cx="184" cy="310"/>
            </a:xfrm>
            <a:prstGeom prst="line">
              <a:avLst/>
            </a:prstGeom>
            <a:noFill/>
            <a:ln w="12700">
              <a:solidFill>
                <a:srgbClr val="000099"/>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451631" name="Line 47"/>
            <p:cNvSpPr>
              <a:spLocks noChangeShapeType="1"/>
            </p:cNvSpPr>
            <p:nvPr/>
          </p:nvSpPr>
          <p:spPr bwMode="auto">
            <a:xfrm>
              <a:off x="969" y="3302"/>
              <a:ext cx="1911" cy="302"/>
            </a:xfrm>
            <a:prstGeom prst="line">
              <a:avLst/>
            </a:prstGeom>
            <a:noFill/>
            <a:ln w="12700">
              <a:solidFill>
                <a:srgbClr val="000099"/>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451632" name="Text Box 48"/>
            <p:cNvSpPr txBox="1">
              <a:spLocks noChangeArrowheads="1"/>
            </p:cNvSpPr>
            <p:nvPr/>
          </p:nvSpPr>
          <p:spPr bwMode="auto">
            <a:xfrm>
              <a:off x="1158" y="3613"/>
              <a:ext cx="257"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en-US" altLang="zh-CN" sz="2000" b="1" dirty="0">
                  <a:solidFill>
                    <a:srgbClr val="000099"/>
                  </a:solidFill>
                  <a:latin typeface="+mn-lt"/>
                  <a:ea typeface="黑体" pitchFamily="2" charset="-122"/>
                </a:rPr>
                <a:t>…</a:t>
              </a:r>
            </a:p>
          </p:txBody>
        </p:sp>
        <p:grpSp>
          <p:nvGrpSpPr>
            <p:cNvPr id="451633" name="Group 49"/>
            <p:cNvGrpSpPr/>
            <p:nvPr/>
          </p:nvGrpSpPr>
          <p:grpSpPr bwMode="auto">
            <a:xfrm>
              <a:off x="158" y="2659"/>
              <a:ext cx="817" cy="625"/>
              <a:chOff x="158" y="2659"/>
              <a:chExt cx="817" cy="625"/>
            </a:xfrm>
          </p:grpSpPr>
          <p:grpSp>
            <p:nvGrpSpPr>
              <p:cNvPr id="451634" name="Group 50"/>
              <p:cNvGrpSpPr/>
              <p:nvPr/>
            </p:nvGrpSpPr>
            <p:grpSpPr bwMode="auto">
              <a:xfrm>
                <a:off x="333" y="2976"/>
                <a:ext cx="642" cy="308"/>
                <a:chOff x="333" y="2976"/>
                <a:chExt cx="642" cy="308"/>
              </a:xfrm>
            </p:grpSpPr>
            <p:sp>
              <p:nvSpPr>
                <p:cNvPr id="451635" name="Rectangle 51"/>
                <p:cNvSpPr>
                  <a:spLocks noChangeArrowheads="1"/>
                </p:cNvSpPr>
                <p:nvPr/>
              </p:nvSpPr>
              <p:spPr bwMode="auto">
                <a:xfrm>
                  <a:off x="333" y="2976"/>
                  <a:ext cx="642" cy="308"/>
                </a:xfrm>
                <a:prstGeom prst="rect">
                  <a:avLst/>
                </a:prstGeom>
                <a:solidFill>
                  <a:srgbClr val="FFFF99"/>
                </a:solidFill>
                <a:ln w="28575">
                  <a:solidFill>
                    <a:srgbClr val="0000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99"/>
                    </a:solidFill>
                    <a:latin typeface="+mn-lt"/>
                    <a:ea typeface="黑体" pitchFamily="2" charset="-122"/>
                  </a:endParaRPr>
                </a:p>
              </p:txBody>
            </p:sp>
            <p:sp>
              <p:nvSpPr>
                <p:cNvPr id="451636" name="Rectangle 52"/>
                <p:cNvSpPr>
                  <a:spLocks noChangeArrowheads="1"/>
                </p:cNvSpPr>
                <p:nvPr/>
              </p:nvSpPr>
              <p:spPr bwMode="auto">
                <a:xfrm>
                  <a:off x="419" y="3034"/>
                  <a:ext cx="4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itchFamily="2" charset="-122"/>
                    </a:rPr>
                    <a:t>8 </a:t>
                  </a:r>
                  <a:r>
                    <a:rPr kumimoji="1" lang="zh-CN" altLang="en-US" b="1">
                      <a:solidFill>
                        <a:srgbClr val="000099"/>
                      </a:solidFill>
                      <a:latin typeface="+mn-lt"/>
                      <a:ea typeface="黑体" pitchFamily="2" charset="-122"/>
                    </a:rPr>
                    <a:t>字节</a:t>
                  </a:r>
                </a:p>
              </p:txBody>
            </p:sp>
          </p:grpSp>
          <p:sp>
            <p:nvSpPr>
              <p:cNvPr id="451637" name="AutoShape 53"/>
              <p:cNvSpPr>
                <a:spLocks noChangeArrowheads="1"/>
              </p:cNvSpPr>
              <p:nvPr/>
            </p:nvSpPr>
            <p:spPr bwMode="auto">
              <a:xfrm>
                <a:off x="171" y="2679"/>
                <a:ext cx="400" cy="241"/>
              </a:xfrm>
              <a:prstGeom prst="wedgeRoundRectCallout">
                <a:avLst>
                  <a:gd name="adj1" fmla="val 48000"/>
                  <a:gd name="adj2" fmla="val 139880"/>
                  <a:gd name="adj3" fmla="val 16667"/>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defTabSz="762000" eaLnBrk="0" hangingPunct="0"/>
                <a:endParaRPr kumimoji="1" lang="zh-CN" altLang="zh-CN" b="1">
                  <a:solidFill>
                    <a:srgbClr val="000099"/>
                  </a:solidFill>
                  <a:latin typeface="+mn-lt"/>
                  <a:ea typeface="黑体" pitchFamily="2" charset="-122"/>
                </a:endParaRPr>
              </a:p>
            </p:txBody>
          </p:sp>
          <p:sp>
            <p:nvSpPr>
              <p:cNvPr id="451638" name="Rectangle 54"/>
              <p:cNvSpPr>
                <a:spLocks noChangeArrowheads="1"/>
              </p:cNvSpPr>
              <p:nvPr/>
            </p:nvSpPr>
            <p:spPr bwMode="auto">
              <a:xfrm>
                <a:off x="158" y="2659"/>
                <a:ext cx="467" cy="2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defTabSz="762000" eaLnBrk="0" hangingPunct="0"/>
                <a:r>
                  <a:rPr kumimoji="1" lang="zh-CN" altLang="en-US" sz="2000" b="1" dirty="0">
                    <a:solidFill>
                      <a:srgbClr val="000099"/>
                    </a:solidFill>
                    <a:latin typeface="+mn-lt"/>
                    <a:ea typeface="黑体" pitchFamily="2" charset="-122"/>
                  </a:rPr>
                  <a:t>插入</a:t>
                </a: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51640"/>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451622"/>
                                        </p:tgtEl>
                                        <p:attrNameLst>
                                          <p:attrName>style.visibility</p:attrName>
                                        </p:attrNameLst>
                                      </p:cBhvr>
                                      <p:to>
                                        <p:strVal val="visible"/>
                                      </p:to>
                                    </p:set>
                                  </p:childTnLst>
                                </p:cTn>
                              </p:par>
                            </p:childTnLst>
                          </p:cTn>
                        </p:par>
                        <p:par>
                          <p:cTn id="10" fill="hold">
                            <p:stCondLst>
                              <p:cond delay="0"/>
                            </p:stCondLst>
                            <p:childTnLst>
                              <p:par>
                                <p:cTn id="11" presetID="35" presetClass="emph" presetSubtype="0" repeatCount="3000" fill="hold" nodeType="afterEffect">
                                  <p:stCondLst>
                                    <p:cond delay="0"/>
                                  </p:stCondLst>
                                  <p:childTnLst>
                                    <p:anim calcmode="discrete" valueType="str">
                                      <p:cBhvr>
                                        <p:cTn id="12" dur="1000" fill="hold"/>
                                        <p:tgtEl>
                                          <p:spTgt spid="451622"/>
                                        </p:tgtEl>
                                        <p:attrNameLst>
                                          <p:attrName>style.visibility</p:attrName>
                                        </p:attrNameLst>
                                      </p:cBhvr>
                                      <p:tavLst>
                                        <p:tav tm="0">
                                          <p:val>
                                            <p:strVal val="hidden"/>
                                          </p:val>
                                        </p:tav>
                                        <p:tav tm="50000">
                                          <p:val>
                                            <p:strVal val="visible"/>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516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1639" grpId="0" bldLvl="0" animBg="1"/>
      <p:bldP spid="451640" grpId="0" bldLvl="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以太网 </a:t>
            </a:r>
            <a:r>
              <a:rPr lang="en-US" altLang="zh-CN" dirty="0"/>
              <a:t>V2 </a:t>
            </a:r>
            <a:r>
              <a:rPr lang="zh-CN" altLang="en-US" dirty="0"/>
              <a:t>的 </a:t>
            </a:r>
            <a:r>
              <a:rPr lang="en-US" altLang="zh-CN" dirty="0"/>
              <a:t>MAC </a:t>
            </a:r>
            <a:r>
              <a:rPr lang="zh-CN" altLang="en-US" dirty="0"/>
              <a:t>帧格式</a:t>
            </a:r>
            <a:endParaRPr lang="en-US" dirty="0"/>
          </a:p>
        </p:txBody>
      </p:sp>
      <p:sp>
        <p:nvSpPr>
          <p:cNvPr id="3" name="Content Placeholder 2"/>
          <p:cNvSpPr>
            <a:spLocks noGrp="1"/>
          </p:cNvSpPr>
          <p:nvPr>
            <p:ph idx="1"/>
          </p:nvPr>
        </p:nvSpPr>
        <p:spPr/>
        <p:txBody>
          <a:bodyPr/>
          <a:lstStyle/>
          <a:p>
            <a:r>
              <a:rPr lang="zh-CN" altLang="en-US" dirty="0"/>
              <a:t>多</a:t>
            </a:r>
            <a:r>
              <a:rPr lang="en-US" altLang="zh-CN" dirty="0"/>
              <a:t>8</a:t>
            </a:r>
            <a:r>
              <a:rPr lang="zh-CN" altLang="en-US" dirty="0"/>
              <a:t>个字节</a:t>
            </a:r>
            <a:endParaRPr lang="en-US" altLang="zh-CN" dirty="0"/>
          </a:p>
          <a:p>
            <a:pPr lvl="1"/>
            <a:r>
              <a:rPr lang="zh-CN" altLang="en-US" dirty="0"/>
              <a:t>当一个站刚开始接收</a:t>
            </a:r>
            <a:r>
              <a:rPr lang="en-US" altLang="zh-CN" dirty="0"/>
              <a:t>MAC</a:t>
            </a:r>
            <a:r>
              <a:rPr lang="zh-CN" altLang="en-US" dirty="0"/>
              <a:t>帧时，适配器的时钟尚未与到达的比特流达成同步</a:t>
            </a:r>
            <a:endParaRPr lang="en-US" altLang="zh-CN" dirty="0"/>
          </a:p>
          <a:p>
            <a:endParaRPr lang="en-US" altLang="zh-CN" dirty="0"/>
          </a:p>
          <a:p>
            <a:r>
              <a:rPr lang="en-US" altLang="zh-CN" dirty="0"/>
              <a:t>7</a:t>
            </a:r>
            <a:r>
              <a:rPr lang="zh-CN" altLang="en-US" dirty="0"/>
              <a:t>字节前同步码（</a:t>
            </a:r>
            <a:r>
              <a:rPr lang="en-US" altLang="zh-CN" dirty="0"/>
              <a:t>1</a:t>
            </a:r>
            <a:r>
              <a:rPr lang="zh-CN" altLang="en-US" dirty="0"/>
              <a:t>和</a:t>
            </a:r>
            <a:r>
              <a:rPr lang="en-US" altLang="zh-CN" dirty="0"/>
              <a:t>0</a:t>
            </a:r>
            <a:r>
              <a:rPr lang="zh-CN" altLang="en-US" dirty="0"/>
              <a:t>交替），由硬件生成</a:t>
            </a:r>
            <a:endParaRPr lang="en-US" altLang="zh-CN" dirty="0"/>
          </a:p>
          <a:p>
            <a:endParaRPr lang="en-US" altLang="zh-CN" dirty="0"/>
          </a:p>
          <a:p>
            <a:r>
              <a:rPr lang="zh-CN" altLang="en-US" dirty="0"/>
              <a:t>帧开始定界符</a:t>
            </a:r>
            <a:endParaRPr lang="en-US" altLang="zh-C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4488" y="2924944"/>
            <a:ext cx="9138914" cy="1362075"/>
          </a:xfrm>
        </p:spPr>
        <p:txBody>
          <a:bodyPr/>
          <a:lstStyle/>
          <a:p>
            <a:pPr algn="ctr"/>
            <a:r>
              <a:rPr lang="en-US" altLang="zh-CN" dirty="0"/>
              <a:t>3.</a:t>
            </a:r>
            <a:r>
              <a:rPr lang="zh-CN" altLang="en-US" dirty="0"/>
              <a:t> 以太网数据链路层协议</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思考</a:t>
            </a:r>
            <a:endParaRPr lang="en-US" dirty="0"/>
          </a:p>
        </p:txBody>
      </p:sp>
      <p:sp>
        <p:nvSpPr>
          <p:cNvPr id="3" name="Content Placeholder 2"/>
          <p:cNvSpPr>
            <a:spLocks noGrp="1"/>
          </p:cNvSpPr>
          <p:nvPr>
            <p:ph idx="1"/>
          </p:nvPr>
        </p:nvSpPr>
        <p:spPr/>
        <p:txBody>
          <a:bodyPr/>
          <a:lstStyle/>
          <a:p>
            <a:endParaRPr lang="en-US" dirty="0"/>
          </a:p>
          <a:p>
            <a:endParaRPr lang="en-US" dirty="0"/>
          </a:p>
          <a:p>
            <a:r>
              <a:rPr lang="zh-CN" altLang="en-US" dirty="0"/>
              <a:t>当小于</a:t>
            </a:r>
            <a:r>
              <a:rPr lang="en-US" altLang="zh-CN" dirty="0"/>
              <a:t>64</a:t>
            </a:r>
            <a:r>
              <a:rPr lang="zh-CN" altLang="en-US" dirty="0"/>
              <a:t>个字节，填充，上层协议如何知道填充的长度？</a:t>
            </a:r>
            <a:endParaRPr lang="en-US" altLang="zh-CN" dirty="0"/>
          </a:p>
          <a:p>
            <a:endParaRPr lang="en-US" dirty="0"/>
          </a:p>
          <a:p>
            <a:r>
              <a:rPr lang="zh-CN" altLang="en-US" dirty="0"/>
              <a:t>为什么</a:t>
            </a:r>
            <a:r>
              <a:rPr lang="en-US" altLang="zh-CN" dirty="0"/>
              <a:t>MAC</a:t>
            </a:r>
            <a:r>
              <a:rPr lang="zh-CN" altLang="en-US" dirty="0"/>
              <a:t>帧长最小为</a:t>
            </a:r>
            <a:r>
              <a:rPr lang="en-US" altLang="zh-CN" dirty="0"/>
              <a:t>64</a:t>
            </a:r>
            <a:r>
              <a:rPr lang="zh-CN" altLang="en-US" dirty="0"/>
              <a:t>个字节？</a:t>
            </a:r>
            <a:endParaRPr lang="en-US" altLang="zh-CN" dirty="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上层协议如何知道填充的长度？</a:t>
            </a:r>
            <a:endParaRPr lang="en-US" dirty="0"/>
          </a:p>
        </p:txBody>
      </p:sp>
      <p:sp>
        <p:nvSpPr>
          <p:cNvPr id="3" name="Content Placeholder 2"/>
          <p:cNvSpPr>
            <a:spLocks noGrp="1"/>
          </p:cNvSpPr>
          <p:nvPr>
            <p:ph idx="1"/>
          </p:nvPr>
        </p:nvSpPr>
        <p:spPr/>
        <p:txBody>
          <a:bodyPr/>
          <a:lstStyle/>
          <a:p>
            <a:r>
              <a:rPr lang="zh-CN" altLang="en-US" dirty="0"/>
              <a:t>如：</a:t>
            </a:r>
            <a:r>
              <a:rPr lang="en-US" altLang="zh-CN" dirty="0"/>
              <a:t>IP</a:t>
            </a:r>
            <a:r>
              <a:rPr lang="zh-CN" altLang="en-US" dirty="0"/>
              <a:t>协议，首部有个总长度</a:t>
            </a:r>
            <a:endParaRPr lang="en-US" altLang="zh-CN" dirty="0"/>
          </a:p>
          <a:p>
            <a:pPr lvl="1"/>
            <a:endParaRPr lang="en-US" dirty="0"/>
          </a:p>
        </p:txBody>
      </p:sp>
      <p:sp>
        <p:nvSpPr>
          <p:cNvPr id="4" name="Rectangle 45"/>
          <p:cNvSpPr>
            <a:spLocks noChangeArrowheads="1"/>
          </p:cNvSpPr>
          <p:nvPr/>
        </p:nvSpPr>
        <p:spPr bwMode="auto">
          <a:xfrm>
            <a:off x="533555" y="2636663"/>
            <a:ext cx="439224" cy="11977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90000"/>
              </a:lnSpc>
            </a:pPr>
            <a:r>
              <a:rPr kumimoji="1" lang="zh-CN" altLang="en-US" sz="2000" b="1">
                <a:solidFill>
                  <a:srgbClr val="0000CC"/>
                </a:solidFill>
                <a:latin typeface="+mn-lt"/>
                <a:ea typeface="黑体" pitchFamily="2" charset="-122"/>
              </a:rPr>
              <a:t>固</a:t>
            </a:r>
          </a:p>
          <a:p>
            <a:pPr defTabSz="762000" eaLnBrk="0" hangingPunct="0">
              <a:lnSpc>
                <a:spcPct val="90000"/>
              </a:lnSpc>
            </a:pPr>
            <a:r>
              <a:rPr kumimoji="1" lang="zh-CN" altLang="en-US" sz="2000" b="1">
                <a:solidFill>
                  <a:srgbClr val="0000CC"/>
                </a:solidFill>
                <a:latin typeface="+mn-lt"/>
                <a:ea typeface="黑体" pitchFamily="2" charset="-122"/>
              </a:rPr>
              <a:t>定</a:t>
            </a:r>
          </a:p>
          <a:p>
            <a:pPr defTabSz="762000" eaLnBrk="0" hangingPunct="0">
              <a:lnSpc>
                <a:spcPct val="90000"/>
              </a:lnSpc>
            </a:pPr>
            <a:r>
              <a:rPr kumimoji="1" lang="zh-CN" altLang="en-US" sz="2000" b="1">
                <a:solidFill>
                  <a:srgbClr val="0000CC"/>
                </a:solidFill>
                <a:latin typeface="+mn-lt"/>
                <a:ea typeface="黑体" pitchFamily="2" charset="-122"/>
              </a:rPr>
              <a:t>部</a:t>
            </a:r>
          </a:p>
          <a:p>
            <a:pPr defTabSz="762000" eaLnBrk="0" hangingPunct="0">
              <a:lnSpc>
                <a:spcPct val="90000"/>
              </a:lnSpc>
            </a:pPr>
            <a:r>
              <a:rPr kumimoji="1" lang="zh-CN" altLang="en-US" sz="2000" b="1">
                <a:solidFill>
                  <a:srgbClr val="0000CC"/>
                </a:solidFill>
                <a:latin typeface="+mn-lt"/>
                <a:ea typeface="黑体" pitchFamily="2" charset="-122"/>
              </a:rPr>
              <a:t>分</a:t>
            </a:r>
          </a:p>
        </p:txBody>
      </p:sp>
      <p:sp>
        <p:nvSpPr>
          <p:cNvPr id="5" name="Rectangle 54"/>
          <p:cNvSpPr>
            <a:spLocks noChangeArrowheads="1"/>
          </p:cNvSpPr>
          <p:nvPr/>
        </p:nvSpPr>
        <p:spPr bwMode="auto">
          <a:xfrm>
            <a:off x="408374" y="4292425"/>
            <a:ext cx="695704" cy="705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CC"/>
                </a:solidFill>
                <a:latin typeface="+mn-lt"/>
                <a:ea typeface="黑体" pitchFamily="2" charset="-122"/>
              </a:rPr>
              <a:t>可变</a:t>
            </a:r>
          </a:p>
          <a:p>
            <a:pPr defTabSz="762000" eaLnBrk="0" hangingPunct="0"/>
            <a:r>
              <a:rPr kumimoji="1" lang="zh-CN" altLang="en-US" sz="2000" b="1">
                <a:solidFill>
                  <a:srgbClr val="0000CC"/>
                </a:solidFill>
                <a:latin typeface="+mn-lt"/>
                <a:ea typeface="黑体" pitchFamily="2" charset="-122"/>
              </a:rPr>
              <a:t>部分</a:t>
            </a:r>
          </a:p>
        </p:txBody>
      </p:sp>
      <p:sp>
        <p:nvSpPr>
          <p:cNvPr id="6" name="Rectangle 8"/>
          <p:cNvSpPr>
            <a:spLocks noChangeArrowheads="1"/>
          </p:cNvSpPr>
          <p:nvPr/>
        </p:nvSpPr>
        <p:spPr bwMode="auto">
          <a:xfrm>
            <a:off x="3252910" y="2235026"/>
            <a:ext cx="2130821" cy="434975"/>
          </a:xfrm>
          <a:prstGeom prst="rect">
            <a:avLst/>
          </a:prstGeom>
          <a:solidFill>
            <a:srgbClr val="DDDDDD"/>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7" name="Rectangle 10"/>
          <p:cNvSpPr>
            <a:spLocks noChangeArrowheads="1"/>
          </p:cNvSpPr>
          <p:nvPr/>
        </p:nvSpPr>
        <p:spPr bwMode="auto">
          <a:xfrm>
            <a:off x="1132406" y="2225500"/>
            <a:ext cx="8519848" cy="2643188"/>
          </a:xfrm>
          <a:prstGeom prst="rect">
            <a:avLst/>
          </a:prstGeom>
          <a:solidFill>
            <a:srgbClr val="CCECFF"/>
          </a:solidFill>
          <a:ln w="254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8" name="Rectangle 11"/>
          <p:cNvSpPr>
            <a:spLocks noChangeArrowheads="1"/>
          </p:cNvSpPr>
          <p:nvPr/>
        </p:nvSpPr>
        <p:spPr bwMode="auto">
          <a:xfrm>
            <a:off x="1147885" y="4879800"/>
            <a:ext cx="8485452" cy="681038"/>
          </a:xfrm>
          <a:prstGeom prst="rect">
            <a:avLst/>
          </a:prstGeom>
          <a:solidFill>
            <a:srgbClr val="FFFF99"/>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9" name="Line 12"/>
          <p:cNvSpPr>
            <a:spLocks noChangeShapeType="1"/>
          </p:cNvSpPr>
          <p:nvPr/>
        </p:nvSpPr>
        <p:spPr bwMode="auto">
          <a:xfrm>
            <a:off x="1127247" y="2676350"/>
            <a:ext cx="8535326"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0" name="Line 13"/>
          <p:cNvSpPr>
            <a:spLocks noChangeShapeType="1"/>
          </p:cNvSpPr>
          <p:nvPr/>
        </p:nvSpPr>
        <p:spPr bwMode="auto">
          <a:xfrm>
            <a:off x="1127247" y="3119263"/>
            <a:ext cx="8535326"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 name="Line 14"/>
          <p:cNvSpPr>
            <a:spLocks noChangeShapeType="1"/>
          </p:cNvSpPr>
          <p:nvPr/>
        </p:nvSpPr>
        <p:spPr bwMode="auto">
          <a:xfrm>
            <a:off x="1127247" y="3563763"/>
            <a:ext cx="8535326"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2" name="Line 15"/>
          <p:cNvSpPr>
            <a:spLocks noChangeShapeType="1"/>
          </p:cNvSpPr>
          <p:nvPr/>
        </p:nvSpPr>
        <p:spPr bwMode="auto">
          <a:xfrm>
            <a:off x="1127247" y="4001913"/>
            <a:ext cx="8535326"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3" name="Line 16"/>
          <p:cNvSpPr>
            <a:spLocks noChangeShapeType="1"/>
          </p:cNvSpPr>
          <p:nvPr/>
        </p:nvSpPr>
        <p:spPr bwMode="auto">
          <a:xfrm>
            <a:off x="1127247" y="4446413"/>
            <a:ext cx="8535326"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 name="Line 17"/>
          <p:cNvSpPr>
            <a:spLocks noChangeShapeType="1"/>
          </p:cNvSpPr>
          <p:nvPr/>
        </p:nvSpPr>
        <p:spPr bwMode="auto">
          <a:xfrm>
            <a:off x="2176320" y="2233438"/>
            <a:ext cx="0" cy="442912"/>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5" name="Line 18"/>
          <p:cNvSpPr>
            <a:spLocks noChangeShapeType="1"/>
          </p:cNvSpPr>
          <p:nvPr/>
        </p:nvSpPr>
        <p:spPr bwMode="auto">
          <a:xfrm>
            <a:off x="3242591" y="2233438"/>
            <a:ext cx="0" cy="442912"/>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6" name="Line 19"/>
          <p:cNvSpPr>
            <a:spLocks noChangeShapeType="1"/>
          </p:cNvSpPr>
          <p:nvPr/>
        </p:nvSpPr>
        <p:spPr bwMode="auto">
          <a:xfrm>
            <a:off x="3242591" y="3128788"/>
            <a:ext cx="0" cy="43180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7" name="Line 20"/>
          <p:cNvSpPr>
            <a:spLocks noChangeShapeType="1"/>
          </p:cNvSpPr>
          <p:nvPr/>
        </p:nvSpPr>
        <p:spPr bwMode="auto">
          <a:xfrm>
            <a:off x="5380291" y="2233438"/>
            <a:ext cx="0" cy="13271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8" name="Line 21"/>
          <p:cNvSpPr>
            <a:spLocks noChangeShapeType="1"/>
          </p:cNvSpPr>
          <p:nvPr/>
        </p:nvSpPr>
        <p:spPr bwMode="auto">
          <a:xfrm flipV="1">
            <a:off x="7516273" y="4441650"/>
            <a:ext cx="0" cy="4413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9" name="Line 22"/>
          <p:cNvSpPr>
            <a:spLocks noChangeShapeType="1"/>
          </p:cNvSpPr>
          <p:nvPr/>
        </p:nvSpPr>
        <p:spPr bwMode="auto">
          <a:xfrm>
            <a:off x="6248787" y="2685875"/>
            <a:ext cx="0" cy="4333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0" name="Rectangle 23"/>
          <p:cNvSpPr>
            <a:spLocks noChangeArrowheads="1"/>
          </p:cNvSpPr>
          <p:nvPr/>
        </p:nvSpPr>
        <p:spPr bwMode="auto">
          <a:xfrm>
            <a:off x="1070494" y="1846088"/>
            <a:ext cx="325411"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a:solidFill>
                  <a:srgbClr val="0000CC"/>
                </a:solidFill>
                <a:latin typeface="+mn-lt"/>
                <a:ea typeface="黑体" pitchFamily="2" charset="-122"/>
              </a:rPr>
              <a:t>0</a:t>
            </a:r>
          </a:p>
        </p:txBody>
      </p:sp>
      <p:sp>
        <p:nvSpPr>
          <p:cNvPr id="21" name="Rectangle 24"/>
          <p:cNvSpPr>
            <a:spLocks noChangeArrowheads="1"/>
          </p:cNvSpPr>
          <p:nvPr/>
        </p:nvSpPr>
        <p:spPr bwMode="auto">
          <a:xfrm>
            <a:off x="2083451" y="1846088"/>
            <a:ext cx="325411"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a:solidFill>
                  <a:srgbClr val="0000CC"/>
                </a:solidFill>
                <a:latin typeface="+mn-lt"/>
                <a:ea typeface="黑体" pitchFamily="2" charset="-122"/>
              </a:rPr>
              <a:t>4</a:t>
            </a:r>
          </a:p>
        </p:txBody>
      </p:sp>
      <p:sp>
        <p:nvSpPr>
          <p:cNvPr id="22" name="Rectangle 25"/>
          <p:cNvSpPr>
            <a:spLocks noChangeArrowheads="1"/>
          </p:cNvSpPr>
          <p:nvPr/>
        </p:nvSpPr>
        <p:spPr bwMode="auto">
          <a:xfrm>
            <a:off x="3161761" y="1846088"/>
            <a:ext cx="325411"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a:solidFill>
                  <a:srgbClr val="0000CC"/>
                </a:solidFill>
                <a:latin typeface="+mn-lt"/>
                <a:ea typeface="黑体" pitchFamily="2" charset="-122"/>
              </a:rPr>
              <a:t>8</a:t>
            </a:r>
          </a:p>
        </p:txBody>
      </p:sp>
      <p:sp>
        <p:nvSpPr>
          <p:cNvPr id="23" name="Rectangle 26"/>
          <p:cNvSpPr>
            <a:spLocks noChangeArrowheads="1"/>
          </p:cNvSpPr>
          <p:nvPr/>
        </p:nvSpPr>
        <p:spPr bwMode="auto">
          <a:xfrm>
            <a:off x="5275385" y="1846088"/>
            <a:ext cx="468078"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a:solidFill>
                  <a:srgbClr val="0000CC"/>
                </a:solidFill>
                <a:latin typeface="+mn-lt"/>
                <a:ea typeface="黑体" pitchFamily="2" charset="-122"/>
              </a:rPr>
              <a:t>16</a:t>
            </a:r>
          </a:p>
        </p:txBody>
      </p:sp>
      <p:sp>
        <p:nvSpPr>
          <p:cNvPr id="24" name="Rectangle 27"/>
          <p:cNvSpPr>
            <a:spLocks noChangeArrowheads="1"/>
          </p:cNvSpPr>
          <p:nvPr/>
        </p:nvSpPr>
        <p:spPr bwMode="auto">
          <a:xfrm>
            <a:off x="6138720" y="1846088"/>
            <a:ext cx="468078"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a:solidFill>
                  <a:srgbClr val="0000CC"/>
                </a:solidFill>
                <a:latin typeface="+mn-lt"/>
                <a:ea typeface="黑体" pitchFamily="2" charset="-122"/>
              </a:rPr>
              <a:t>19</a:t>
            </a:r>
          </a:p>
        </p:txBody>
      </p:sp>
      <p:sp>
        <p:nvSpPr>
          <p:cNvPr id="25" name="Rectangle 28"/>
          <p:cNvSpPr>
            <a:spLocks noChangeArrowheads="1"/>
          </p:cNvSpPr>
          <p:nvPr/>
        </p:nvSpPr>
        <p:spPr bwMode="auto">
          <a:xfrm>
            <a:off x="7411366" y="1846088"/>
            <a:ext cx="468078"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a:solidFill>
                  <a:srgbClr val="0000CC"/>
                </a:solidFill>
                <a:latin typeface="+mn-lt"/>
                <a:ea typeface="黑体" pitchFamily="2" charset="-122"/>
              </a:rPr>
              <a:t>24</a:t>
            </a:r>
          </a:p>
        </p:txBody>
      </p:sp>
      <p:sp>
        <p:nvSpPr>
          <p:cNvPr id="26" name="Rectangle 29"/>
          <p:cNvSpPr>
            <a:spLocks noChangeArrowheads="1"/>
          </p:cNvSpPr>
          <p:nvPr/>
        </p:nvSpPr>
        <p:spPr bwMode="auto">
          <a:xfrm>
            <a:off x="9267021" y="1846088"/>
            <a:ext cx="468078"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a:solidFill>
                  <a:srgbClr val="0000CC"/>
                </a:solidFill>
                <a:latin typeface="+mn-lt"/>
                <a:ea typeface="黑体" pitchFamily="2" charset="-122"/>
              </a:rPr>
              <a:t>31</a:t>
            </a:r>
          </a:p>
        </p:txBody>
      </p:sp>
      <p:sp>
        <p:nvSpPr>
          <p:cNvPr id="27" name="Rectangle 30"/>
          <p:cNvSpPr>
            <a:spLocks noChangeArrowheads="1"/>
          </p:cNvSpPr>
          <p:nvPr/>
        </p:nvSpPr>
        <p:spPr bwMode="auto">
          <a:xfrm>
            <a:off x="1232155" y="2260425"/>
            <a:ext cx="769442"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CC"/>
                </a:solidFill>
                <a:latin typeface="+mn-lt"/>
                <a:ea typeface="黑体" pitchFamily="2" charset="-122"/>
              </a:rPr>
              <a:t>版 本</a:t>
            </a:r>
          </a:p>
        </p:txBody>
      </p:sp>
      <p:sp>
        <p:nvSpPr>
          <p:cNvPr id="28" name="Rectangle 31"/>
          <p:cNvSpPr>
            <a:spLocks noChangeArrowheads="1"/>
          </p:cNvSpPr>
          <p:nvPr/>
        </p:nvSpPr>
        <p:spPr bwMode="auto">
          <a:xfrm>
            <a:off x="5443924" y="2736675"/>
            <a:ext cx="695704"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CC"/>
                </a:solidFill>
                <a:latin typeface="+mn-lt"/>
                <a:ea typeface="黑体" pitchFamily="2" charset="-122"/>
              </a:rPr>
              <a:t>标志</a:t>
            </a:r>
          </a:p>
        </p:txBody>
      </p:sp>
      <p:sp>
        <p:nvSpPr>
          <p:cNvPr id="29" name="Rectangle 32"/>
          <p:cNvSpPr>
            <a:spLocks noChangeArrowheads="1"/>
          </p:cNvSpPr>
          <p:nvPr/>
        </p:nvSpPr>
        <p:spPr bwMode="auto">
          <a:xfrm>
            <a:off x="1445409" y="3141488"/>
            <a:ext cx="1426674"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CC"/>
                </a:solidFill>
                <a:latin typeface="+mn-lt"/>
                <a:ea typeface="黑体" pitchFamily="2" charset="-122"/>
              </a:rPr>
              <a:t>生 存 时 间</a:t>
            </a:r>
          </a:p>
        </p:txBody>
      </p:sp>
      <p:sp>
        <p:nvSpPr>
          <p:cNvPr id="30" name="Rectangle 33"/>
          <p:cNvSpPr>
            <a:spLocks noChangeArrowheads="1"/>
          </p:cNvSpPr>
          <p:nvPr/>
        </p:nvSpPr>
        <p:spPr bwMode="auto">
          <a:xfrm>
            <a:off x="3753369" y="3141488"/>
            <a:ext cx="981039"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CC"/>
                </a:solidFill>
                <a:latin typeface="+mn-lt"/>
                <a:ea typeface="黑体" pitchFamily="2" charset="-122"/>
              </a:rPr>
              <a:t>协    议</a:t>
            </a:r>
          </a:p>
        </p:txBody>
      </p:sp>
      <p:sp>
        <p:nvSpPr>
          <p:cNvPr id="31" name="Rectangle 34"/>
          <p:cNvSpPr>
            <a:spLocks noChangeArrowheads="1"/>
          </p:cNvSpPr>
          <p:nvPr/>
        </p:nvSpPr>
        <p:spPr bwMode="auto">
          <a:xfrm>
            <a:off x="2685379" y="2736675"/>
            <a:ext cx="981039"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CC"/>
                </a:solidFill>
                <a:latin typeface="+mn-lt"/>
                <a:ea typeface="黑体" pitchFamily="2" charset="-122"/>
              </a:rPr>
              <a:t>标    识</a:t>
            </a:r>
          </a:p>
        </p:txBody>
      </p:sp>
      <p:sp>
        <p:nvSpPr>
          <p:cNvPr id="32" name="Rectangle 35"/>
          <p:cNvSpPr>
            <a:spLocks noChangeArrowheads="1"/>
          </p:cNvSpPr>
          <p:nvPr/>
        </p:nvSpPr>
        <p:spPr bwMode="auto">
          <a:xfrm>
            <a:off x="3564192" y="2260425"/>
            <a:ext cx="1426674"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CC"/>
                </a:solidFill>
                <a:latin typeface="+mn-lt"/>
                <a:ea typeface="黑体" pitchFamily="2" charset="-122"/>
              </a:rPr>
              <a:t>区 分 服 务</a:t>
            </a:r>
          </a:p>
        </p:txBody>
      </p:sp>
      <p:sp>
        <p:nvSpPr>
          <p:cNvPr id="33" name="Rectangle 36"/>
          <p:cNvSpPr>
            <a:spLocks noChangeArrowheads="1"/>
          </p:cNvSpPr>
          <p:nvPr/>
        </p:nvSpPr>
        <p:spPr bwMode="auto">
          <a:xfrm>
            <a:off x="6950462" y="2260425"/>
            <a:ext cx="1380187"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CC"/>
                </a:solidFill>
                <a:latin typeface="+mn-lt"/>
                <a:ea typeface="黑体" pitchFamily="2" charset="-122"/>
              </a:rPr>
              <a:t>总   长   度</a:t>
            </a:r>
          </a:p>
        </p:txBody>
      </p:sp>
      <p:sp>
        <p:nvSpPr>
          <p:cNvPr id="34" name="Rectangle 37"/>
          <p:cNvSpPr>
            <a:spLocks noChangeArrowheads="1"/>
          </p:cNvSpPr>
          <p:nvPr/>
        </p:nvSpPr>
        <p:spPr bwMode="auto">
          <a:xfrm>
            <a:off x="7244546" y="2736675"/>
            <a:ext cx="1380187"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CC"/>
                </a:solidFill>
                <a:latin typeface="+mn-lt"/>
                <a:ea typeface="黑体" pitchFamily="2" charset="-122"/>
              </a:rPr>
              <a:t>片   偏   移</a:t>
            </a:r>
          </a:p>
        </p:txBody>
      </p:sp>
      <p:sp>
        <p:nvSpPr>
          <p:cNvPr id="35" name="Rectangle 38"/>
          <p:cNvSpPr>
            <a:spLocks noChangeArrowheads="1"/>
          </p:cNvSpPr>
          <p:nvPr/>
        </p:nvSpPr>
        <p:spPr bwMode="auto">
          <a:xfrm>
            <a:off x="8028771" y="4470225"/>
            <a:ext cx="981039"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dirty="0">
                <a:solidFill>
                  <a:srgbClr val="C00000"/>
                </a:solidFill>
                <a:latin typeface="+mn-lt"/>
                <a:ea typeface="黑体" pitchFamily="2" charset="-122"/>
              </a:rPr>
              <a:t>填    充</a:t>
            </a:r>
          </a:p>
        </p:txBody>
      </p:sp>
      <p:sp>
        <p:nvSpPr>
          <p:cNvPr id="36" name="Rectangle 39"/>
          <p:cNvSpPr>
            <a:spLocks noChangeArrowheads="1"/>
          </p:cNvSpPr>
          <p:nvPr/>
        </p:nvSpPr>
        <p:spPr bwMode="auto">
          <a:xfrm>
            <a:off x="6321018" y="3141488"/>
            <a:ext cx="2319547"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CC"/>
                </a:solidFill>
                <a:latin typeface="+mn-lt"/>
                <a:ea typeface="黑体" pitchFamily="2" charset="-122"/>
              </a:rPr>
              <a:t>首   部   检   验   和</a:t>
            </a:r>
          </a:p>
        </p:txBody>
      </p:sp>
      <p:sp>
        <p:nvSpPr>
          <p:cNvPr id="37" name="Rectangle 40"/>
          <p:cNvSpPr>
            <a:spLocks noChangeArrowheads="1"/>
          </p:cNvSpPr>
          <p:nvPr/>
        </p:nvSpPr>
        <p:spPr bwMode="auto">
          <a:xfrm>
            <a:off x="4685496" y="3600275"/>
            <a:ext cx="1380187"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CC"/>
                </a:solidFill>
                <a:latin typeface="+mn-lt"/>
                <a:ea typeface="黑体" pitchFamily="2" charset="-122"/>
              </a:rPr>
              <a:t>源   地   址</a:t>
            </a:r>
          </a:p>
        </p:txBody>
      </p:sp>
      <p:sp>
        <p:nvSpPr>
          <p:cNvPr id="38" name="Rectangle 41"/>
          <p:cNvSpPr>
            <a:spLocks noChangeArrowheads="1"/>
          </p:cNvSpPr>
          <p:nvPr/>
        </p:nvSpPr>
        <p:spPr bwMode="auto">
          <a:xfrm>
            <a:off x="4408610" y="4041600"/>
            <a:ext cx="1849866"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CC"/>
                </a:solidFill>
                <a:latin typeface="+mn-lt"/>
                <a:ea typeface="黑体" pitchFamily="2" charset="-122"/>
              </a:rPr>
              <a:t>目   的   地   址</a:t>
            </a:r>
          </a:p>
        </p:txBody>
      </p:sp>
      <p:sp>
        <p:nvSpPr>
          <p:cNvPr id="39" name="Rectangle 42"/>
          <p:cNvSpPr>
            <a:spLocks noChangeArrowheads="1"/>
          </p:cNvSpPr>
          <p:nvPr/>
        </p:nvSpPr>
        <p:spPr bwMode="auto">
          <a:xfrm>
            <a:off x="2315623" y="4470225"/>
            <a:ext cx="4174221"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dirty="0">
                <a:solidFill>
                  <a:srgbClr val="C00000"/>
                </a:solidFill>
                <a:latin typeface="+mn-lt"/>
                <a:ea typeface="黑体" pitchFamily="2" charset="-122"/>
              </a:rPr>
              <a:t>可   选   字   段  （长   度   可   变）</a:t>
            </a:r>
          </a:p>
        </p:txBody>
      </p:sp>
      <p:sp>
        <p:nvSpPr>
          <p:cNvPr id="40" name="Rectangle 43"/>
          <p:cNvSpPr>
            <a:spLocks noChangeArrowheads="1"/>
          </p:cNvSpPr>
          <p:nvPr/>
        </p:nvSpPr>
        <p:spPr bwMode="auto">
          <a:xfrm>
            <a:off x="559716" y="1831800"/>
            <a:ext cx="439224"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CC"/>
                </a:solidFill>
                <a:latin typeface="+mn-lt"/>
                <a:ea typeface="黑体" pitchFamily="2" charset="-122"/>
              </a:rPr>
              <a:t>位</a:t>
            </a:r>
          </a:p>
        </p:txBody>
      </p:sp>
      <p:sp>
        <p:nvSpPr>
          <p:cNvPr id="41" name="Rectangle 44"/>
          <p:cNvSpPr>
            <a:spLocks noChangeArrowheads="1"/>
          </p:cNvSpPr>
          <p:nvPr/>
        </p:nvSpPr>
        <p:spPr bwMode="auto">
          <a:xfrm>
            <a:off x="2071413" y="2241375"/>
            <a:ext cx="1208665"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CC"/>
                </a:solidFill>
                <a:latin typeface="+mn-lt"/>
                <a:ea typeface="黑体" pitchFamily="2" charset="-122"/>
              </a:rPr>
              <a:t>首部长度</a:t>
            </a:r>
          </a:p>
        </p:txBody>
      </p:sp>
      <p:grpSp>
        <p:nvGrpSpPr>
          <p:cNvPr id="42" name="Group 46"/>
          <p:cNvGrpSpPr/>
          <p:nvPr/>
        </p:nvGrpSpPr>
        <p:grpSpPr bwMode="auto">
          <a:xfrm>
            <a:off x="1060175" y="4611513"/>
            <a:ext cx="142743" cy="69850"/>
            <a:chOff x="833" y="3024"/>
            <a:chExt cx="78" cy="51"/>
          </a:xfrm>
        </p:grpSpPr>
        <p:sp>
          <p:nvSpPr>
            <p:cNvPr id="43" name="Rectangle 47"/>
            <p:cNvSpPr>
              <a:spLocks noChangeArrowheads="1"/>
            </p:cNvSpPr>
            <p:nvPr/>
          </p:nvSpPr>
          <p:spPr bwMode="auto">
            <a:xfrm>
              <a:off x="833" y="3024"/>
              <a:ext cx="78" cy="51"/>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4" name="Line 48"/>
            <p:cNvSpPr>
              <a:spLocks noChangeShapeType="1"/>
            </p:cNvSpPr>
            <p:nvPr/>
          </p:nvSpPr>
          <p:spPr bwMode="auto">
            <a:xfrm>
              <a:off x="839" y="3030"/>
              <a:ext cx="68" cy="0"/>
            </a:xfrm>
            <a:prstGeom prst="line">
              <a:avLst/>
            </a:prstGeom>
            <a:noFill/>
            <a:ln w="254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5" name="Line 49"/>
            <p:cNvSpPr>
              <a:spLocks noChangeShapeType="1"/>
            </p:cNvSpPr>
            <p:nvPr/>
          </p:nvSpPr>
          <p:spPr bwMode="auto">
            <a:xfrm>
              <a:off x="839" y="3075"/>
              <a:ext cx="68" cy="0"/>
            </a:xfrm>
            <a:prstGeom prst="line">
              <a:avLst/>
            </a:prstGeom>
            <a:noFill/>
            <a:ln w="254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46" name="Group 50"/>
          <p:cNvGrpSpPr/>
          <p:nvPr/>
        </p:nvGrpSpPr>
        <p:grpSpPr bwMode="auto">
          <a:xfrm>
            <a:off x="9583463" y="4621039"/>
            <a:ext cx="142743" cy="66675"/>
            <a:chOff x="5432" y="3030"/>
            <a:chExt cx="78" cy="51"/>
          </a:xfrm>
        </p:grpSpPr>
        <p:sp>
          <p:nvSpPr>
            <p:cNvPr id="47" name="Rectangle 51"/>
            <p:cNvSpPr>
              <a:spLocks noChangeArrowheads="1"/>
            </p:cNvSpPr>
            <p:nvPr/>
          </p:nvSpPr>
          <p:spPr bwMode="auto">
            <a:xfrm>
              <a:off x="5432" y="3030"/>
              <a:ext cx="78" cy="51"/>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8" name="Line 52"/>
            <p:cNvSpPr>
              <a:spLocks noChangeShapeType="1"/>
            </p:cNvSpPr>
            <p:nvPr/>
          </p:nvSpPr>
          <p:spPr bwMode="auto">
            <a:xfrm>
              <a:off x="5438" y="3036"/>
              <a:ext cx="68" cy="0"/>
            </a:xfrm>
            <a:prstGeom prst="line">
              <a:avLst/>
            </a:prstGeom>
            <a:noFill/>
            <a:ln w="254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9" name="Line 53"/>
            <p:cNvSpPr>
              <a:spLocks noChangeShapeType="1"/>
            </p:cNvSpPr>
            <p:nvPr/>
          </p:nvSpPr>
          <p:spPr bwMode="auto">
            <a:xfrm>
              <a:off x="5438" y="3081"/>
              <a:ext cx="68" cy="0"/>
            </a:xfrm>
            <a:prstGeom prst="line">
              <a:avLst/>
            </a:prstGeom>
            <a:noFill/>
            <a:ln w="254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sp>
        <p:nvSpPr>
          <p:cNvPr id="50" name="Rectangle 75"/>
          <p:cNvSpPr>
            <a:spLocks noChangeArrowheads="1"/>
          </p:cNvSpPr>
          <p:nvPr/>
        </p:nvSpPr>
        <p:spPr bwMode="auto">
          <a:xfrm>
            <a:off x="4030255" y="5013150"/>
            <a:ext cx="3150658" cy="397545"/>
          </a:xfrm>
          <a:prstGeom prst="rect">
            <a:avLst/>
          </a:prstGeom>
          <a:noFill/>
          <a:ln>
            <a:noFill/>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2000" b="1">
                <a:solidFill>
                  <a:srgbClr val="0000CC"/>
                </a:solidFill>
                <a:latin typeface="+mn-lt"/>
                <a:ea typeface="黑体" pitchFamily="2" charset="-122"/>
              </a:rPr>
              <a:t>数       据       部       分</a:t>
            </a:r>
          </a:p>
        </p:txBody>
      </p:sp>
      <p:grpSp>
        <p:nvGrpSpPr>
          <p:cNvPr id="51" name="Group 94"/>
          <p:cNvGrpSpPr/>
          <p:nvPr/>
        </p:nvGrpSpPr>
        <p:grpSpPr bwMode="auto">
          <a:xfrm>
            <a:off x="167016" y="2204864"/>
            <a:ext cx="438547" cy="2663825"/>
            <a:chOff x="111" y="845"/>
            <a:chExt cx="255" cy="1678"/>
          </a:xfrm>
        </p:grpSpPr>
        <p:sp>
          <p:nvSpPr>
            <p:cNvPr id="52" name="Line 89"/>
            <p:cNvSpPr>
              <a:spLocks noChangeShapeType="1"/>
            </p:cNvSpPr>
            <p:nvPr/>
          </p:nvSpPr>
          <p:spPr bwMode="auto">
            <a:xfrm>
              <a:off x="249" y="845"/>
              <a:ext cx="0" cy="1678"/>
            </a:xfrm>
            <a:prstGeom prst="line">
              <a:avLst/>
            </a:prstGeom>
            <a:noFill/>
            <a:ln w="28575">
              <a:solidFill>
                <a:schemeClr val="tx1"/>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53" name="Rectangle 78"/>
            <p:cNvSpPr>
              <a:spLocks noChangeArrowheads="1"/>
            </p:cNvSpPr>
            <p:nvPr/>
          </p:nvSpPr>
          <p:spPr bwMode="auto">
            <a:xfrm>
              <a:off x="111" y="1389"/>
              <a:ext cx="255" cy="444"/>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CC"/>
                  </a:solidFill>
                  <a:latin typeface="+mn-lt"/>
                  <a:ea typeface="黑体" pitchFamily="2" charset="-122"/>
                </a:rPr>
                <a:t>首</a:t>
              </a:r>
            </a:p>
            <a:p>
              <a:pPr defTabSz="762000" eaLnBrk="0" hangingPunct="0"/>
              <a:r>
                <a:rPr kumimoji="1" lang="zh-CN" altLang="en-US" sz="2000" b="1">
                  <a:solidFill>
                    <a:srgbClr val="0000CC"/>
                  </a:solidFill>
                  <a:latin typeface="+mn-lt"/>
                  <a:ea typeface="黑体" pitchFamily="2" charset="-122"/>
                </a:rPr>
                <a:t>部</a:t>
              </a:r>
            </a:p>
          </p:txBody>
        </p:sp>
      </p:grpSp>
      <p:sp>
        <p:nvSpPr>
          <p:cNvPr id="54" name="AutoShape 97"/>
          <p:cNvSpPr/>
          <p:nvPr/>
        </p:nvSpPr>
        <p:spPr bwMode="auto">
          <a:xfrm>
            <a:off x="899869" y="2276300"/>
            <a:ext cx="180579" cy="2160588"/>
          </a:xfrm>
          <a:prstGeom prst="leftBrace">
            <a:avLst>
              <a:gd name="adj1" fmla="val 108016"/>
              <a:gd name="adj2" fmla="val 50000"/>
            </a:avLst>
          </a:prstGeom>
          <a:noFill/>
          <a:ln w="28575">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nvGrpSpPr>
          <p:cNvPr id="55" name="Group 80"/>
          <p:cNvGrpSpPr/>
          <p:nvPr/>
        </p:nvGrpSpPr>
        <p:grpSpPr bwMode="auto">
          <a:xfrm>
            <a:off x="1772163" y="2204864"/>
            <a:ext cx="7917923" cy="3871914"/>
            <a:chOff x="1088" y="845"/>
            <a:chExt cx="4604" cy="2439"/>
          </a:xfrm>
        </p:grpSpPr>
        <p:sp>
          <p:nvSpPr>
            <p:cNvPr id="56" name="Text Box 74"/>
            <p:cNvSpPr txBox="1">
              <a:spLocks noChangeArrowheads="1"/>
            </p:cNvSpPr>
            <p:nvPr/>
          </p:nvSpPr>
          <p:spPr bwMode="auto">
            <a:xfrm>
              <a:off x="1088" y="2993"/>
              <a:ext cx="3985"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n-US"/>
              </a:defPPr>
              <a:lvl1pPr algn="ctr">
                <a:defRPr sz="2000" b="1">
                  <a:solidFill>
                    <a:srgbClr val="0000CC"/>
                  </a:solidFill>
                  <a:latin typeface="+mn-lt"/>
                  <a:ea typeface="黑体" pitchFamily="2" charset="-122"/>
                </a:defRPr>
              </a:lvl1pPr>
            </a:lstStyle>
            <a:p>
              <a:r>
                <a:rPr lang="zh-CN" altLang="en-US" sz="2400" dirty="0"/>
                <a:t>总长度</a:t>
              </a:r>
              <a:r>
                <a:rPr lang="en-US" altLang="zh-CN" sz="2400" dirty="0"/>
                <a:t>——</a:t>
              </a:r>
              <a:r>
                <a:rPr lang="zh-CN" altLang="en-US" sz="2400" dirty="0"/>
                <a:t>占 </a:t>
              </a:r>
              <a:r>
                <a:rPr lang="en-US" altLang="zh-CN" sz="2400" dirty="0"/>
                <a:t>16 </a:t>
              </a:r>
              <a:r>
                <a:rPr lang="zh-CN" altLang="en-US" sz="2400" dirty="0"/>
                <a:t>位，指首部和数据之和的长度，</a:t>
              </a:r>
            </a:p>
          </p:txBody>
        </p:sp>
        <p:sp>
          <p:nvSpPr>
            <p:cNvPr id="57" name="Rectangle 79"/>
            <p:cNvSpPr>
              <a:spLocks noChangeArrowheads="1"/>
            </p:cNvSpPr>
            <p:nvPr/>
          </p:nvSpPr>
          <p:spPr bwMode="auto">
            <a:xfrm>
              <a:off x="3208" y="845"/>
              <a:ext cx="2484" cy="307"/>
            </a:xfrm>
            <a:prstGeom prst="rect">
              <a:avLst/>
            </a:prstGeom>
            <a:noFill/>
            <a:ln w="76200">
              <a:solidFill>
                <a:srgbClr val="FF00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mph" presetSubtype="0" repeatCount="4000" fill="hold" nodeType="afterEffect">
                                  <p:stCondLst>
                                    <p:cond delay="0"/>
                                  </p:stCondLst>
                                  <p:childTnLst>
                                    <p:anim calcmode="discrete" valueType="str">
                                      <p:cBhvr>
                                        <p:cTn id="6" dur="1000" fill="hold"/>
                                        <p:tgtEl>
                                          <p:spTgt spid="55"/>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88504" y="332656"/>
            <a:ext cx="9066212" cy="792088"/>
          </a:xfrm>
        </p:spPr>
        <p:txBody>
          <a:bodyPr/>
          <a:lstStyle/>
          <a:p>
            <a:r>
              <a:rPr lang="zh-CN" altLang="en-US" dirty="0">
                <a:latin typeface="Arial" panose="020B0604020202090204" pitchFamily="34" charset="0"/>
              </a:rPr>
              <a:t>思考：帧结束界定符？</a:t>
            </a:r>
            <a:endParaRPr lang="zh-CN" altLang="en-US" dirty="0"/>
          </a:p>
        </p:txBody>
      </p:sp>
      <p:sp>
        <p:nvSpPr>
          <p:cNvPr id="445443" name="Line 3"/>
          <p:cNvSpPr>
            <a:spLocks noChangeShapeType="1"/>
          </p:cNvSpPr>
          <p:nvPr/>
        </p:nvSpPr>
        <p:spPr bwMode="auto">
          <a:xfrm>
            <a:off x="263202" y="3343746"/>
            <a:ext cx="9658350" cy="0"/>
          </a:xfrm>
          <a:prstGeom prst="line">
            <a:avLst/>
          </a:prstGeom>
          <a:noFill/>
          <a:ln w="57150" cmpd="dbl">
            <a:solidFill>
              <a:srgbClr val="000099"/>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45444" name="Rectangle 4"/>
          <p:cNvSpPr>
            <a:spLocks noChangeArrowheads="1"/>
          </p:cNvSpPr>
          <p:nvPr/>
        </p:nvSpPr>
        <p:spPr bwMode="auto">
          <a:xfrm>
            <a:off x="1781779" y="3566782"/>
            <a:ext cx="6947958" cy="495300"/>
          </a:xfrm>
          <a:prstGeom prst="rect">
            <a:avLst/>
          </a:prstGeom>
          <a:solidFill>
            <a:srgbClr val="FFCCFF"/>
          </a:solidFill>
          <a:ln w="19050">
            <a:solidFill>
              <a:srgbClr val="0000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45445" name="Rectangle 5"/>
          <p:cNvSpPr>
            <a:spLocks noChangeArrowheads="1"/>
          </p:cNvSpPr>
          <p:nvPr/>
        </p:nvSpPr>
        <p:spPr bwMode="auto">
          <a:xfrm>
            <a:off x="1774899" y="3578696"/>
            <a:ext cx="6954838" cy="488950"/>
          </a:xfrm>
          <a:prstGeom prst="rect">
            <a:avLst/>
          </a:prstGeom>
          <a:noFill/>
          <a:ln w="19050">
            <a:solidFill>
              <a:srgbClr val="000099"/>
            </a:solidFill>
            <a:miter lim="800000"/>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45446" name="Rectangle 6"/>
          <p:cNvSpPr>
            <a:spLocks noChangeArrowheads="1"/>
          </p:cNvSpPr>
          <p:nvPr/>
        </p:nvSpPr>
        <p:spPr bwMode="auto">
          <a:xfrm>
            <a:off x="4394142" y="3634557"/>
            <a:ext cx="1941238"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dirty="0">
                <a:solidFill>
                  <a:srgbClr val="000099"/>
                </a:solidFill>
                <a:latin typeface="+mn-lt"/>
                <a:ea typeface="黑体" pitchFamily="2" charset="-122"/>
              </a:rPr>
              <a:t>以太网 </a:t>
            </a:r>
            <a:r>
              <a:rPr kumimoji="1" lang="en-US" altLang="zh-CN" sz="2000" b="1" dirty="0">
                <a:solidFill>
                  <a:srgbClr val="000099"/>
                </a:solidFill>
                <a:latin typeface="+mn-lt"/>
                <a:ea typeface="黑体" pitchFamily="2" charset="-122"/>
              </a:rPr>
              <a:t>MAC </a:t>
            </a:r>
            <a:r>
              <a:rPr kumimoji="1" lang="zh-CN" altLang="en-US" sz="2000" b="1" dirty="0">
                <a:solidFill>
                  <a:srgbClr val="000099"/>
                </a:solidFill>
                <a:latin typeface="+mn-lt"/>
                <a:ea typeface="黑体" pitchFamily="2" charset="-122"/>
              </a:rPr>
              <a:t>帧</a:t>
            </a:r>
          </a:p>
        </p:txBody>
      </p:sp>
      <p:sp>
        <p:nvSpPr>
          <p:cNvPr id="445453" name="Rectangle 13"/>
          <p:cNvSpPr>
            <a:spLocks noChangeArrowheads="1"/>
          </p:cNvSpPr>
          <p:nvPr/>
        </p:nvSpPr>
        <p:spPr bwMode="auto">
          <a:xfrm>
            <a:off x="8846683" y="3645024"/>
            <a:ext cx="956994"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dirty="0">
                <a:solidFill>
                  <a:srgbClr val="000099"/>
                </a:solidFill>
                <a:latin typeface="+mn-lt"/>
                <a:ea typeface="黑体" pitchFamily="2" charset="-122"/>
              </a:rPr>
              <a:t>物理层</a:t>
            </a:r>
          </a:p>
        </p:txBody>
      </p:sp>
      <p:sp>
        <p:nvSpPr>
          <p:cNvPr id="445466" name="Rectangle 26"/>
          <p:cNvSpPr>
            <a:spLocks noChangeArrowheads="1"/>
          </p:cNvSpPr>
          <p:nvPr/>
        </p:nvSpPr>
        <p:spPr bwMode="auto">
          <a:xfrm>
            <a:off x="8803688" y="2708746"/>
            <a:ext cx="1025923" cy="39754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a:solidFill>
                  <a:srgbClr val="000099"/>
                </a:solidFill>
                <a:latin typeface="+mn-lt"/>
                <a:ea typeface="黑体" pitchFamily="2" charset="-122"/>
              </a:rPr>
              <a:t>MAC</a:t>
            </a:r>
            <a:r>
              <a:rPr kumimoji="1" lang="zh-CN" altLang="en-US" sz="2000" b="1">
                <a:solidFill>
                  <a:srgbClr val="000099"/>
                </a:solidFill>
                <a:latin typeface="+mn-lt"/>
                <a:ea typeface="黑体" pitchFamily="2" charset="-122"/>
              </a:rPr>
              <a:t>层</a:t>
            </a:r>
          </a:p>
        </p:txBody>
      </p:sp>
      <p:sp>
        <p:nvSpPr>
          <p:cNvPr id="445467" name="Line 27"/>
          <p:cNvSpPr>
            <a:spLocks noChangeShapeType="1"/>
          </p:cNvSpPr>
          <p:nvPr/>
        </p:nvSpPr>
        <p:spPr bwMode="auto">
          <a:xfrm flipH="1">
            <a:off x="1773179" y="3069109"/>
            <a:ext cx="1720" cy="514350"/>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45468" name="Line 28"/>
          <p:cNvSpPr>
            <a:spLocks noChangeShapeType="1"/>
          </p:cNvSpPr>
          <p:nvPr/>
        </p:nvSpPr>
        <p:spPr bwMode="auto">
          <a:xfrm>
            <a:off x="8717698" y="3140546"/>
            <a:ext cx="12039" cy="431800"/>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45469" name="Rectangle 29"/>
          <p:cNvSpPr>
            <a:spLocks noChangeArrowheads="1"/>
          </p:cNvSpPr>
          <p:nvPr/>
        </p:nvSpPr>
        <p:spPr bwMode="auto">
          <a:xfrm>
            <a:off x="309636" y="4572472"/>
            <a:ext cx="4571355" cy="415925"/>
          </a:xfrm>
          <a:prstGeom prst="rect">
            <a:avLst/>
          </a:prstGeom>
          <a:solidFill>
            <a:srgbClr val="FFFF99"/>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45470" name="Rectangle 30"/>
          <p:cNvSpPr>
            <a:spLocks noChangeArrowheads="1"/>
          </p:cNvSpPr>
          <p:nvPr/>
        </p:nvSpPr>
        <p:spPr bwMode="auto">
          <a:xfrm>
            <a:off x="261482" y="4615335"/>
            <a:ext cx="4830895" cy="334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defTabSz="762000" eaLnBrk="0" hangingPunct="0"/>
            <a:r>
              <a:rPr kumimoji="1" lang="en-US" altLang="zh-CN" sz="1600" b="1" dirty="0">
                <a:solidFill>
                  <a:srgbClr val="000099"/>
                </a:solidFill>
                <a:latin typeface="+mn-lt"/>
                <a:ea typeface="黑体" pitchFamily="2" charset="-122"/>
              </a:rPr>
              <a:t>10101010101010           101010101010 10101011</a:t>
            </a:r>
          </a:p>
        </p:txBody>
      </p:sp>
      <p:sp>
        <p:nvSpPr>
          <p:cNvPr id="445471" name="Line 31"/>
          <p:cNvSpPr>
            <a:spLocks noChangeShapeType="1"/>
          </p:cNvSpPr>
          <p:nvPr/>
        </p:nvSpPr>
        <p:spPr bwMode="auto">
          <a:xfrm>
            <a:off x="3944888" y="4569296"/>
            <a:ext cx="0" cy="43180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45472" name="Rectangle 32"/>
          <p:cNvSpPr>
            <a:spLocks noChangeArrowheads="1"/>
          </p:cNvSpPr>
          <p:nvPr/>
        </p:nvSpPr>
        <p:spPr bwMode="auto">
          <a:xfrm>
            <a:off x="1544448" y="5026496"/>
            <a:ext cx="1112485"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itchFamily="2" charset="-122"/>
              </a:rPr>
              <a:t>前同步码</a:t>
            </a:r>
          </a:p>
        </p:txBody>
      </p:sp>
      <p:sp>
        <p:nvSpPr>
          <p:cNvPr id="445473" name="Rectangle 33"/>
          <p:cNvSpPr>
            <a:spLocks noChangeArrowheads="1"/>
          </p:cNvSpPr>
          <p:nvPr/>
        </p:nvSpPr>
        <p:spPr bwMode="auto">
          <a:xfrm>
            <a:off x="4000942" y="4997921"/>
            <a:ext cx="880050" cy="53296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80000"/>
              </a:lnSpc>
            </a:pPr>
            <a:r>
              <a:rPr kumimoji="1" lang="zh-CN" altLang="en-US" b="1" dirty="0">
                <a:solidFill>
                  <a:srgbClr val="000099"/>
                </a:solidFill>
                <a:latin typeface="+mn-lt"/>
                <a:ea typeface="黑体" pitchFamily="2" charset="-122"/>
              </a:rPr>
              <a:t>帧开始</a:t>
            </a:r>
          </a:p>
          <a:p>
            <a:pPr defTabSz="762000" eaLnBrk="0" hangingPunct="0">
              <a:lnSpc>
                <a:spcPct val="80000"/>
              </a:lnSpc>
            </a:pPr>
            <a:r>
              <a:rPr kumimoji="1" lang="zh-CN" altLang="en-US" b="1" dirty="0">
                <a:solidFill>
                  <a:srgbClr val="000099"/>
                </a:solidFill>
                <a:latin typeface="+mn-lt"/>
                <a:ea typeface="黑体" pitchFamily="2" charset="-122"/>
              </a:rPr>
              <a:t>定界符</a:t>
            </a:r>
          </a:p>
        </p:txBody>
      </p:sp>
      <p:sp>
        <p:nvSpPr>
          <p:cNvPr id="445474" name="Rectangle 34"/>
          <p:cNvSpPr>
            <a:spLocks noChangeArrowheads="1"/>
          </p:cNvSpPr>
          <p:nvPr/>
        </p:nvSpPr>
        <p:spPr bwMode="auto">
          <a:xfrm>
            <a:off x="1618398" y="4235922"/>
            <a:ext cx="767840" cy="335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1600" b="1">
                <a:solidFill>
                  <a:srgbClr val="000099"/>
                </a:solidFill>
                <a:latin typeface="+mn-lt"/>
                <a:ea typeface="黑体" pitchFamily="2" charset="-122"/>
              </a:rPr>
              <a:t>7 </a:t>
            </a:r>
            <a:r>
              <a:rPr kumimoji="1" lang="zh-CN" altLang="en-US" sz="1600" b="1">
                <a:solidFill>
                  <a:srgbClr val="000099"/>
                </a:solidFill>
                <a:latin typeface="+mn-lt"/>
                <a:ea typeface="黑体" pitchFamily="2" charset="-122"/>
              </a:rPr>
              <a:t>字节</a:t>
            </a:r>
          </a:p>
        </p:txBody>
      </p:sp>
      <p:sp>
        <p:nvSpPr>
          <p:cNvPr id="445475" name="Rectangle 35"/>
          <p:cNvSpPr>
            <a:spLocks noChangeArrowheads="1"/>
          </p:cNvSpPr>
          <p:nvPr/>
        </p:nvSpPr>
        <p:spPr bwMode="auto">
          <a:xfrm>
            <a:off x="4041144" y="4179060"/>
            <a:ext cx="767840" cy="335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1600" b="1" dirty="0">
                <a:solidFill>
                  <a:srgbClr val="000099"/>
                </a:solidFill>
                <a:latin typeface="+mn-lt"/>
                <a:ea typeface="黑体" pitchFamily="2" charset="-122"/>
              </a:rPr>
              <a:t>1 </a:t>
            </a:r>
            <a:r>
              <a:rPr kumimoji="1" lang="zh-CN" altLang="en-US" sz="1600" b="1" dirty="0">
                <a:solidFill>
                  <a:srgbClr val="000099"/>
                </a:solidFill>
                <a:latin typeface="+mn-lt"/>
                <a:ea typeface="黑体" pitchFamily="2" charset="-122"/>
              </a:rPr>
              <a:t>字节</a:t>
            </a:r>
          </a:p>
        </p:txBody>
      </p:sp>
      <p:sp>
        <p:nvSpPr>
          <p:cNvPr id="445476" name="Line 36"/>
          <p:cNvSpPr>
            <a:spLocks noChangeShapeType="1"/>
          </p:cNvSpPr>
          <p:nvPr/>
        </p:nvSpPr>
        <p:spPr bwMode="auto">
          <a:xfrm flipV="1">
            <a:off x="323395" y="4077172"/>
            <a:ext cx="316442" cy="492125"/>
          </a:xfrm>
          <a:prstGeom prst="line">
            <a:avLst/>
          </a:prstGeom>
          <a:noFill/>
          <a:ln w="19050">
            <a:solidFill>
              <a:srgbClr val="000099"/>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45477" name="Line 37"/>
          <p:cNvSpPr>
            <a:spLocks noChangeShapeType="1"/>
          </p:cNvSpPr>
          <p:nvPr/>
        </p:nvSpPr>
        <p:spPr bwMode="auto">
          <a:xfrm>
            <a:off x="1764581" y="4089872"/>
            <a:ext cx="3116410" cy="479424"/>
          </a:xfrm>
          <a:prstGeom prst="line">
            <a:avLst/>
          </a:prstGeom>
          <a:noFill/>
          <a:ln w="19050">
            <a:solidFill>
              <a:srgbClr val="000099"/>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45478" name="Text Box 38"/>
          <p:cNvSpPr txBox="1">
            <a:spLocks noChangeArrowheads="1"/>
          </p:cNvSpPr>
          <p:nvPr/>
        </p:nvSpPr>
        <p:spPr bwMode="auto">
          <a:xfrm>
            <a:off x="2144688" y="4580410"/>
            <a:ext cx="4154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en-US" altLang="zh-CN" b="1" dirty="0">
                <a:solidFill>
                  <a:srgbClr val="000099"/>
                </a:solidFill>
                <a:latin typeface="+mn-lt"/>
                <a:ea typeface="黑体" pitchFamily="2" charset="-122"/>
              </a:rPr>
              <a:t>…</a:t>
            </a:r>
          </a:p>
        </p:txBody>
      </p:sp>
      <p:sp>
        <p:nvSpPr>
          <p:cNvPr id="445481" name="Rectangle 41"/>
          <p:cNvSpPr>
            <a:spLocks noChangeArrowheads="1"/>
          </p:cNvSpPr>
          <p:nvPr/>
        </p:nvSpPr>
        <p:spPr bwMode="auto">
          <a:xfrm>
            <a:off x="670794" y="3573016"/>
            <a:ext cx="1104106" cy="488950"/>
          </a:xfrm>
          <a:prstGeom prst="rect">
            <a:avLst/>
          </a:prstGeom>
          <a:solidFill>
            <a:srgbClr val="FFFF99"/>
          </a:solidFill>
          <a:ln w="19050">
            <a:solidFill>
              <a:srgbClr val="0000CC"/>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45482" name="Rectangle 42"/>
          <p:cNvSpPr>
            <a:spLocks noChangeArrowheads="1"/>
          </p:cNvSpPr>
          <p:nvPr/>
        </p:nvSpPr>
        <p:spPr bwMode="auto">
          <a:xfrm>
            <a:off x="818696" y="3664422"/>
            <a:ext cx="767840" cy="335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1600" b="1">
                <a:solidFill>
                  <a:srgbClr val="000099"/>
                </a:solidFill>
                <a:latin typeface="+mn-lt"/>
                <a:ea typeface="黑体" pitchFamily="2" charset="-122"/>
              </a:rPr>
              <a:t>8 </a:t>
            </a:r>
            <a:r>
              <a:rPr kumimoji="1" lang="zh-CN" altLang="en-US" sz="1600" b="1">
                <a:solidFill>
                  <a:srgbClr val="000099"/>
                </a:solidFill>
                <a:latin typeface="+mn-lt"/>
                <a:ea typeface="黑体" pitchFamily="2" charset="-122"/>
              </a:rPr>
              <a:t>字节</a:t>
            </a:r>
          </a:p>
        </p:txBody>
      </p:sp>
      <p:sp>
        <p:nvSpPr>
          <p:cNvPr id="445483" name="AutoShape 43"/>
          <p:cNvSpPr>
            <a:spLocks noChangeArrowheads="1"/>
          </p:cNvSpPr>
          <p:nvPr/>
        </p:nvSpPr>
        <p:spPr bwMode="auto">
          <a:xfrm>
            <a:off x="392187" y="3216746"/>
            <a:ext cx="687917" cy="266700"/>
          </a:xfrm>
          <a:prstGeom prst="wedgeRoundRectCallout">
            <a:avLst>
              <a:gd name="adj1" fmla="val 48000"/>
              <a:gd name="adj2" fmla="val 139880"/>
              <a:gd name="adj3" fmla="val 16667"/>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defTabSz="762000" eaLnBrk="0" hangingPunct="0"/>
            <a:endParaRPr kumimoji="1" lang="zh-CN" altLang="zh-CN" sz="1600" b="1">
              <a:solidFill>
                <a:srgbClr val="000099"/>
              </a:solidFill>
              <a:latin typeface="+mn-lt"/>
              <a:ea typeface="黑体" pitchFamily="2" charset="-122"/>
            </a:endParaRPr>
          </a:p>
        </p:txBody>
      </p:sp>
      <p:sp>
        <p:nvSpPr>
          <p:cNvPr id="445484" name="Rectangle 44"/>
          <p:cNvSpPr>
            <a:spLocks noChangeArrowheads="1"/>
          </p:cNvSpPr>
          <p:nvPr/>
        </p:nvSpPr>
        <p:spPr bwMode="auto">
          <a:xfrm>
            <a:off x="419704" y="3191347"/>
            <a:ext cx="636323" cy="33598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1600" b="1">
                <a:solidFill>
                  <a:srgbClr val="000099"/>
                </a:solidFill>
                <a:latin typeface="+mn-lt"/>
                <a:ea typeface="黑体" pitchFamily="2" charset="-122"/>
              </a:rPr>
              <a:t>插入</a:t>
            </a:r>
          </a:p>
        </p:txBody>
      </p:sp>
      <p:sp>
        <p:nvSpPr>
          <p:cNvPr id="445487" name="Rectangle 47"/>
          <p:cNvSpPr>
            <a:spLocks noChangeArrowheads="1"/>
          </p:cNvSpPr>
          <p:nvPr/>
        </p:nvSpPr>
        <p:spPr bwMode="auto">
          <a:xfrm>
            <a:off x="8960190" y="1819746"/>
            <a:ext cx="682880"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dirty="0">
                <a:solidFill>
                  <a:srgbClr val="000099"/>
                </a:solidFill>
                <a:latin typeface="+mn-lt"/>
                <a:ea typeface="黑体" pitchFamily="2" charset="-122"/>
              </a:rPr>
              <a:t>IP</a:t>
            </a:r>
            <a:r>
              <a:rPr kumimoji="1" lang="zh-CN" altLang="en-US" sz="2000" b="1" dirty="0">
                <a:solidFill>
                  <a:srgbClr val="000099"/>
                </a:solidFill>
                <a:latin typeface="+mn-lt"/>
                <a:ea typeface="黑体" pitchFamily="2" charset="-122"/>
              </a:rPr>
              <a:t>层</a:t>
            </a:r>
          </a:p>
        </p:txBody>
      </p:sp>
      <p:sp>
        <p:nvSpPr>
          <p:cNvPr id="445488" name="Line 48"/>
          <p:cNvSpPr>
            <a:spLocks noChangeShapeType="1"/>
          </p:cNvSpPr>
          <p:nvPr/>
        </p:nvSpPr>
        <p:spPr bwMode="auto">
          <a:xfrm flipV="1">
            <a:off x="8795088" y="2353146"/>
            <a:ext cx="949564" cy="0"/>
          </a:xfrm>
          <a:prstGeom prst="line">
            <a:avLst/>
          </a:prstGeom>
          <a:noFill/>
          <a:ln w="19050">
            <a:solidFill>
              <a:srgbClr val="000099"/>
            </a:solidFill>
            <a:prstDash val="lg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45504" name="AutoShape 64"/>
          <p:cNvSpPr>
            <a:spLocks noChangeArrowheads="1"/>
          </p:cNvSpPr>
          <p:nvPr/>
        </p:nvSpPr>
        <p:spPr bwMode="auto">
          <a:xfrm rot="16200000" flipH="1">
            <a:off x="4989653" y="3295261"/>
            <a:ext cx="609600" cy="249369"/>
          </a:xfrm>
          <a:prstGeom prst="rightArrow">
            <a:avLst>
              <a:gd name="adj1" fmla="val 50000"/>
              <a:gd name="adj2" fmla="val 132426"/>
            </a:avLst>
          </a:prstGeom>
          <a:solidFill>
            <a:schemeClr val="accent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45506" name="Rectangle 66"/>
          <p:cNvSpPr>
            <a:spLocks noChangeArrowheads="1"/>
          </p:cNvSpPr>
          <p:nvPr/>
        </p:nvSpPr>
        <p:spPr bwMode="auto">
          <a:xfrm>
            <a:off x="1773179" y="2637309"/>
            <a:ext cx="6956558" cy="457200"/>
          </a:xfrm>
          <a:prstGeom prst="rect">
            <a:avLst/>
          </a:prstGeom>
          <a:solidFill>
            <a:srgbClr val="FFCCFF"/>
          </a:solidFill>
          <a:ln w="12700" algn="ctr">
            <a:solidFill>
              <a:srgbClr val="0000CC"/>
            </a:solidFill>
            <a:miter lim="800000"/>
          </a:ln>
          <a:effectLst>
            <a:outerShdw dist="35921" dir="2700000" algn="ctr" rotWithShape="0">
              <a:schemeClr val="bg2"/>
            </a:outerShdw>
          </a:effectLst>
        </p:spPr>
        <p:txBody>
          <a:bodyPr wrap="none" anchor="ctr"/>
          <a:lstStyle/>
          <a:p>
            <a:endParaRPr lang="zh-CN" altLang="en-US" b="1">
              <a:solidFill>
                <a:srgbClr val="000099"/>
              </a:solidFill>
              <a:latin typeface="+mn-lt"/>
              <a:ea typeface="黑体" pitchFamily="2" charset="-122"/>
            </a:endParaRPr>
          </a:p>
        </p:txBody>
      </p:sp>
      <p:sp>
        <p:nvSpPr>
          <p:cNvPr id="445507" name="Line 67"/>
          <p:cNvSpPr>
            <a:spLocks noChangeShapeType="1"/>
          </p:cNvSpPr>
          <p:nvPr/>
        </p:nvSpPr>
        <p:spPr bwMode="auto">
          <a:xfrm>
            <a:off x="2786137" y="2637309"/>
            <a:ext cx="0" cy="45720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45508" name="Line 68"/>
          <p:cNvSpPr>
            <a:spLocks noChangeShapeType="1"/>
          </p:cNvSpPr>
          <p:nvPr/>
        </p:nvSpPr>
        <p:spPr bwMode="auto">
          <a:xfrm>
            <a:off x="3776737" y="2637309"/>
            <a:ext cx="0" cy="45720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45509" name="Line 69"/>
          <p:cNvSpPr>
            <a:spLocks noChangeShapeType="1"/>
          </p:cNvSpPr>
          <p:nvPr/>
        </p:nvSpPr>
        <p:spPr bwMode="auto">
          <a:xfrm>
            <a:off x="4767337" y="2637309"/>
            <a:ext cx="0" cy="45720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45510" name="Line 70"/>
          <p:cNvSpPr>
            <a:spLocks noChangeShapeType="1"/>
          </p:cNvSpPr>
          <p:nvPr/>
        </p:nvSpPr>
        <p:spPr bwMode="auto">
          <a:xfrm>
            <a:off x="8151887" y="2637309"/>
            <a:ext cx="0" cy="45720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45511" name="Rectangle 71"/>
          <p:cNvSpPr>
            <a:spLocks noChangeArrowheads="1"/>
          </p:cNvSpPr>
          <p:nvPr/>
        </p:nvSpPr>
        <p:spPr bwMode="auto">
          <a:xfrm>
            <a:off x="1697509" y="2683346"/>
            <a:ext cx="1112485"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a:solidFill>
                  <a:srgbClr val="000099"/>
                </a:solidFill>
                <a:latin typeface="+mn-lt"/>
                <a:ea typeface="黑体" pitchFamily="2" charset="-122"/>
              </a:rPr>
              <a:t>目的地址</a:t>
            </a:r>
          </a:p>
        </p:txBody>
      </p:sp>
      <p:sp>
        <p:nvSpPr>
          <p:cNvPr id="445512" name="Rectangle 72"/>
          <p:cNvSpPr>
            <a:spLocks noChangeArrowheads="1"/>
          </p:cNvSpPr>
          <p:nvPr/>
        </p:nvSpPr>
        <p:spPr bwMode="auto">
          <a:xfrm>
            <a:off x="2789577" y="2683346"/>
            <a:ext cx="880050"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itchFamily="2" charset="-122"/>
              </a:rPr>
              <a:t>源地址</a:t>
            </a:r>
          </a:p>
        </p:txBody>
      </p:sp>
      <p:sp>
        <p:nvSpPr>
          <p:cNvPr id="445513" name="Rectangle 73"/>
          <p:cNvSpPr>
            <a:spLocks noChangeArrowheads="1"/>
          </p:cNvSpPr>
          <p:nvPr/>
        </p:nvSpPr>
        <p:spPr bwMode="auto">
          <a:xfrm>
            <a:off x="3952156" y="2683346"/>
            <a:ext cx="647614"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a:solidFill>
                  <a:srgbClr val="000099"/>
                </a:solidFill>
                <a:latin typeface="+mn-lt"/>
                <a:ea typeface="黑体" pitchFamily="2" charset="-122"/>
              </a:rPr>
              <a:t>类型</a:t>
            </a:r>
          </a:p>
        </p:txBody>
      </p:sp>
      <p:sp>
        <p:nvSpPr>
          <p:cNvPr id="445514" name="Rectangle 74"/>
          <p:cNvSpPr>
            <a:spLocks noChangeArrowheads="1"/>
          </p:cNvSpPr>
          <p:nvPr/>
        </p:nvSpPr>
        <p:spPr bwMode="auto">
          <a:xfrm>
            <a:off x="5955713" y="2683346"/>
            <a:ext cx="1160575"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itchFamily="2" charset="-122"/>
              </a:rPr>
              <a:t>数        据</a:t>
            </a:r>
          </a:p>
        </p:txBody>
      </p:sp>
      <p:sp>
        <p:nvSpPr>
          <p:cNvPr id="445515" name="Rectangle 75"/>
          <p:cNvSpPr>
            <a:spLocks noChangeArrowheads="1"/>
          </p:cNvSpPr>
          <p:nvPr/>
        </p:nvSpPr>
        <p:spPr bwMode="auto">
          <a:xfrm>
            <a:off x="8093415" y="2683346"/>
            <a:ext cx="644408"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itchFamily="2" charset="-122"/>
              </a:rPr>
              <a:t>FCS</a:t>
            </a:r>
          </a:p>
        </p:txBody>
      </p:sp>
      <p:sp>
        <p:nvSpPr>
          <p:cNvPr id="445516" name="Rectangle 76"/>
          <p:cNvSpPr>
            <a:spLocks noChangeArrowheads="1"/>
          </p:cNvSpPr>
          <p:nvPr/>
        </p:nvSpPr>
        <p:spPr bwMode="auto">
          <a:xfrm>
            <a:off x="2149815" y="2310211"/>
            <a:ext cx="310984"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itchFamily="2" charset="-122"/>
              </a:rPr>
              <a:t>6</a:t>
            </a:r>
          </a:p>
        </p:txBody>
      </p:sp>
      <p:sp>
        <p:nvSpPr>
          <p:cNvPr id="445517" name="Rectangle 77"/>
          <p:cNvSpPr>
            <a:spLocks noChangeArrowheads="1"/>
          </p:cNvSpPr>
          <p:nvPr/>
        </p:nvSpPr>
        <p:spPr bwMode="auto">
          <a:xfrm>
            <a:off x="3210925" y="2310211"/>
            <a:ext cx="310984"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itchFamily="2" charset="-122"/>
              </a:rPr>
              <a:t>6</a:t>
            </a:r>
          </a:p>
        </p:txBody>
      </p:sp>
      <p:sp>
        <p:nvSpPr>
          <p:cNvPr id="445518" name="Rectangle 78"/>
          <p:cNvSpPr>
            <a:spLocks noChangeArrowheads="1"/>
          </p:cNvSpPr>
          <p:nvPr/>
        </p:nvSpPr>
        <p:spPr bwMode="auto">
          <a:xfrm>
            <a:off x="4189487" y="2310211"/>
            <a:ext cx="310984"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itchFamily="2" charset="-122"/>
              </a:rPr>
              <a:t>2</a:t>
            </a:r>
          </a:p>
        </p:txBody>
      </p:sp>
      <p:sp>
        <p:nvSpPr>
          <p:cNvPr id="445519" name="Rectangle 79"/>
          <p:cNvSpPr>
            <a:spLocks noChangeArrowheads="1"/>
          </p:cNvSpPr>
          <p:nvPr/>
        </p:nvSpPr>
        <p:spPr bwMode="auto">
          <a:xfrm>
            <a:off x="8329025" y="2310211"/>
            <a:ext cx="310984"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itchFamily="2" charset="-122"/>
              </a:rPr>
              <a:t>4</a:t>
            </a:r>
          </a:p>
        </p:txBody>
      </p:sp>
      <p:sp>
        <p:nvSpPr>
          <p:cNvPr id="445520" name="Rectangle 80"/>
          <p:cNvSpPr>
            <a:spLocks noChangeArrowheads="1"/>
          </p:cNvSpPr>
          <p:nvPr/>
        </p:nvSpPr>
        <p:spPr bwMode="auto">
          <a:xfrm>
            <a:off x="1231446" y="2372931"/>
            <a:ext cx="647614"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itchFamily="2" charset="-122"/>
              </a:rPr>
              <a:t>字节</a:t>
            </a:r>
          </a:p>
        </p:txBody>
      </p:sp>
      <p:sp>
        <p:nvSpPr>
          <p:cNvPr id="445521" name="Text Box 81"/>
          <p:cNvSpPr txBox="1">
            <a:spLocks noChangeArrowheads="1"/>
          </p:cNvSpPr>
          <p:nvPr/>
        </p:nvSpPr>
        <p:spPr bwMode="auto">
          <a:xfrm>
            <a:off x="6593756" y="2276872"/>
            <a:ext cx="1217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en-US" altLang="zh-CN" b="1" dirty="0">
                <a:solidFill>
                  <a:srgbClr val="000099"/>
                </a:solidFill>
                <a:latin typeface="+mn-lt"/>
                <a:ea typeface="黑体" pitchFamily="2" charset="-122"/>
              </a:rPr>
              <a:t>46 ~ 1500</a:t>
            </a:r>
          </a:p>
        </p:txBody>
      </p:sp>
      <p:sp>
        <p:nvSpPr>
          <p:cNvPr id="445547" name="Line 107"/>
          <p:cNvSpPr>
            <a:spLocks noChangeShapeType="1"/>
          </p:cNvSpPr>
          <p:nvPr/>
        </p:nvSpPr>
        <p:spPr bwMode="auto">
          <a:xfrm flipH="1">
            <a:off x="1774899" y="1484784"/>
            <a:ext cx="0" cy="1162050"/>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45548" name="Line 108"/>
          <p:cNvSpPr>
            <a:spLocks noChangeShapeType="1"/>
          </p:cNvSpPr>
          <p:nvPr/>
        </p:nvSpPr>
        <p:spPr bwMode="auto">
          <a:xfrm>
            <a:off x="8717698" y="1484785"/>
            <a:ext cx="12039" cy="1152525"/>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grpSp>
        <p:nvGrpSpPr>
          <p:cNvPr id="445549" name="Group 109"/>
          <p:cNvGrpSpPr/>
          <p:nvPr/>
        </p:nvGrpSpPr>
        <p:grpSpPr bwMode="auto">
          <a:xfrm>
            <a:off x="4767337" y="1819746"/>
            <a:ext cx="3384550" cy="990600"/>
            <a:chOff x="2715" y="1872"/>
            <a:chExt cx="1968" cy="624"/>
          </a:xfrm>
        </p:grpSpPr>
        <p:sp>
          <p:nvSpPr>
            <p:cNvPr id="445550" name="AutoShape 110"/>
            <p:cNvSpPr>
              <a:spLocks noChangeArrowheads="1"/>
            </p:cNvSpPr>
            <p:nvPr/>
          </p:nvSpPr>
          <p:spPr bwMode="auto">
            <a:xfrm rot="16200000" flipH="1">
              <a:off x="3508" y="2231"/>
              <a:ext cx="384" cy="145"/>
            </a:xfrm>
            <a:prstGeom prst="rightArrow">
              <a:avLst>
                <a:gd name="adj1" fmla="val 50000"/>
                <a:gd name="adj2" fmla="val 132426"/>
              </a:avLst>
            </a:prstGeom>
            <a:solidFill>
              <a:schemeClr val="accent1"/>
            </a:solidFill>
            <a:ln w="9525">
              <a:solidFill>
                <a:schemeClr val="folHlink"/>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45551" name="Rectangle 111"/>
            <p:cNvSpPr>
              <a:spLocks noChangeArrowheads="1"/>
            </p:cNvSpPr>
            <p:nvPr/>
          </p:nvSpPr>
          <p:spPr bwMode="auto">
            <a:xfrm>
              <a:off x="2715" y="1872"/>
              <a:ext cx="1968" cy="240"/>
            </a:xfrm>
            <a:prstGeom prst="rect">
              <a:avLst/>
            </a:prstGeom>
            <a:solidFill>
              <a:srgbClr val="CCECFF"/>
            </a:solidFill>
            <a:ln w="9525">
              <a:solidFill>
                <a:schemeClr val="folHlink"/>
              </a:solidFill>
              <a:miter lim="800000"/>
            </a:ln>
            <a:effectLst>
              <a:outerShdw dist="35921" dir="2700000" algn="ctr" rotWithShape="0">
                <a:schemeClr val="bg2"/>
              </a:outerShdw>
            </a:effectLst>
          </p:spPr>
          <p:txBody>
            <a:bodyPr wrap="none" anchor="ctr"/>
            <a:lstStyle/>
            <a:p>
              <a:pPr algn="ctr" defTabSz="762000" eaLnBrk="0" hangingPunct="0"/>
              <a:r>
                <a:rPr kumimoji="1" lang="en-US" altLang="zh-CN" sz="2000" b="1" dirty="0">
                  <a:solidFill>
                    <a:srgbClr val="000099"/>
                  </a:solidFill>
                  <a:latin typeface="+mn-lt"/>
                  <a:ea typeface="黑体" pitchFamily="2" charset="-122"/>
                </a:rPr>
                <a:t>IP </a:t>
              </a:r>
              <a:r>
                <a:rPr kumimoji="1" lang="zh-CN" altLang="en-US" sz="2000" b="1" dirty="0">
                  <a:solidFill>
                    <a:srgbClr val="000099"/>
                  </a:solidFill>
                  <a:latin typeface="+mn-lt"/>
                  <a:ea typeface="黑体" pitchFamily="2" charset="-122"/>
                </a:rPr>
                <a:t>数据报</a:t>
              </a:r>
            </a:p>
          </p:txBody>
        </p:sp>
      </p:grpSp>
      <p:sp>
        <p:nvSpPr>
          <p:cNvPr id="445552" name="Rectangle 112"/>
          <p:cNvSpPr>
            <a:spLocks noChangeArrowheads="1"/>
          </p:cNvSpPr>
          <p:nvPr/>
        </p:nvSpPr>
        <p:spPr bwMode="auto">
          <a:xfrm>
            <a:off x="488504" y="2675409"/>
            <a:ext cx="1096455" cy="39754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dirty="0">
                <a:solidFill>
                  <a:srgbClr val="C00000"/>
                </a:solidFill>
                <a:latin typeface="+mn-lt"/>
                <a:ea typeface="黑体" pitchFamily="2" charset="-122"/>
              </a:rPr>
              <a:t>MAC </a:t>
            </a:r>
            <a:r>
              <a:rPr kumimoji="1" lang="zh-CN" altLang="en-US" sz="2000" b="1" dirty="0">
                <a:solidFill>
                  <a:srgbClr val="C00000"/>
                </a:solidFill>
                <a:latin typeface="+mn-lt"/>
                <a:ea typeface="黑体" pitchFamily="2" charset="-122"/>
              </a:rPr>
              <a:t>帧</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0"/>
                                  </p:stCondLst>
                                  <p:childTnLst>
                                    <p:animEffect transition="out" filter="fade">
                                      <p:cBhvr>
                                        <p:cTn id="6" dur="2000"/>
                                        <p:tgtEl>
                                          <p:spTgt spid="445547"/>
                                        </p:tgtEl>
                                      </p:cBhvr>
                                    </p:animEffect>
                                    <p:set>
                                      <p:cBhvr>
                                        <p:cTn id="7" dur="1" fill="hold">
                                          <p:stCondLst>
                                            <p:cond delay="1999"/>
                                          </p:stCondLst>
                                        </p:cTn>
                                        <p:tgtEl>
                                          <p:spTgt spid="445547"/>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2000"/>
                                        <p:tgtEl>
                                          <p:spTgt spid="445548"/>
                                        </p:tgtEl>
                                      </p:cBhvr>
                                    </p:animEffect>
                                    <p:set>
                                      <p:cBhvr>
                                        <p:cTn id="10" dur="1" fill="hold">
                                          <p:stCondLst>
                                            <p:cond delay="1999"/>
                                          </p:stCondLst>
                                        </p:cTn>
                                        <p:tgtEl>
                                          <p:spTgt spid="44554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35" presetClass="emph" presetSubtype="0" repeatCount="4000" fill="hold" nodeType="clickEffect">
                                  <p:stCondLst>
                                    <p:cond delay="0"/>
                                  </p:stCondLst>
                                  <p:childTnLst>
                                    <p:anim calcmode="discrete" valueType="str">
                                      <p:cBhvr>
                                        <p:cTn id="14" dur="500" fill="hold"/>
                                        <p:tgtEl>
                                          <p:spTgt spid="445549"/>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5547" grpId="0" bldLvl="0" animBg="1"/>
      <p:bldP spid="445548" grpId="0" bldLvl="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latin typeface="Arial" panose="020B0604020202090204" pitchFamily="34" charset="0"/>
              </a:rPr>
              <a:t>帧结束界定符</a:t>
            </a:r>
            <a:endParaRPr lang="en-US" dirty="0"/>
          </a:p>
        </p:txBody>
      </p:sp>
      <p:sp>
        <p:nvSpPr>
          <p:cNvPr id="3" name="Content Placeholder 2"/>
          <p:cNvSpPr>
            <a:spLocks noGrp="1"/>
          </p:cNvSpPr>
          <p:nvPr>
            <p:ph idx="1"/>
          </p:nvPr>
        </p:nvSpPr>
        <p:spPr/>
        <p:txBody>
          <a:bodyPr/>
          <a:lstStyle/>
          <a:p>
            <a:r>
              <a:rPr lang="zh-CN" altLang="en-US" dirty="0"/>
              <a:t>以太网传送帧时，各帧之间还必须有一定的间隙</a:t>
            </a:r>
            <a:endParaRPr lang="en-US" altLang="zh-CN" dirty="0"/>
          </a:p>
          <a:p>
            <a:endParaRPr lang="en-US" dirty="0"/>
          </a:p>
          <a:p>
            <a:r>
              <a:rPr lang="zh-CN" altLang="en-US" dirty="0"/>
              <a:t>以太网规定：帧间最小间隔为 </a:t>
            </a:r>
            <a:r>
              <a:rPr lang="en-US" altLang="zh-CN" dirty="0"/>
              <a:t>9.6 </a:t>
            </a:r>
            <a:r>
              <a:rPr lang="en-US" altLang="zh-CN" dirty="0">
                <a:sym typeface="Symbol" panose="05050102010706020507" pitchFamily="18" charset="2"/>
              </a:rPr>
              <a:t></a:t>
            </a:r>
            <a:r>
              <a:rPr lang="en-US" altLang="zh-CN" dirty="0"/>
              <a:t>s</a:t>
            </a:r>
          </a:p>
          <a:p>
            <a:pPr lvl="1"/>
            <a:r>
              <a:rPr lang="zh-CN" altLang="en-US" dirty="0"/>
              <a:t>为了使刚刚收到数据帧的站的接收缓存来得及清理，做好接收下一帧的准备。 </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无效的帧</a:t>
            </a:r>
            <a:endParaRPr lang="en-US" dirty="0"/>
          </a:p>
        </p:txBody>
      </p:sp>
      <p:sp>
        <p:nvSpPr>
          <p:cNvPr id="3" name="Content Placeholder 2"/>
          <p:cNvSpPr>
            <a:spLocks noGrp="1"/>
          </p:cNvSpPr>
          <p:nvPr>
            <p:ph idx="1"/>
          </p:nvPr>
        </p:nvSpPr>
        <p:spPr/>
        <p:txBody>
          <a:bodyPr/>
          <a:lstStyle/>
          <a:p>
            <a:r>
              <a:rPr lang="zh-CN" altLang="en-US" dirty="0"/>
              <a:t>帧长度不是整数个字节</a:t>
            </a:r>
            <a:endParaRPr lang="en-US" altLang="zh-CN" dirty="0"/>
          </a:p>
          <a:p>
            <a:endParaRPr lang="en-US" dirty="0"/>
          </a:p>
          <a:p>
            <a:r>
              <a:rPr lang="en-US" altLang="zh-CN" dirty="0"/>
              <a:t>FCS</a:t>
            </a:r>
            <a:r>
              <a:rPr lang="zh-CN" altLang="en-US" dirty="0"/>
              <a:t> </a:t>
            </a:r>
            <a:r>
              <a:rPr lang="en-US" altLang="zh-CN" dirty="0"/>
              <a:t>CRC</a:t>
            </a:r>
            <a:r>
              <a:rPr lang="zh-CN" altLang="en-US" dirty="0"/>
              <a:t>有差错</a:t>
            </a:r>
            <a:endParaRPr lang="en-US" altLang="zh-CN" dirty="0"/>
          </a:p>
          <a:p>
            <a:endParaRPr lang="en-US" dirty="0"/>
          </a:p>
          <a:p>
            <a:r>
              <a:rPr lang="zh-CN" altLang="en-US" dirty="0"/>
              <a:t>帧数据字段不在</a:t>
            </a:r>
            <a:r>
              <a:rPr lang="en-US" altLang="zh-CN" dirty="0"/>
              <a:t>46~1500</a:t>
            </a:r>
            <a:r>
              <a:rPr lang="zh-CN" altLang="en-US" dirty="0"/>
              <a:t>字节之间</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a:t>
            </a:r>
            <a:r>
              <a:rPr lang="en-US" altLang="zh-CN" dirty="0"/>
              <a:t>2</a:t>
            </a:r>
            <a:r>
              <a:rPr lang="zh-CN" altLang="en-US" dirty="0"/>
              <a:t>）透明传输</a:t>
            </a:r>
            <a:endParaRPr lang="en-US" dirty="0"/>
          </a:p>
        </p:txBody>
      </p:sp>
      <p:sp>
        <p:nvSpPr>
          <p:cNvPr id="3" name="Content Placeholder 2"/>
          <p:cNvSpPr>
            <a:spLocks noGrp="1"/>
          </p:cNvSpPr>
          <p:nvPr>
            <p:ph idx="1"/>
          </p:nvPr>
        </p:nvSpPr>
        <p:spPr/>
        <p:txBody>
          <a:bodyPr/>
          <a:lstStyle/>
          <a:p>
            <a:r>
              <a:rPr lang="zh-CN" altLang="en-US" dirty="0"/>
              <a:t>不需要使用帧结束定界符</a:t>
            </a:r>
            <a:endParaRPr lang="en-US" altLang="zh-C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a:t>
            </a:r>
            <a:r>
              <a:rPr lang="en-US" altLang="zh-CN" dirty="0"/>
              <a:t>3</a:t>
            </a:r>
            <a:r>
              <a:rPr lang="zh-CN" altLang="en-US" dirty="0"/>
              <a:t>）差错检测</a:t>
            </a:r>
            <a:endParaRPr lang="en-US" dirty="0"/>
          </a:p>
        </p:txBody>
      </p:sp>
      <p:sp>
        <p:nvSpPr>
          <p:cNvPr id="3" name="Content Placeholder 2"/>
          <p:cNvSpPr>
            <a:spLocks noGrp="1"/>
          </p:cNvSpPr>
          <p:nvPr>
            <p:ph idx="1"/>
          </p:nvPr>
        </p:nvSpPr>
        <p:spPr/>
        <p:txBody>
          <a:bodyPr/>
          <a:lstStyle/>
          <a:p>
            <a:r>
              <a:rPr lang="zh-CN" altLang="en-US" dirty="0"/>
              <a:t>帧检验序列</a:t>
            </a:r>
            <a:r>
              <a:rPr lang="en-US" altLang="zh-CN" dirty="0"/>
              <a:t>FCS</a:t>
            </a:r>
          </a:p>
          <a:p>
            <a:pPr lvl="1"/>
            <a:r>
              <a:rPr lang="zh-CN" altLang="en-US" dirty="0"/>
              <a:t>使用循环冗余检验</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53635" name="Rectangle 3"/>
          <p:cNvSpPr>
            <a:spLocks noGrp="1" noChangeArrowheads="1"/>
          </p:cNvSpPr>
          <p:nvPr>
            <p:ph type="title"/>
          </p:nvPr>
        </p:nvSpPr>
        <p:spPr/>
        <p:txBody>
          <a:bodyPr/>
          <a:lstStyle/>
          <a:p>
            <a:pPr algn="ctr"/>
            <a:r>
              <a:rPr lang="en-US" altLang="zh-CN" dirty="0"/>
              <a:t>IEEE 802.3 MAC </a:t>
            </a:r>
            <a:r>
              <a:rPr lang="zh-CN" altLang="en-US" dirty="0"/>
              <a:t>帧格式</a:t>
            </a:r>
          </a:p>
        </p:txBody>
      </p:sp>
      <p:sp>
        <p:nvSpPr>
          <p:cNvPr id="453634" name="Rectangle 2"/>
          <p:cNvSpPr>
            <a:spLocks noGrp="1" noChangeArrowheads="1"/>
          </p:cNvSpPr>
          <p:nvPr>
            <p:ph idx="1"/>
          </p:nvPr>
        </p:nvSpPr>
        <p:spPr/>
        <p:txBody>
          <a:bodyPr/>
          <a:lstStyle/>
          <a:p>
            <a:pPr marL="0" indent="0">
              <a:buNone/>
            </a:pPr>
            <a:r>
              <a:rPr lang="zh-CN" altLang="zh-CN" sz="2800" dirty="0"/>
              <a:t>与以太网</a:t>
            </a:r>
            <a:r>
              <a:rPr lang="en-US" altLang="zh-CN" sz="2800" dirty="0"/>
              <a:t>V2 MAC </a:t>
            </a:r>
            <a:r>
              <a:rPr lang="zh-CN" altLang="zh-CN" sz="2800" dirty="0"/>
              <a:t>帧格式</a:t>
            </a:r>
            <a:r>
              <a:rPr lang="zh-CN" altLang="en-US" sz="2800" dirty="0"/>
              <a:t>相似，</a:t>
            </a:r>
            <a:r>
              <a:rPr lang="zh-CN" altLang="zh-CN" sz="2800" dirty="0"/>
              <a:t>区别</a:t>
            </a:r>
            <a:r>
              <a:rPr lang="zh-CN" altLang="en-US" sz="2800" dirty="0"/>
              <a:t>在于：</a:t>
            </a:r>
            <a:endParaRPr lang="en-US" altLang="zh-CN" sz="2800" dirty="0"/>
          </a:p>
          <a:p>
            <a:r>
              <a:rPr lang="en-US" altLang="zh-CN" sz="2800" dirty="0"/>
              <a:t>(1) IEEE 802.3 </a:t>
            </a:r>
            <a:r>
              <a:rPr lang="zh-CN" altLang="zh-CN" sz="2800" dirty="0"/>
              <a:t>规定的</a:t>
            </a:r>
            <a:r>
              <a:rPr lang="en-US" altLang="zh-CN" sz="2800" dirty="0"/>
              <a:t> MAC </a:t>
            </a:r>
            <a:r>
              <a:rPr lang="zh-CN" altLang="zh-CN" sz="2800" dirty="0"/>
              <a:t>帧的第三个字段是“</a:t>
            </a:r>
            <a:r>
              <a:rPr lang="zh-CN" altLang="zh-CN" sz="2800" dirty="0">
                <a:solidFill>
                  <a:srgbClr val="FF0000"/>
                </a:solidFill>
              </a:rPr>
              <a:t>长度</a:t>
            </a:r>
            <a:r>
              <a:rPr lang="en-US" altLang="zh-CN" sz="2800" dirty="0">
                <a:solidFill>
                  <a:srgbClr val="FF0000"/>
                </a:solidFill>
              </a:rPr>
              <a:t> / </a:t>
            </a:r>
            <a:r>
              <a:rPr lang="zh-CN" altLang="zh-CN" sz="2800" dirty="0">
                <a:solidFill>
                  <a:srgbClr val="FF0000"/>
                </a:solidFill>
              </a:rPr>
              <a:t>类型</a:t>
            </a:r>
            <a:r>
              <a:rPr lang="zh-CN" altLang="zh-CN" sz="2800" dirty="0"/>
              <a:t>”。</a:t>
            </a:r>
            <a:endParaRPr lang="en-US" altLang="zh-CN" sz="2800" dirty="0"/>
          </a:p>
          <a:p>
            <a:pPr lvl="1"/>
            <a:r>
              <a:rPr lang="zh-CN" altLang="zh-CN" sz="2400" dirty="0"/>
              <a:t>当这个字段值大于</a:t>
            </a:r>
            <a:r>
              <a:rPr lang="en-US" altLang="zh-CN" sz="2400" dirty="0"/>
              <a:t> 0x0600 </a:t>
            </a:r>
            <a:r>
              <a:rPr lang="zh-CN" altLang="zh-CN" sz="2400" dirty="0"/>
              <a:t>时（相当于十进制的</a:t>
            </a:r>
            <a:r>
              <a:rPr lang="en-US" altLang="zh-CN" sz="2400" dirty="0"/>
              <a:t> 1536</a:t>
            </a:r>
            <a:r>
              <a:rPr lang="zh-CN" altLang="zh-CN" sz="2400" dirty="0"/>
              <a:t>），就表示“类型”。这样的帧和以太网</a:t>
            </a:r>
            <a:r>
              <a:rPr lang="en-US" altLang="zh-CN" sz="2400" dirty="0"/>
              <a:t> V2 MAC </a:t>
            </a:r>
            <a:r>
              <a:rPr lang="zh-CN" altLang="zh-CN" sz="2400" dirty="0"/>
              <a:t>帧完全一样。</a:t>
            </a:r>
            <a:endParaRPr lang="en-US" altLang="zh-CN" sz="2400" dirty="0"/>
          </a:p>
          <a:p>
            <a:pPr lvl="1"/>
            <a:r>
              <a:rPr lang="zh-CN" altLang="zh-CN" sz="2400" dirty="0"/>
              <a:t>当这个字段值小于</a:t>
            </a:r>
            <a:r>
              <a:rPr lang="en-US" altLang="zh-CN" sz="2400" dirty="0"/>
              <a:t> 0x0600 </a:t>
            </a:r>
            <a:r>
              <a:rPr lang="zh-CN" altLang="zh-CN" sz="2400" dirty="0"/>
              <a:t>时才表示“长度”</a:t>
            </a:r>
            <a:r>
              <a:rPr lang="zh-CN" altLang="en-US" sz="2400" dirty="0"/>
              <a:t>。</a:t>
            </a:r>
            <a:endParaRPr lang="en-US" altLang="zh-CN" sz="2400" dirty="0"/>
          </a:p>
          <a:p>
            <a:r>
              <a:rPr lang="en-US" altLang="zh-CN" sz="2800" dirty="0"/>
              <a:t>(2) </a:t>
            </a:r>
            <a:r>
              <a:rPr lang="zh-CN" altLang="zh-CN" sz="2800" dirty="0"/>
              <a:t>当“长度</a:t>
            </a:r>
            <a:r>
              <a:rPr lang="en-US" altLang="zh-CN" sz="2800" dirty="0"/>
              <a:t>/</a:t>
            </a:r>
            <a:r>
              <a:rPr lang="zh-CN" altLang="zh-CN" sz="2800" dirty="0"/>
              <a:t>类型”字段值小于</a:t>
            </a:r>
            <a:r>
              <a:rPr lang="en-US" altLang="zh-CN" sz="2800" dirty="0"/>
              <a:t> 0x0600 </a:t>
            </a:r>
            <a:r>
              <a:rPr lang="zh-CN" altLang="zh-CN" sz="2800" dirty="0"/>
              <a:t>时，数据字段必须装入上面的逻辑链路控制</a:t>
            </a:r>
            <a:r>
              <a:rPr lang="en-US" altLang="zh-CN" sz="2800" dirty="0"/>
              <a:t> LLC </a:t>
            </a:r>
            <a:r>
              <a:rPr lang="zh-CN" altLang="zh-CN" sz="2800" dirty="0"/>
              <a:t>子层的</a:t>
            </a:r>
            <a:r>
              <a:rPr lang="en-US" altLang="zh-CN" sz="2800" dirty="0"/>
              <a:t> LLC </a:t>
            </a:r>
            <a:r>
              <a:rPr lang="zh-CN" altLang="zh-CN" sz="2800" dirty="0"/>
              <a:t>帧。</a:t>
            </a:r>
            <a:endParaRPr lang="zh-CN" altLang="en-US" sz="2800" dirty="0"/>
          </a:p>
        </p:txBody>
      </p:sp>
      <p:sp>
        <p:nvSpPr>
          <p:cNvPr id="2" name="矩形 1"/>
          <p:cNvSpPr/>
          <p:nvPr/>
        </p:nvSpPr>
        <p:spPr>
          <a:xfrm>
            <a:off x="632520" y="5157192"/>
            <a:ext cx="8856984" cy="999697"/>
          </a:xfrm>
          <a:prstGeom prst="rect">
            <a:avLst/>
          </a:prstGeom>
          <a:solidFill>
            <a:srgbClr val="66FF66"/>
          </a:solidFill>
          <a:ln>
            <a:solidFill>
              <a:srgbClr val="000099"/>
            </a:solidFill>
          </a:ln>
        </p:spPr>
        <p:txBody>
          <a:bodyPr wrap="square">
            <a:spAutoFit/>
          </a:bodyPr>
          <a:lstStyle/>
          <a:p>
            <a:pPr>
              <a:lnSpc>
                <a:spcPct val="110000"/>
              </a:lnSpc>
            </a:pPr>
            <a:r>
              <a:rPr lang="zh-CN" altLang="zh-CN" sz="2800" b="1" dirty="0">
                <a:solidFill>
                  <a:srgbClr val="000066"/>
                </a:solidFill>
                <a:latin typeface="+mn-lt"/>
                <a:ea typeface="黑体" pitchFamily="2" charset="-122"/>
              </a:rPr>
              <a:t>现在市场上流行的都是以太网</a:t>
            </a:r>
            <a:r>
              <a:rPr lang="en-US" altLang="zh-CN" sz="2800" b="1" dirty="0">
                <a:solidFill>
                  <a:srgbClr val="000066"/>
                </a:solidFill>
                <a:latin typeface="+mn-lt"/>
                <a:ea typeface="黑体" pitchFamily="2" charset="-122"/>
              </a:rPr>
              <a:t>V2 </a:t>
            </a:r>
            <a:r>
              <a:rPr lang="zh-CN" altLang="zh-CN" sz="2800" b="1" dirty="0">
                <a:solidFill>
                  <a:srgbClr val="000066"/>
                </a:solidFill>
                <a:latin typeface="+mn-lt"/>
                <a:ea typeface="黑体" pitchFamily="2" charset="-122"/>
              </a:rPr>
              <a:t>的</a:t>
            </a:r>
            <a:r>
              <a:rPr lang="en-US" altLang="zh-CN" sz="2800" b="1" dirty="0">
                <a:solidFill>
                  <a:srgbClr val="000066"/>
                </a:solidFill>
                <a:latin typeface="+mn-lt"/>
                <a:ea typeface="黑体" pitchFamily="2" charset="-122"/>
              </a:rPr>
              <a:t> MAC </a:t>
            </a:r>
            <a:r>
              <a:rPr lang="zh-CN" altLang="zh-CN" sz="2800" b="1" dirty="0">
                <a:solidFill>
                  <a:srgbClr val="000066"/>
                </a:solidFill>
                <a:latin typeface="+mn-lt"/>
                <a:ea typeface="黑体" pitchFamily="2" charset="-122"/>
              </a:rPr>
              <a:t>帧，但大家也常常把它称为</a:t>
            </a:r>
            <a:r>
              <a:rPr lang="en-US" altLang="zh-CN" sz="2800" b="1" dirty="0">
                <a:solidFill>
                  <a:srgbClr val="000066"/>
                </a:solidFill>
                <a:latin typeface="+mn-lt"/>
                <a:ea typeface="黑体" pitchFamily="2" charset="-122"/>
              </a:rPr>
              <a:t> IEEE 802.3 </a:t>
            </a:r>
            <a:r>
              <a:rPr lang="zh-CN" altLang="zh-CN" sz="2800" b="1" dirty="0">
                <a:solidFill>
                  <a:srgbClr val="000066"/>
                </a:solidFill>
                <a:latin typeface="+mn-lt"/>
                <a:ea typeface="黑体" pitchFamily="2" charset="-122"/>
              </a:rPr>
              <a:t>标准的</a:t>
            </a:r>
            <a:r>
              <a:rPr lang="en-US" altLang="zh-CN" sz="2800" b="1" dirty="0">
                <a:solidFill>
                  <a:srgbClr val="000066"/>
                </a:solidFill>
                <a:latin typeface="+mn-lt"/>
                <a:ea typeface="黑体" pitchFamily="2" charset="-122"/>
              </a:rPr>
              <a:t> MAC </a:t>
            </a:r>
            <a:r>
              <a:rPr lang="zh-CN" altLang="zh-CN" sz="2800" b="1" dirty="0">
                <a:solidFill>
                  <a:srgbClr val="000066"/>
                </a:solidFill>
                <a:latin typeface="+mn-lt"/>
                <a:ea typeface="黑体" pitchFamily="2" charset="-122"/>
              </a:rPr>
              <a:t>帧</a:t>
            </a:r>
            <a:r>
              <a:rPr lang="zh-CN" altLang="en-US" sz="2800" b="1" dirty="0">
                <a:solidFill>
                  <a:srgbClr val="000066"/>
                </a:solidFill>
                <a:latin typeface="+mn-lt"/>
                <a:ea typeface="黑体" pitchFamily="2" charset="-122"/>
              </a:rPr>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4488" y="2924944"/>
            <a:ext cx="9138914" cy="1362075"/>
          </a:xfrm>
        </p:spPr>
        <p:txBody>
          <a:bodyPr/>
          <a:lstStyle/>
          <a:p>
            <a:pPr algn="ctr"/>
            <a:r>
              <a:rPr lang="en-US" altLang="zh-CN" dirty="0"/>
              <a:t>3.</a:t>
            </a:r>
            <a:r>
              <a:rPr lang="zh-CN" altLang="en-US" dirty="0"/>
              <a:t> 以太网数据链路层协议</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0" name="Rectangle 2"/>
          <p:cNvSpPr>
            <a:spLocks noGrp="1" noChangeArrowheads="1"/>
          </p:cNvSpPr>
          <p:nvPr>
            <p:ph type="title"/>
          </p:nvPr>
        </p:nvSpPr>
        <p:spPr/>
        <p:txBody>
          <a:bodyPr/>
          <a:lstStyle/>
          <a:p>
            <a:pPr algn="ctr"/>
            <a:r>
              <a:rPr lang="zh-CN" altLang="en-US" dirty="0"/>
              <a:t>以太网采取了两种重要的措施 </a:t>
            </a:r>
          </a:p>
        </p:txBody>
      </p:sp>
      <p:sp>
        <p:nvSpPr>
          <p:cNvPr id="406531" name="Rectangle 3"/>
          <p:cNvSpPr>
            <a:spLocks noGrp="1" noChangeArrowheads="1"/>
          </p:cNvSpPr>
          <p:nvPr>
            <p:ph type="body" idx="1"/>
          </p:nvPr>
        </p:nvSpPr>
        <p:spPr/>
        <p:txBody>
          <a:bodyPr/>
          <a:lstStyle/>
          <a:p>
            <a:pPr marL="57150" indent="0">
              <a:buNone/>
            </a:pPr>
            <a:r>
              <a:rPr lang="zh-CN" altLang="en-US" dirty="0"/>
              <a:t>为了通信的简便，以太网采取了两种重要的措施：</a:t>
            </a:r>
            <a:endParaRPr lang="en-US" altLang="zh-CN" dirty="0"/>
          </a:p>
          <a:p>
            <a:pPr marL="0" indent="0">
              <a:buNone/>
            </a:pPr>
            <a:r>
              <a:rPr lang="en-US" altLang="zh-CN" dirty="0"/>
              <a:t>(1) </a:t>
            </a:r>
            <a:r>
              <a:rPr lang="zh-CN" altLang="en-US" dirty="0"/>
              <a:t>采用较为灵活的</a:t>
            </a:r>
            <a:r>
              <a:rPr lang="zh-CN" altLang="en-US" dirty="0">
                <a:solidFill>
                  <a:srgbClr val="FF0000"/>
                </a:solidFill>
              </a:rPr>
              <a:t>无连接的工作方式</a:t>
            </a:r>
            <a:endParaRPr lang="en-US" altLang="zh-CN" dirty="0">
              <a:solidFill>
                <a:srgbClr val="FF0000"/>
              </a:solidFill>
            </a:endParaRPr>
          </a:p>
          <a:p>
            <a:pPr lvl="1"/>
            <a:r>
              <a:rPr lang="zh-CN" altLang="en-US" dirty="0"/>
              <a:t>不必先建立连接就可以直接发送数据。</a:t>
            </a:r>
            <a:endParaRPr lang="en-US" altLang="zh-CN" dirty="0"/>
          </a:p>
          <a:p>
            <a:pPr lvl="1"/>
            <a:r>
              <a:rPr lang="zh-CN" altLang="en-US" dirty="0"/>
              <a:t>对发送的数据帧不进行编号，也不要求对方发回确认。</a:t>
            </a:r>
          </a:p>
          <a:p>
            <a:pPr lvl="1"/>
            <a:r>
              <a:rPr lang="zh-CN" altLang="en-US" dirty="0">
                <a:solidFill>
                  <a:srgbClr val="0000FF"/>
                </a:solidFill>
                <a:ea typeface="黑体" pitchFamily="2" charset="-122"/>
              </a:rPr>
              <a:t>这样做的理由是局域网信道的质量很好，因信道质量产生差错的概率是很小的。</a:t>
            </a:r>
            <a:r>
              <a:rPr lang="zh-CN" altLang="en-US" dirty="0">
                <a:solidFill>
                  <a:srgbClr val="0000FF"/>
                </a:solidFill>
              </a:rPr>
              <a:t> </a:t>
            </a:r>
            <a:endParaRPr lang="en-US" altLang="zh-CN" dirty="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65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653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0653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0653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0653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653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3.3  </a:t>
            </a:r>
            <a:r>
              <a:rPr lang="zh-CN" altLang="zh-CN" dirty="0"/>
              <a:t>使用广播信道的数据链路层</a:t>
            </a:r>
            <a:endParaRPr lang="zh-CN" altLang="en-US" dirty="0"/>
          </a:p>
        </p:txBody>
      </p:sp>
      <p:sp>
        <p:nvSpPr>
          <p:cNvPr id="3" name="内容占位符 2"/>
          <p:cNvSpPr>
            <a:spLocks noGrp="1"/>
          </p:cNvSpPr>
          <p:nvPr>
            <p:ph idx="1"/>
          </p:nvPr>
        </p:nvSpPr>
        <p:spPr/>
        <p:txBody>
          <a:bodyPr/>
          <a:lstStyle/>
          <a:p>
            <a:r>
              <a:rPr lang="en-US" altLang="zh-CN" dirty="0"/>
              <a:t>3.3.1  </a:t>
            </a:r>
            <a:r>
              <a:rPr lang="zh-CN" altLang="zh-CN" dirty="0"/>
              <a:t>局域网的数据链路层</a:t>
            </a:r>
          </a:p>
          <a:p>
            <a:r>
              <a:rPr lang="en-US" altLang="zh-CN" dirty="0"/>
              <a:t>3.3.2  CSMA/CD </a:t>
            </a:r>
            <a:r>
              <a:rPr lang="zh-CN" altLang="zh-CN" dirty="0"/>
              <a:t>协议</a:t>
            </a:r>
          </a:p>
          <a:p>
            <a:r>
              <a:rPr lang="en-US" altLang="zh-CN" dirty="0"/>
              <a:t>3.3.3  </a:t>
            </a:r>
            <a:r>
              <a:rPr lang="zh-CN" altLang="zh-CN" dirty="0"/>
              <a:t>使用集线器的星形拓扑</a:t>
            </a:r>
          </a:p>
          <a:p>
            <a:r>
              <a:rPr lang="en-US" altLang="zh-CN" dirty="0"/>
              <a:t>3.3.4  </a:t>
            </a:r>
            <a:r>
              <a:rPr lang="zh-CN" altLang="zh-CN" dirty="0"/>
              <a:t>以太网的信道利用率</a:t>
            </a:r>
          </a:p>
          <a:p>
            <a:r>
              <a:rPr lang="en-US" altLang="zh-CN" dirty="0"/>
              <a:t>3.3.5  </a:t>
            </a:r>
            <a:r>
              <a:rPr lang="zh-CN" altLang="zh-CN" dirty="0"/>
              <a:t>以太网的</a:t>
            </a:r>
            <a:r>
              <a:rPr lang="en-US" altLang="zh-CN" dirty="0"/>
              <a:t> MAC </a:t>
            </a:r>
            <a:r>
              <a:rPr lang="zh-CN" altLang="zh-CN" dirty="0"/>
              <a:t>层</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4" name="Rectangle 2"/>
          <p:cNvSpPr>
            <a:spLocks noGrp="1" noChangeArrowheads="1"/>
          </p:cNvSpPr>
          <p:nvPr>
            <p:ph type="title"/>
          </p:nvPr>
        </p:nvSpPr>
        <p:spPr/>
        <p:txBody>
          <a:bodyPr/>
          <a:lstStyle/>
          <a:p>
            <a:pPr algn="ctr"/>
            <a:r>
              <a:rPr lang="zh-CN" altLang="en-US"/>
              <a:t>以太网提供的服务 </a:t>
            </a:r>
          </a:p>
        </p:txBody>
      </p:sp>
      <p:sp>
        <p:nvSpPr>
          <p:cNvPr id="407555" name="Rectangle 3"/>
          <p:cNvSpPr>
            <a:spLocks noGrp="1" noChangeArrowheads="1"/>
          </p:cNvSpPr>
          <p:nvPr>
            <p:ph type="body" idx="1"/>
          </p:nvPr>
        </p:nvSpPr>
        <p:spPr>
          <a:xfrm>
            <a:off x="416496" y="1124744"/>
            <a:ext cx="9066212" cy="4934173"/>
          </a:xfrm>
        </p:spPr>
        <p:txBody>
          <a:bodyPr/>
          <a:lstStyle/>
          <a:p>
            <a:r>
              <a:rPr lang="zh-CN" altLang="en-US" dirty="0">
                <a:solidFill>
                  <a:srgbClr val="0000FF"/>
                </a:solidFill>
              </a:rPr>
              <a:t>以太网提供的服务是不可靠的交付，即尽最大努力的交付。</a:t>
            </a:r>
          </a:p>
          <a:p>
            <a:r>
              <a:rPr lang="zh-CN" altLang="en-US" dirty="0"/>
              <a:t>当目的站收到有差错的数据帧时就丢弃此帧，其他什么也不做。</a:t>
            </a:r>
            <a:r>
              <a:rPr lang="zh-CN" altLang="en-US" dirty="0">
                <a:solidFill>
                  <a:srgbClr val="FF0000"/>
                </a:solidFill>
              </a:rPr>
              <a:t>差错的纠正由高层来决定。</a:t>
            </a:r>
          </a:p>
          <a:p>
            <a:r>
              <a:rPr lang="zh-CN" altLang="en-US" dirty="0"/>
              <a:t>如果高层发现丢失了一些数据而进行重传，但以太网并不知道这是一个重传的帧，而是当作一个新的数据帧来发送。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75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75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755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755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二进制基带信号</a:t>
            </a:r>
            <a:endParaRPr lang="en-US" dirty="0"/>
          </a:p>
        </p:txBody>
      </p:sp>
      <p:sp>
        <p:nvSpPr>
          <p:cNvPr id="3" name="Content Placeholder 2"/>
          <p:cNvSpPr>
            <a:spLocks noGrp="1"/>
          </p:cNvSpPr>
          <p:nvPr>
            <p:ph idx="1"/>
          </p:nvPr>
        </p:nvSpPr>
        <p:spPr/>
        <p:txBody>
          <a:bodyPr/>
          <a:lstStyle/>
          <a:p>
            <a:r>
              <a:rPr lang="zh-CN" altLang="en-US" dirty="0"/>
              <a:t>二进制基带信号由高低电压交替的信号</a:t>
            </a:r>
            <a:endParaRPr lang="en-US" altLang="zh-CN" dirty="0"/>
          </a:p>
          <a:p>
            <a:endParaRPr lang="en-US" dirty="0"/>
          </a:p>
          <a:p>
            <a:r>
              <a:rPr lang="zh-CN" altLang="en-US" dirty="0"/>
              <a:t>问题：出现一长串的连续为</a:t>
            </a:r>
            <a:r>
              <a:rPr lang="en-US" altLang="zh-CN" dirty="0"/>
              <a:t>1</a:t>
            </a:r>
            <a:r>
              <a:rPr lang="zh-CN" altLang="en-US" dirty="0"/>
              <a:t>或</a:t>
            </a:r>
            <a:r>
              <a:rPr lang="en-US" altLang="zh-CN" dirty="0"/>
              <a:t>0</a:t>
            </a:r>
            <a:r>
              <a:rPr lang="zh-CN" altLang="en-US" dirty="0"/>
              <a:t>，接收端无法提取同步信号</a:t>
            </a:r>
            <a:endParaRPr lang="en-US" altLang="zh-CN" dirty="0"/>
          </a:p>
          <a:p>
            <a:endParaRPr lang="en-US" dirty="0"/>
          </a:p>
          <a:p>
            <a:r>
              <a:rPr lang="zh-CN" altLang="en-US" dirty="0"/>
              <a:t>解决方法：曼彻斯特编码，将每一个码元分成两个相等的间隔</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906" name="Rectangle 2"/>
          <p:cNvSpPr>
            <a:spLocks noGrp="1" noChangeArrowheads="1"/>
          </p:cNvSpPr>
          <p:nvPr>
            <p:ph type="title"/>
          </p:nvPr>
        </p:nvSpPr>
        <p:spPr/>
        <p:txBody>
          <a:bodyPr/>
          <a:lstStyle/>
          <a:p>
            <a:pPr algn="ctr"/>
            <a:r>
              <a:rPr lang="zh-CN" altLang="en-US" dirty="0"/>
              <a:t>以太网采取了两种重要的措施</a:t>
            </a:r>
          </a:p>
        </p:txBody>
      </p:sp>
      <p:sp>
        <p:nvSpPr>
          <p:cNvPr id="2" name="内容占位符 1"/>
          <p:cNvSpPr>
            <a:spLocks noGrp="1"/>
          </p:cNvSpPr>
          <p:nvPr>
            <p:ph idx="1"/>
          </p:nvPr>
        </p:nvSpPr>
        <p:spPr/>
        <p:txBody>
          <a:bodyPr/>
          <a:lstStyle/>
          <a:p>
            <a:pPr marL="0" indent="0">
              <a:buNone/>
            </a:pPr>
            <a:r>
              <a:rPr lang="en-US" altLang="zh-CN" dirty="0"/>
              <a:t>(2) </a:t>
            </a:r>
            <a:r>
              <a:rPr lang="zh-CN" altLang="en-US" dirty="0"/>
              <a:t>以太网发送的数据都</a:t>
            </a:r>
            <a:r>
              <a:rPr lang="zh-CN" altLang="en-US" dirty="0">
                <a:solidFill>
                  <a:srgbClr val="FF0000"/>
                </a:solidFill>
              </a:rPr>
              <a:t>使用曼彻斯特 </a:t>
            </a:r>
            <a:r>
              <a:rPr lang="en-US" altLang="zh-CN" dirty="0"/>
              <a:t>(Manchester) </a:t>
            </a:r>
            <a:r>
              <a:rPr lang="zh-CN" altLang="en-US" dirty="0"/>
              <a:t>编码</a:t>
            </a:r>
          </a:p>
        </p:txBody>
      </p:sp>
      <p:grpSp>
        <p:nvGrpSpPr>
          <p:cNvPr id="5" name="组合 4"/>
          <p:cNvGrpSpPr/>
          <p:nvPr/>
        </p:nvGrpSpPr>
        <p:grpSpPr>
          <a:xfrm>
            <a:off x="617890" y="2247255"/>
            <a:ext cx="8943622" cy="2775401"/>
            <a:chOff x="617890" y="1770063"/>
            <a:chExt cx="8943622" cy="2775401"/>
          </a:xfrm>
        </p:grpSpPr>
        <p:grpSp>
          <p:nvGrpSpPr>
            <p:cNvPr id="3" name="组合 2"/>
            <p:cNvGrpSpPr/>
            <p:nvPr/>
          </p:nvGrpSpPr>
          <p:grpSpPr>
            <a:xfrm>
              <a:off x="2050862" y="1957745"/>
              <a:ext cx="7488831" cy="2577397"/>
              <a:chOff x="2050862" y="1957745"/>
              <a:chExt cx="7488831" cy="4136632"/>
            </a:xfrm>
          </p:grpSpPr>
          <p:sp>
            <p:nvSpPr>
              <p:cNvPr id="77" name="Rectangle 8"/>
              <p:cNvSpPr>
                <a:spLocks noChangeArrowheads="1"/>
              </p:cNvSpPr>
              <p:nvPr/>
            </p:nvSpPr>
            <p:spPr bwMode="auto">
              <a:xfrm>
                <a:off x="8082206" y="2007528"/>
                <a:ext cx="720633" cy="4070349"/>
              </a:xfrm>
              <a:prstGeom prst="rect">
                <a:avLst/>
              </a:prstGeom>
              <a:solidFill>
                <a:srgbClr val="DDDDDD"/>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b="1"/>
              </a:p>
            </p:txBody>
          </p:sp>
          <p:sp>
            <p:nvSpPr>
              <p:cNvPr id="78" name="Rectangle 9"/>
              <p:cNvSpPr>
                <a:spLocks noChangeArrowheads="1"/>
              </p:cNvSpPr>
              <p:nvPr/>
            </p:nvSpPr>
            <p:spPr bwMode="auto">
              <a:xfrm>
                <a:off x="3563030" y="2007528"/>
                <a:ext cx="751616" cy="4070349"/>
              </a:xfrm>
              <a:prstGeom prst="rect">
                <a:avLst/>
              </a:prstGeom>
              <a:solidFill>
                <a:srgbClr val="DDDDDD"/>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b="1"/>
              </a:p>
            </p:txBody>
          </p:sp>
          <p:sp>
            <p:nvSpPr>
              <p:cNvPr id="79" name="Rectangle 10"/>
              <p:cNvSpPr>
                <a:spLocks noChangeArrowheads="1"/>
              </p:cNvSpPr>
              <p:nvPr/>
            </p:nvSpPr>
            <p:spPr bwMode="auto">
              <a:xfrm>
                <a:off x="5073850" y="2002764"/>
                <a:ext cx="731598" cy="4077429"/>
              </a:xfrm>
              <a:prstGeom prst="rect">
                <a:avLst/>
              </a:prstGeom>
              <a:solidFill>
                <a:srgbClr val="DDDDDD"/>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b="1"/>
              </a:p>
            </p:txBody>
          </p:sp>
          <p:sp>
            <p:nvSpPr>
              <p:cNvPr id="80" name="Rectangle 11"/>
              <p:cNvSpPr>
                <a:spLocks noChangeArrowheads="1"/>
              </p:cNvSpPr>
              <p:nvPr/>
            </p:nvSpPr>
            <p:spPr bwMode="auto">
              <a:xfrm>
                <a:off x="6588491" y="2002764"/>
                <a:ext cx="713017" cy="4077429"/>
              </a:xfrm>
              <a:prstGeom prst="rect">
                <a:avLst/>
              </a:prstGeom>
              <a:solidFill>
                <a:srgbClr val="DDDDDD"/>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b="1"/>
              </a:p>
            </p:txBody>
          </p:sp>
          <p:sp>
            <p:nvSpPr>
              <p:cNvPr id="81" name="Rectangle 12"/>
              <p:cNvSpPr>
                <a:spLocks noChangeArrowheads="1"/>
              </p:cNvSpPr>
              <p:nvPr/>
            </p:nvSpPr>
            <p:spPr bwMode="auto">
              <a:xfrm>
                <a:off x="2077857" y="1995869"/>
                <a:ext cx="720123" cy="4082008"/>
              </a:xfrm>
              <a:prstGeom prst="rect">
                <a:avLst/>
              </a:prstGeom>
              <a:solidFill>
                <a:srgbClr val="DDDDDD"/>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b="1"/>
              </a:p>
            </p:txBody>
          </p:sp>
          <p:sp>
            <p:nvSpPr>
              <p:cNvPr id="94" name="Line 32"/>
              <p:cNvSpPr>
                <a:spLocks noChangeShapeType="1"/>
              </p:cNvSpPr>
              <p:nvPr/>
            </p:nvSpPr>
            <p:spPr bwMode="auto">
              <a:xfrm flipH="1" flipV="1">
                <a:off x="2050862" y="1977021"/>
                <a:ext cx="3175" cy="4103381"/>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b="1">
                  <a:latin typeface="+mn-lt"/>
                  <a:ea typeface="黑体" pitchFamily="2" charset="-122"/>
                </a:endParaRPr>
              </a:p>
            </p:txBody>
          </p:sp>
          <p:sp>
            <p:nvSpPr>
              <p:cNvPr id="95" name="Line 33"/>
              <p:cNvSpPr>
                <a:spLocks noChangeShapeType="1"/>
              </p:cNvSpPr>
              <p:nvPr/>
            </p:nvSpPr>
            <p:spPr bwMode="auto">
              <a:xfrm flipV="1">
                <a:off x="2800922" y="1957745"/>
                <a:ext cx="0" cy="4122657"/>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b="1"/>
              </a:p>
            </p:txBody>
          </p:sp>
          <p:sp>
            <p:nvSpPr>
              <p:cNvPr id="96" name="Line 34"/>
              <p:cNvSpPr>
                <a:spLocks noChangeShapeType="1"/>
              </p:cNvSpPr>
              <p:nvPr/>
            </p:nvSpPr>
            <p:spPr bwMode="auto">
              <a:xfrm flipV="1">
                <a:off x="3548040" y="1977021"/>
                <a:ext cx="0" cy="4103381"/>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b="1"/>
              </a:p>
            </p:txBody>
          </p:sp>
          <p:sp>
            <p:nvSpPr>
              <p:cNvPr id="97" name="Line 35"/>
              <p:cNvSpPr>
                <a:spLocks noChangeShapeType="1"/>
              </p:cNvSpPr>
              <p:nvPr/>
            </p:nvSpPr>
            <p:spPr bwMode="auto">
              <a:xfrm flipH="1" flipV="1">
                <a:off x="4310148" y="1977021"/>
                <a:ext cx="0" cy="4117356"/>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b="1"/>
              </a:p>
            </p:txBody>
          </p:sp>
          <p:sp>
            <p:nvSpPr>
              <p:cNvPr id="98" name="Line 36"/>
              <p:cNvSpPr>
                <a:spLocks noChangeShapeType="1"/>
              </p:cNvSpPr>
              <p:nvPr/>
            </p:nvSpPr>
            <p:spPr bwMode="auto">
              <a:xfrm flipV="1">
                <a:off x="5059563" y="1977021"/>
                <a:ext cx="0" cy="4103381"/>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b="1"/>
              </a:p>
            </p:txBody>
          </p:sp>
          <p:sp>
            <p:nvSpPr>
              <p:cNvPr id="99" name="Line 37"/>
              <p:cNvSpPr>
                <a:spLocks noChangeShapeType="1"/>
              </p:cNvSpPr>
              <p:nvPr/>
            </p:nvSpPr>
            <p:spPr bwMode="auto">
              <a:xfrm flipV="1">
                <a:off x="5822316" y="1977021"/>
                <a:ext cx="0" cy="4103381"/>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b="1"/>
              </a:p>
            </p:txBody>
          </p:sp>
          <p:sp>
            <p:nvSpPr>
              <p:cNvPr id="100" name="Line 38"/>
              <p:cNvSpPr>
                <a:spLocks noChangeShapeType="1"/>
              </p:cNvSpPr>
              <p:nvPr/>
            </p:nvSpPr>
            <p:spPr bwMode="auto">
              <a:xfrm flipV="1">
                <a:off x="6575318" y="1977021"/>
                <a:ext cx="0" cy="4103381"/>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b="1"/>
              </a:p>
            </p:txBody>
          </p:sp>
          <p:sp>
            <p:nvSpPr>
              <p:cNvPr id="101" name="Line 39"/>
              <p:cNvSpPr>
                <a:spLocks noChangeShapeType="1"/>
              </p:cNvSpPr>
              <p:nvPr/>
            </p:nvSpPr>
            <p:spPr bwMode="auto">
              <a:xfrm flipV="1">
                <a:off x="7316498" y="1977021"/>
                <a:ext cx="0" cy="4103381"/>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b="1"/>
              </a:p>
            </p:txBody>
          </p:sp>
          <p:sp>
            <p:nvSpPr>
              <p:cNvPr id="102" name="Line 40"/>
              <p:cNvSpPr>
                <a:spLocks noChangeShapeType="1"/>
              </p:cNvSpPr>
              <p:nvPr/>
            </p:nvSpPr>
            <p:spPr bwMode="auto">
              <a:xfrm flipH="1" flipV="1">
                <a:off x="8067967" y="1977021"/>
                <a:ext cx="1587" cy="4103381"/>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b="1"/>
              </a:p>
            </p:txBody>
          </p:sp>
          <p:sp>
            <p:nvSpPr>
              <p:cNvPr id="103" name="Line 41"/>
              <p:cNvSpPr>
                <a:spLocks noChangeShapeType="1"/>
              </p:cNvSpPr>
              <p:nvPr/>
            </p:nvSpPr>
            <p:spPr bwMode="auto">
              <a:xfrm flipV="1">
                <a:off x="8795696" y="1979430"/>
                <a:ext cx="14287" cy="4100972"/>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b="1"/>
              </a:p>
            </p:txBody>
          </p:sp>
          <p:sp>
            <p:nvSpPr>
              <p:cNvPr id="113" name="Line 41"/>
              <p:cNvSpPr>
                <a:spLocks noChangeShapeType="1"/>
              </p:cNvSpPr>
              <p:nvPr/>
            </p:nvSpPr>
            <p:spPr bwMode="auto">
              <a:xfrm flipV="1">
                <a:off x="9525406" y="1979430"/>
                <a:ext cx="14287" cy="4100972"/>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b="1"/>
              </a:p>
            </p:txBody>
          </p:sp>
        </p:grpSp>
        <p:sp>
          <p:nvSpPr>
            <p:cNvPr id="635993" name="Rectangle 89"/>
            <p:cNvSpPr>
              <a:spLocks noChangeArrowheads="1"/>
            </p:cNvSpPr>
            <p:nvPr/>
          </p:nvSpPr>
          <p:spPr bwMode="auto">
            <a:xfrm>
              <a:off x="9266238" y="1770063"/>
              <a:ext cx="94589" cy="2667000"/>
            </a:xfrm>
            <a:prstGeom prst="rect">
              <a:avLst/>
            </a:prstGeom>
            <a:solidFill>
              <a:schemeClr val="bg1"/>
            </a:solidFill>
            <a:ln w="9525">
              <a:solidFill>
                <a:schemeClr val="bg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6" name="Rectangle 7"/>
            <p:cNvSpPr>
              <a:spLocks noChangeArrowheads="1"/>
            </p:cNvSpPr>
            <p:nvPr/>
          </p:nvSpPr>
          <p:spPr bwMode="auto">
            <a:xfrm>
              <a:off x="617890" y="2914402"/>
              <a:ext cx="1420262"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r" defTabSz="762000" eaLnBrk="0" hangingPunct="0"/>
              <a:r>
                <a:rPr kumimoji="1" lang="zh-CN" altLang="en-US" sz="2400" b="1" dirty="0">
                  <a:solidFill>
                    <a:srgbClr val="000099"/>
                  </a:solidFill>
                  <a:latin typeface="+mn-lt"/>
                  <a:ea typeface="黑体" pitchFamily="2" charset="-122"/>
                </a:rPr>
                <a:t>曼彻斯特</a:t>
              </a:r>
            </a:p>
          </p:txBody>
        </p:sp>
        <p:sp>
          <p:nvSpPr>
            <p:cNvPr id="82" name="Rectangle 13"/>
            <p:cNvSpPr>
              <a:spLocks noChangeArrowheads="1"/>
            </p:cNvSpPr>
            <p:nvPr/>
          </p:nvSpPr>
          <p:spPr bwMode="auto">
            <a:xfrm>
              <a:off x="2251036" y="2067853"/>
              <a:ext cx="335029"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a:latin typeface="Arial Rounded MT Bold" panose="020F0704030504030204" pitchFamily="34" charset="0"/>
                </a:rPr>
                <a:t>1</a:t>
              </a:r>
            </a:p>
          </p:txBody>
        </p:sp>
        <p:sp>
          <p:nvSpPr>
            <p:cNvPr id="83" name="Rectangle 14"/>
            <p:cNvSpPr>
              <a:spLocks noChangeArrowheads="1"/>
            </p:cNvSpPr>
            <p:nvPr/>
          </p:nvSpPr>
          <p:spPr bwMode="auto">
            <a:xfrm>
              <a:off x="8988641" y="2067853"/>
              <a:ext cx="335029"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a:latin typeface="Arial Rounded MT Bold" panose="020F0704030504030204" pitchFamily="34" charset="0"/>
                </a:rPr>
                <a:t>1</a:t>
              </a:r>
            </a:p>
          </p:txBody>
        </p:sp>
        <p:sp>
          <p:nvSpPr>
            <p:cNvPr id="84" name="Rectangle 15"/>
            <p:cNvSpPr>
              <a:spLocks noChangeArrowheads="1"/>
            </p:cNvSpPr>
            <p:nvPr/>
          </p:nvSpPr>
          <p:spPr bwMode="auto">
            <a:xfrm>
              <a:off x="5291222" y="2067853"/>
              <a:ext cx="335029"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dirty="0">
                  <a:latin typeface="Arial Rounded MT Bold" panose="020F0704030504030204" pitchFamily="34" charset="0"/>
                </a:rPr>
                <a:t>1</a:t>
              </a:r>
            </a:p>
          </p:txBody>
        </p:sp>
        <p:sp>
          <p:nvSpPr>
            <p:cNvPr id="85" name="Rectangle 16"/>
            <p:cNvSpPr>
              <a:spLocks noChangeArrowheads="1"/>
            </p:cNvSpPr>
            <p:nvPr/>
          </p:nvSpPr>
          <p:spPr bwMode="auto">
            <a:xfrm>
              <a:off x="8233132" y="2067853"/>
              <a:ext cx="298450"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en-US" altLang="zh-CN" sz="2000" b="1">
                  <a:latin typeface="Arial Rounded MT Bold" panose="020F0704030504030204" pitchFamily="34" charset="0"/>
                </a:rPr>
                <a:t>1</a:t>
              </a:r>
            </a:p>
          </p:txBody>
        </p:sp>
        <p:sp>
          <p:nvSpPr>
            <p:cNvPr id="86" name="Rectangle 17"/>
            <p:cNvSpPr>
              <a:spLocks noChangeArrowheads="1"/>
            </p:cNvSpPr>
            <p:nvPr/>
          </p:nvSpPr>
          <p:spPr bwMode="auto">
            <a:xfrm>
              <a:off x="7523470" y="2067853"/>
              <a:ext cx="335029"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dirty="0">
                  <a:latin typeface="Arial Rounded MT Bold" panose="020F0704030504030204" pitchFamily="34" charset="0"/>
                </a:rPr>
                <a:t>1</a:t>
              </a:r>
            </a:p>
          </p:txBody>
        </p:sp>
        <p:sp>
          <p:nvSpPr>
            <p:cNvPr id="87" name="Rectangle 18"/>
            <p:cNvSpPr>
              <a:spLocks noChangeArrowheads="1"/>
            </p:cNvSpPr>
            <p:nvPr/>
          </p:nvSpPr>
          <p:spPr bwMode="auto">
            <a:xfrm>
              <a:off x="3011977" y="2067853"/>
              <a:ext cx="335029"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dirty="0">
                  <a:latin typeface="Arial Rounded MT Bold" panose="020F0704030504030204" pitchFamily="34" charset="0"/>
                </a:rPr>
                <a:t>0</a:t>
              </a:r>
            </a:p>
          </p:txBody>
        </p:sp>
        <p:sp>
          <p:nvSpPr>
            <p:cNvPr id="88" name="Rectangle 19"/>
            <p:cNvSpPr>
              <a:spLocks noChangeArrowheads="1"/>
            </p:cNvSpPr>
            <p:nvPr/>
          </p:nvSpPr>
          <p:spPr bwMode="auto">
            <a:xfrm>
              <a:off x="3804065" y="2067853"/>
              <a:ext cx="335029"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a:latin typeface="Arial Rounded MT Bold" panose="020F0704030504030204" pitchFamily="34" charset="0"/>
                </a:rPr>
                <a:t>0</a:t>
              </a:r>
            </a:p>
          </p:txBody>
        </p:sp>
        <p:sp>
          <p:nvSpPr>
            <p:cNvPr id="89" name="Rectangle 20"/>
            <p:cNvSpPr>
              <a:spLocks noChangeArrowheads="1"/>
            </p:cNvSpPr>
            <p:nvPr/>
          </p:nvSpPr>
          <p:spPr bwMode="auto">
            <a:xfrm>
              <a:off x="4524145" y="2067853"/>
              <a:ext cx="335029"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dirty="0">
                  <a:latin typeface="Arial Rounded MT Bold" panose="020F0704030504030204" pitchFamily="34" charset="0"/>
                </a:rPr>
                <a:t>0</a:t>
              </a:r>
            </a:p>
          </p:txBody>
        </p:sp>
        <p:sp>
          <p:nvSpPr>
            <p:cNvPr id="90" name="Rectangle 21"/>
            <p:cNvSpPr>
              <a:spLocks noChangeArrowheads="1"/>
            </p:cNvSpPr>
            <p:nvPr/>
          </p:nvSpPr>
          <p:spPr bwMode="auto">
            <a:xfrm>
              <a:off x="6036313" y="2067853"/>
              <a:ext cx="335029"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dirty="0">
                  <a:latin typeface="Arial Rounded MT Bold" panose="020F0704030504030204" pitchFamily="34" charset="0"/>
                </a:rPr>
                <a:t>0</a:t>
              </a:r>
            </a:p>
          </p:txBody>
        </p:sp>
        <p:sp>
          <p:nvSpPr>
            <p:cNvPr id="91" name="Rectangle 22"/>
            <p:cNvSpPr>
              <a:spLocks noChangeArrowheads="1"/>
            </p:cNvSpPr>
            <p:nvPr/>
          </p:nvSpPr>
          <p:spPr bwMode="auto">
            <a:xfrm>
              <a:off x="6756393" y="2067853"/>
              <a:ext cx="335029"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dirty="0">
                  <a:latin typeface="Arial Rounded MT Bold" panose="020F0704030504030204" pitchFamily="34" charset="0"/>
                </a:rPr>
                <a:t>0</a:t>
              </a:r>
            </a:p>
          </p:txBody>
        </p:sp>
        <p:sp>
          <p:nvSpPr>
            <p:cNvPr id="93" name="Freeform 30"/>
            <p:cNvSpPr/>
            <p:nvPr/>
          </p:nvSpPr>
          <p:spPr bwMode="auto">
            <a:xfrm>
              <a:off x="2053076" y="2780928"/>
              <a:ext cx="7457834" cy="690711"/>
            </a:xfrm>
            <a:custGeom>
              <a:avLst/>
              <a:gdLst>
                <a:gd name="T0" fmla="*/ 0 w 4401"/>
                <a:gd name="T1" fmla="*/ 0 h 245"/>
                <a:gd name="T2" fmla="*/ 222 w 4401"/>
                <a:gd name="T3" fmla="*/ 0 h 245"/>
                <a:gd name="T4" fmla="*/ 222 w 4401"/>
                <a:gd name="T5" fmla="*/ 245 h 245"/>
                <a:gd name="T6" fmla="*/ 676 w 4401"/>
                <a:gd name="T7" fmla="*/ 245 h 245"/>
                <a:gd name="T8" fmla="*/ 676 w 4401"/>
                <a:gd name="T9" fmla="*/ 0 h 245"/>
                <a:gd name="T10" fmla="*/ 898 w 4401"/>
                <a:gd name="T11" fmla="*/ 0 h 245"/>
                <a:gd name="T12" fmla="*/ 898 w 4401"/>
                <a:gd name="T13" fmla="*/ 245 h 245"/>
                <a:gd name="T14" fmla="*/ 1129 w 4401"/>
                <a:gd name="T15" fmla="*/ 245 h 245"/>
                <a:gd name="T16" fmla="*/ 1129 w 4401"/>
                <a:gd name="T17" fmla="*/ 0 h 245"/>
                <a:gd name="T18" fmla="*/ 1351 w 4401"/>
                <a:gd name="T19" fmla="*/ 0 h 245"/>
                <a:gd name="T20" fmla="*/ 1351 w 4401"/>
                <a:gd name="T21" fmla="*/ 245 h 245"/>
                <a:gd name="T22" fmla="*/ 1573 w 4401"/>
                <a:gd name="T23" fmla="*/ 245 h 245"/>
                <a:gd name="T24" fmla="*/ 1573 w 4401"/>
                <a:gd name="T25" fmla="*/ 0 h 245"/>
                <a:gd name="T26" fmla="*/ 2027 w 4401"/>
                <a:gd name="T27" fmla="*/ 0 h 245"/>
                <a:gd name="T28" fmla="*/ 2027 w 4401"/>
                <a:gd name="T29" fmla="*/ 245 h 245"/>
                <a:gd name="T30" fmla="*/ 2471 w 4401"/>
                <a:gd name="T31" fmla="*/ 245 h 245"/>
                <a:gd name="T32" fmla="*/ 2471 w 4401"/>
                <a:gd name="T33" fmla="*/ 3 h 245"/>
                <a:gd name="T34" fmla="*/ 2693 w 4401"/>
                <a:gd name="T35" fmla="*/ 0 h 245"/>
                <a:gd name="T36" fmla="*/ 2693 w 4401"/>
                <a:gd name="T37" fmla="*/ 245 h 245"/>
                <a:gd name="T38" fmla="*/ 2915 w 4401"/>
                <a:gd name="T39" fmla="*/ 245 h 245"/>
                <a:gd name="T40" fmla="*/ 2915 w 4401"/>
                <a:gd name="T41" fmla="*/ 0 h 245"/>
                <a:gd name="T42" fmla="*/ 3368 w 4401"/>
                <a:gd name="T43" fmla="*/ 0 h 245"/>
                <a:gd name="T44" fmla="*/ 3368 w 4401"/>
                <a:gd name="T45" fmla="*/ 245 h 245"/>
                <a:gd name="T46" fmla="*/ 3590 w 4401"/>
                <a:gd name="T47" fmla="*/ 245 h 245"/>
                <a:gd name="T48" fmla="*/ 3590 w 4401"/>
                <a:gd name="T49" fmla="*/ 0 h 245"/>
                <a:gd name="T50" fmla="*/ 3812 w 4401"/>
                <a:gd name="T51" fmla="*/ 0 h 245"/>
                <a:gd name="T52" fmla="*/ 3812 w 4401"/>
                <a:gd name="T53" fmla="*/ 245 h 245"/>
                <a:gd name="T54" fmla="*/ 4034 w 4401"/>
                <a:gd name="T55" fmla="*/ 245 h 245"/>
                <a:gd name="T56" fmla="*/ 4034 w 4401"/>
                <a:gd name="T57" fmla="*/ 0 h 245"/>
                <a:gd name="T58" fmla="*/ 4256 w 4401"/>
                <a:gd name="T59" fmla="*/ 0 h 245"/>
                <a:gd name="T60" fmla="*/ 4256 w 4401"/>
                <a:gd name="T61" fmla="*/ 245 h 245"/>
                <a:gd name="T62" fmla="*/ 4401 w 4401"/>
                <a:gd name="T63" fmla="*/ 245 h 245"/>
                <a:gd name="connsiteX0" fmla="*/ 0 w 10203"/>
                <a:gd name="connsiteY0" fmla="*/ 0 h 10000"/>
                <a:gd name="connsiteX1" fmla="*/ 504 w 10203"/>
                <a:gd name="connsiteY1" fmla="*/ 0 h 10000"/>
                <a:gd name="connsiteX2" fmla="*/ 504 w 10203"/>
                <a:gd name="connsiteY2" fmla="*/ 10000 h 10000"/>
                <a:gd name="connsiteX3" fmla="*/ 1536 w 10203"/>
                <a:gd name="connsiteY3" fmla="*/ 10000 h 10000"/>
                <a:gd name="connsiteX4" fmla="*/ 1536 w 10203"/>
                <a:gd name="connsiteY4" fmla="*/ 0 h 10000"/>
                <a:gd name="connsiteX5" fmla="*/ 2040 w 10203"/>
                <a:gd name="connsiteY5" fmla="*/ 0 h 10000"/>
                <a:gd name="connsiteX6" fmla="*/ 2040 w 10203"/>
                <a:gd name="connsiteY6" fmla="*/ 10000 h 10000"/>
                <a:gd name="connsiteX7" fmla="*/ 2565 w 10203"/>
                <a:gd name="connsiteY7" fmla="*/ 10000 h 10000"/>
                <a:gd name="connsiteX8" fmla="*/ 2565 w 10203"/>
                <a:gd name="connsiteY8" fmla="*/ 0 h 10000"/>
                <a:gd name="connsiteX9" fmla="*/ 3070 w 10203"/>
                <a:gd name="connsiteY9" fmla="*/ 0 h 10000"/>
                <a:gd name="connsiteX10" fmla="*/ 3070 w 10203"/>
                <a:gd name="connsiteY10" fmla="*/ 10000 h 10000"/>
                <a:gd name="connsiteX11" fmla="*/ 3574 w 10203"/>
                <a:gd name="connsiteY11" fmla="*/ 10000 h 10000"/>
                <a:gd name="connsiteX12" fmla="*/ 3574 w 10203"/>
                <a:gd name="connsiteY12" fmla="*/ 0 h 10000"/>
                <a:gd name="connsiteX13" fmla="*/ 4606 w 10203"/>
                <a:gd name="connsiteY13" fmla="*/ 0 h 10000"/>
                <a:gd name="connsiteX14" fmla="*/ 4606 w 10203"/>
                <a:gd name="connsiteY14" fmla="*/ 10000 h 10000"/>
                <a:gd name="connsiteX15" fmla="*/ 5615 w 10203"/>
                <a:gd name="connsiteY15" fmla="*/ 10000 h 10000"/>
                <a:gd name="connsiteX16" fmla="*/ 5615 w 10203"/>
                <a:gd name="connsiteY16" fmla="*/ 122 h 10000"/>
                <a:gd name="connsiteX17" fmla="*/ 6119 w 10203"/>
                <a:gd name="connsiteY17" fmla="*/ 0 h 10000"/>
                <a:gd name="connsiteX18" fmla="*/ 6119 w 10203"/>
                <a:gd name="connsiteY18" fmla="*/ 10000 h 10000"/>
                <a:gd name="connsiteX19" fmla="*/ 6623 w 10203"/>
                <a:gd name="connsiteY19" fmla="*/ 10000 h 10000"/>
                <a:gd name="connsiteX20" fmla="*/ 6623 w 10203"/>
                <a:gd name="connsiteY20" fmla="*/ 0 h 10000"/>
                <a:gd name="connsiteX21" fmla="*/ 7653 w 10203"/>
                <a:gd name="connsiteY21" fmla="*/ 0 h 10000"/>
                <a:gd name="connsiteX22" fmla="*/ 7653 w 10203"/>
                <a:gd name="connsiteY22" fmla="*/ 10000 h 10000"/>
                <a:gd name="connsiteX23" fmla="*/ 8157 w 10203"/>
                <a:gd name="connsiteY23" fmla="*/ 10000 h 10000"/>
                <a:gd name="connsiteX24" fmla="*/ 8157 w 10203"/>
                <a:gd name="connsiteY24" fmla="*/ 0 h 10000"/>
                <a:gd name="connsiteX25" fmla="*/ 8662 w 10203"/>
                <a:gd name="connsiteY25" fmla="*/ 0 h 10000"/>
                <a:gd name="connsiteX26" fmla="*/ 8662 w 10203"/>
                <a:gd name="connsiteY26" fmla="*/ 10000 h 10000"/>
                <a:gd name="connsiteX27" fmla="*/ 9166 w 10203"/>
                <a:gd name="connsiteY27" fmla="*/ 10000 h 10000"/>
                <a:gd name="connsiteX28" fmla="*/ 9166 w 10203"/>
                <a:gd name="connsiteY28" fmla="*/ 0 h 10000"/>
                <a:gd name="connsiteX29" fmla="*/ 9671 w 10203"/>
                <a:gd name="connsiteY29" fmla="*/ 0 h 10000"/>
                <a:gd name="connsiteX30" fmla="*/ 9671 w 10203"/>
                <a:gd name="connsiteY30" fmla="*/ 10000 h 10000"/>
                <a:gd name="connsiteX31" fmla="*/ 10203 w 10203"/>
                <a:gd name="connsiteY31" fmla="*/ 10000 h 10000"/>
                <a:gd name="connsiteX0-1" fmla="*/ 0 w 10101"/>
                <a:gd name="connsiteY0-2" fmla="*/ 0 h 10000"/>
                <a:gd name="connsiteX1-3" fmla="*/ 504 w 10101"/>
                <a:gd name="connsiteY1-4" fmla="*/ 0 h 10000"/>
                <a:gd name="connsiteX2-5" fmla="*/ 504 w 10101"/>
                <a:gd name="connsiteY2-6" fmla="*/ 10000 h 10000"/>
                <a:gd name="connsiteX3-7" fmla="*/ 1536 w 10101"/>
                <a:gd name="connsiteY3-8" fmla="*/ 10000 h 10000"/>
                <a:gd name="connsiteX4-9" fmla="*/ 1536 w 10101"/>
                <a:gd name="connsiteY4-10" fmla="*/ 0 h 10000"/>
                <a:gd name="connsiteX5-11" fmla="*/ 2040 w 10101"/>
                <a:gd name="connsiteY5-12" fmla="*/ 0 h 10000"/>
                <a:gd name="connsiteX6-13" fmla="*/ 2040 w 10101"/>
                <a:gd name="connsiteY6-14" fmla="*/ 10000 h 10000"/>
                <a:gd name="connsiteX7-15" fmla="*/ 2565 w 10101"/>
                <a:gd name="connsiteY7-16" fmla="*/ 10000 h 10000"/>
                <a:gd name="connsiteX8-17" fmla="*/ 2565 w 10101"/>
                <a:gd name="connsiteY8-18" fmla="*/ 0 h 10000"/>
                <a:gd name="connsiteX9-19" fmla="*/ 3070 w 10101"/>
                <a:gd name="connsiteY9-20" fmla="*/ 0 h 10000"/>
                <a:gd name="connsiteX10-21" fmla="*/ 3070 w 10101"/>
                <a:gd name="connsiteY10-22" fmla="*/ 10000 h 10000"/>
                <a:gd name="connsiteX11-23" fmla="*/ 3574 w 10101"/>
                <a:gd name="connsiteY11-24" fmla="*/ 10000 h 10000"/>
                <a:gd name="connsiteX12-25" fmla="*/ 3574 w 10101"/>
                <a:gd name="connsiteY12-26" fmla="*/ 0 h 10000"/>
                <a:gd name="connsiteX13-27" fmla="*/ 4606 w 10101"/>
                <a:gd name="connsiteY13-28" fmla="*/ 0 h 10000"/>
                <a:gd name="connsiteX14-29" fmla="*/ 4606 w 10101"/>
                <a:gd name="connsiteY14-30" fmla="*/ 10000 h 10000"/>
                <a:gd name="connsiteX15-31" fmla="*/ 5615 w 10101"/>
                <a:gd name="connsiteY15-32" fmla="*/ 10000 h 10000"/>
                <a:gd name="connsiteX16-33" fmla="*/ 5615 w 10101"/>
                <a:gd name="connsiteY16-34" fmla="*/ 122 h 10000"/>
                <a:gd name="connsiteX17-35" fmla="*/ 6119 w 10101"/>
                <a:gd name="connsiteY17-36" fmla="*/ 0 h 10000"/>
                <a:gd name="connsiteX18-37" fmla="*/ 6119 w 10101"/>
                <a:gd name="connsiteY18-38" fmla="*/ 10000 h 10000"/>
                <a:gd name="connsiteX19-39" fmla="*/ 6623 w 10101"/>
                <a:gd name="connsiteY19-40" fmla="*/ 10000 h 10000"/>
                <a:gd name="connsiteX20-41" fmla="*/ 6623 w 10101"/>
                <a:gd name="connsiteY20-42" fmla="*/ 0 h 10000"/>
                <a:gd name="connsiteX21-43" fmla="*/ 7653 w 10101"/>
                <a:gd name="connsiteY21-44" fmla="*/ 0 h 10000"/>
                <a:gd name="connsiteX22-45" fmla="*/ 7653 w 10101"/>
                <a:gd name="connsiteY22-46" fmla="*/ 10000 h 10000"/>
                <a:gd name="connsiteX23-47" fmla="*/ 8157 w 10101"/>
                <a:gd name="connsiteY23-48" fmla="*/ 10000 h 10000"/>
                <a:gd name="connsiteX24-49" fmla="*/ 8157 w 10101"/>
                <a:gd name="connsiteY24-50" fmla="*/ 0 h 10000"/>
                <a:gd name="connsiteX25-51" fmla="*/ 8662 w 10101"/>
                <a:gd name="connsiteY25-52" fmla="*/ 0 h 10000"/>
                <a:gd name="connsiteX26-53" fmla="*/ 8662 w 10101"/>
                <a:gd name="connsiteY26-54" fmla="*/ 10000 h 10000"/>
                <a:gd name="connsiteX27-55" fmla="*/ 9166 w 10101"/>
                <a:gd name="connsiteY27-56" fmla="*/ 10000 h 10000"/>
                <a:gd name="connsiteX28-57" fmla="*/ 9166 w 10101"/>
                <a:gd name="connsiteY28-58" fmla="*/ 0 h 10000"/>
                <a:gd name="connsiteX29-59" fmla="*/ 9671 w 10101"/>
                <a:gd name="connsiteY29-60" fmla="*/ 0 h 10000"/>
                <a:gd name="connsiteX30-61" fmla="*/ 9671 w 10101"/>
                <a:gd name="connsiteY30-62" fmla="*/ 10000 h 10000"/>
                <a:gd name="connsiteX31-63" fmla="*/ 10101 w 10101"/>
                <a:gd name="connsiteY31-64" fmla="*/ 10000 h 100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Lst>
              <a:rect l="l" t="t" r="r" b="b"/>
              <a:pathLst>
                <a:path w="10101" h="10000">
                  <a:moveTo>
                    <a:pt x="0" y="0"/>
                  </a:moveTo>
                  <a:lnTo>
                    <a:pt x="504" y="0"/>
                  </a:lnTo>
                  <a:lnTo>
                    <a:pt x="504" y="10000"/>
                  </a:lnTo>
                  <a:lnTo>
                    <a:pt x="1536" y="10000"/>
                  </a:lnTo>
                  <a:lnTo>
                    <a:pt x="1536" y="0"/>
                  </a:lnTo>
                  <a:lnTo>
                    <a:pt x="2040" y="0"/>
                  </a:lnTo>
                  <a:lnTo>
                    <a:pt x="2040" y="10000"/>
                  </a:lnTo>
                  <a:lnTo>
                    <a:pt x="2565" y="10000"/>
                  </a:lnTo>
                  <a:lnTo>
                    <a:pt x="2565" y="0"/>
                  </a:lnTo>
                  <a:lnTo>
                    <a:pt x="3070" y="0"/>
                  </a:lnTo>
                  <a:lnTo>
                    <a:pt x="3070" y="10000"/>
                  </a:lnTo>
                  <a:lnTo>
                    <a:pt x="3574" y="10000"/>
                  </a:lnTo>
                  <a:lnTo>
                    <a:pt x="3574" y="0"/>
                  </a:lnTo>
                  <a:lnTo>
                    <a:pt x="4606" y="0"/>
                  </a:lnTo>
                  <a:lnTo>
                    <a:pt x="4606" y="10000"/>
                  </a:lnTo>
                  <a:lnTo>
                    <a:pt x="5615" y="10000"/>
                  </a:lnTo>
                  <a:lnTo>
                    <a:pt x="5615" y="122"/>
                  </a:lnTo>
                  <a:lnTo>
                    <a:pt x="6119" y="0"/>
                  </a:lnTo>
                  <a:lnTo>
                    <a:pt x="6119" y="10000"/>
                  </a:lnTo>
                  <a:lnTo>
                    <a:pt x="6623" y="10000"/>
                  </a:lnTo>
                  <a:lnTo>
                    <a:pt x="6623" y="0"/>
                  </a:lnTo>
                  <a:lnTo>
                    <a:pt x="7653" y="0"/>
                  </a:lnTo>
                  <a:lnTo>
                    <a:pt x="7653" y="10000"/>
                  </a:lnTo>
                  <a:lnTo>
                    <a:pt x="8157" y="10000"/>
                  </a:lnTo>
                  <a:lnTo>
                    <a:pt x="8157" y="0"/>
                  </a:lnTo>
                  <a:lnTo>
                    <a:pt x="8662" y="0"/>
                  </a:lnTo>
                  <a:lnTo>
                    <a:pt x="8662" y="10000"/>
                  </a:lnTo>
                  <a:lnTo>
                    <a:pt x="9166" y="10000"/>
                  </a:lnTo>
                  <a:lnTo>
                    <a:pt x="9166" y="0"/>
                  </a:lnTo>
                  <a:lnTo>
                    <a:pt x="9671" y="0"/>
                  </a:lnTo>
                  <a:lnTo>
                    <a:pt x="9671" y="10000"/>
                  </a:lnTo>
                  <a:lnTo>
                    <a:pt x="10101" y="10000"/>
                  </a:lnTo>
                </a:path>
              </a:pathLst>
            </a:custGeom>
            <a:noFill/>
            <a:ln w="28575"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400" b="1"/>
            </a:p>
          </p:txBody>
        </p:sp>
        <p:sp>
          <p:nvSpPr>
            <p:cNvPr id="104" name="Rectangle 42"/>
            <p:cNvSpPr>
              <a:spLocks noChangeArrowheads="1"/>
            </p:cNvSpPr>
            <p:nvPr/>
          </p:nvSpPr>
          <p:spPr bwMode="auto">
            <a:xfrm>
              <a:off x="681029" y="2075790"/>
              <a:ext cx="1335304"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algn="r" defTabSz="762000" eaLnBrk="0" hangingPunct="0"/>
              <a:r>
                <a:rPr kumimoji="1" lang="zh-CN" altLang="en-US" sz="2400" b="1" dirty="0">
                  <a:solidFill>
                    <a:srgbClr val="000099"/>
                  </a:solidFill>
                  <a:latin typeface="+mn-lt"/>
                  <a:ea typeface="黑体" pitchFamily="2" charset="-122"/>
                </a:rPr>
                <a:t>比特流</a:t>
              </a:r>
            </a:p>
          </p:txBody>
        </p:sp>
        <p:grpSp>
          <p:nvGrpSpPr>
            <p:cNvPr id="106" name="Group 65"/>
            <p:cNvGrpSpPr/>
            <p:nvPr/>
          </p:nvGrpSpPr>
          <p:grpSpPr bwMode="auto">
            <a:xfrm>
              <a:off x="2062492" y="3766245"/>
              <a:ext cx="7483921" cy="690711"/>
              <a:chOff x="1255" y="2804"/>
              <a:chExt cx="4461" cy="258"/>
            </a:xfrm>
          </p:grpSpPr>
          <p:sp>
            <p:nvSpPr>
              <p:cNvPr id="114" name="Freeform 63"/>
              <p:cNvSpPr/>
              <p:nvPr/>
            </p:nvSpPr>
            <p:spPr bwMode="auto">
              <a:xfrm>
                <a:off x="1255" y="2804"/>
                <a:ext cx="2909" cy="258"/>
              </a:xfrm>
              <a:custGeom>
                <a:avLst/>
                <a:gdLst>
                  <a:gd name="T0" fmla="*/ 0 w 2909"/>
                  <a:gd name="T1" fmla="*/ 0 h 258"/>
                  <a:gd name="T2" fmla="*/ 223 w 2909"/>
                  <a:gd name="T3" fmla="*/ 0 h 258"/>
                  <a:gd name="T4" fmla="*/ 223 w 2909"/>
                  <a:gd name="T5" fmla="*/ 258 h 258"/>
                  <a:gd name="T6" fmla="*/ 446 w 2909"/>
                  <a:gd name="T7" fmla="*/ 258 h 258"/>
                  <a:gd name="T8" fmla="*/ 446 w 2909"/>
                  <a:gd name="T9" fmla="*/ 5 h 258"/>
                  <a:gd name="T10" fmla="*/ 681 w 2909"/>
                  <a:gd name="T11" fmla="*/ 5 h 258"/>
                  <a:gd name="T12" fmla="*/ 681 w 2909"/>
                  <a:gd name="T13" fmla="*/ 258 h 258"/>
                  <a:gd name="T14" fmla="*/ 887 w 2909"/>
                  <a:gd name="T15" fmla="*/ 258 h 258"/>
                  <a:gd name="T16" fmla="*/ 887 w 2909"/>
                  <a:gd name="T17" fmla="*/ 0 h 258"/>
                  <a:gd name="T18" fmla="*/ 1111 w 2909"/>
                  <a:gd name="T19" fmla="*/ 0 h 258"/>
                  <a:gd name="T20" fmla="*/ 1111 w 2909"/>
                  <a:gd name="T21" fmla="*/ 258 h 258"/>
                  <a:gd name="T22" fmla="*/ 1340 w 2909"/>
                  <a:gd name="T23" fmla="*/ 258 h 258"/>
                  <a:gd name="T24" fmla="*/ 1340 w 2909"/>
                  <a:gd name="T25" fmla="*/ 0 h 258"/>
                  <a:gd name="T26" fmla="*/ 1563 w 2909"/>
                  <a:gd name="T27" fmla="*/ 0 h 258"/>
                  <a:gd name="T28" fmla="*/ 1563 w 2909"/>
                  <a:gd name="T29" fmla="*/ 258 h 258"/>
                  <a:gd name="T30" fmla="*/ 2010 w 2909"/>
                  <a:gd name="T31" fmla="*/ 258 h 258"/>
                  <a:gd name="T32" fmla="*/ 2010 w 2909"/>
                  <a:gd name="T33" fmla="*/ 0 h 258"/>
                  <a:gd name="T34" fmla="*/ 2245 w 2909"/>
                  <a:gd name="T35" fmla="*/ 0 h 258"/>
                  <a:gd name="T36" fmla="*/ 2245 w 2909"/>
                  <a:gd name="T37" fmla="*/ 258 h 258"/>
                  <a:gd name="T38" fmla="*/ 2462 w 2909"/>
                  <a:gd name="T39" fmla="*/ 258 h 258"/>
                  <a:gd name="T40" fmla="*/ 2462 w 2909"/>
                  <a:gd name="T41" fmla="*/ 0 h 258"/>
                  <a:gd name="T42" fmla="*/ 2686 w 2909"/>
                  <a:gd name="T43" fmla="*/ 0 h 258"/>
                  <a:gd name="T44" fmla="*/ 2686 w 2909"/>
                  <a:gd name="T45" fmla="*/ 258 h 258"/>
                  <a:gd name="T46" fmla="*/ 2909 w 2909"/>
                  <a:gd name="T47" fmla="*/ 258 h 258"/>
                  <a:gd name="T48" fmla="*/ 2909 w 2909"/>
                  <a:gd name="T49" fmla="*/ 0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909" h="258">
                    <a:moveTo>
                      <a:pt x="0" y="0"/>
                    </a:moveTo>
                    <a:lnTo>
                      <a:pt x="223" y="0"/>
                    </a:lnTo>
                    <a:lnTo>
                      <a:pt x="223" y="258"/>
                    </a:lnTo>
                    <a:lnTo>
                      <a:pt x="446" y="258"/>
                    </a:lnTo>
                    <a:lnTo>
                      <a:pt x="446" y="5"/>
                    </a:lnTo>
                    <a:lnTo>
                      <a:pt x="681" y="5"/>
                    </a:lnTo>
                    <a:lnTo>
                      <a:pt x="681" y="258"/>
                    </a:lnTo>
                    <a:lnTo>
                      <a:pt x="887" y="258"/>
                    </a:lnTo>
                    <a:lnTo>
                      <a:pt x="887" y="0"/>
                    </a:lnTo>
                    <a:lnTo>
                      <a:pt x="1111" y="0"/>
                    </a:lnTo>
                    <a:lnTo>
                      <a:pt x="1111" y="258"/>
                    </a:lnTo>
                    <a:lnTo>
                      <a:pt x="1340" y="258"/>
                    </a:lnTo>
                    <a:lnTo>
                      <a:pt x="1340" y="0"/>
                    </a:lnTo>
                    <a:lnTo>
                      <a:pt x="1563" y="0"/>
                    </a:lnTo>
                    <a:lnTo>
                      <a:pt x="1563" y="258"/>
                    </a:lnTo>
                    <a:lnTo>
                      <a:pt x="2010" y="258"/>
                    </a:lnTo>
                    <a:lnTo>
                      <a:pt x="2010" y="0"/>
                    </a:lnTo>
                    <a:lnTo>
                      <a:pt x="2245" y="0"/>
                    </a:lnTo>
                    <a:lnTo>
                      <a:pt x="2245" y="258"/>
                    </a:lnTo>
                    <a:lnTo>
                      <a:pt x="2462" y="258"/>
                    </a:lnTo>
                    <a:lnTo>
                      <a:pt x="2462" y="0"/>
                    </a:lnTo>
                    <a:lnTo>
                      <a:pt x="2686" y="0"/>
                    </a:lnTo>
                    <a:lnTo>
                      <a:pt x="2686" y="258"/>
                    </a:lnTo>
                    <a:lnTo>
                      <a:pt x="2909" y="258"/>
                    </a:lnTo>
                    <a:lnTo>
                      <a:pt x="2909" y="0"/>
                    </a:lnTo>
                  </a:path>
                </a:pathLst>
              </a:custGeom>
              <a:noFill/>
              <a:ln w="28575">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400" b="1"/>
              </a:p>
            </p:txBody>
          </p:sp>
          <p:sp>
            <p:nvSpPr>
              <p:cNvPr id="115" name="Freeform 64"/>
              <p:cNvSpPr/>
              <p:nvPr/>
            </p:nvSpPr>
            <p:spPr bwMode="auto">
              <a:xfrm>
                <a:off x="4164" y="2804"/>
                <a:ext cx="1552" cy="258"/>
              </a:xfrm>
              <a:custGeom>
                <a:avLst/>
                <a:gdLst>
                  <a:gd name="T0" fmla="*/ 0 w 1552"/>
                  <a:gd name="T1" fmla="*/ 0 h 258"/>
                  <a:gd name="T2" fmla="*/ 453 w 1552"/>
                  <a:gd name="T3" fmla="*/ 0 h 258"/>
                  <a:gd name="T4" fmla="*/ 453 w 1552"/>
                  <a:gd name="T5" fmla="*/ 258 h 258"/>
                  <a:gd name="T6" fmla="*/ 905 w 1552"/>
                  <a:gd name="T7" fmla="*/ 258 h 258"/>
                  <a:gd name="T8" fmla="*/ 905 w 1552"/>
                  <a:gd name="T9" fmla="*/ 0 h 258"/>
                  <a:gd name="T10" fmla="*/ 1329 w 1552"/>
                  <a:gd name="T11" fmla="*/ 0 h 258"/>
                  <a:gd name="T12" fmla="*/ 1329 w 1552"/>
                  <a:gd name="T13" fmla="*/ 258 h 258"/>
                  <a:gd name="T14" fmla="*/ 1552 w 1552"/>
                  <a:gd name="T15" fmla="*/ 258 h 25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52" h="258">
                    <a:moveTo>
                      <a:pt x="0" y="0"/>
                    </a:moveTo>
                    <a:lnTo>
                      <a:pt x="453" y="0"/>
                    </a:lnTo>
                    <a:lnTo>
                      <a:pt x="453" y="258"/>
                    </a:lnTo>
                    <a:lnTo>
                      <a:pt x="905" y="258"/>
                    </a:lnTo>
                    <a:lnTo>
                      <a:pt x="905" y="0"/>
                    </a:lnTo>
                    <a:lnTo>
                      <a:pt x="1329" y="0"/>
                    </a:lnTo>
                    <a:lnTo>
                      <a:pt x="1329" y="258"/>
                    </a:lnTo>
                    <a:lnTo>
                      <a:pt x="1552" y="258"/>
                    </a:lnTo>
                  </a:path>
                </a:pathLst>
              </a:custGeom>
              <a:noFill/>
              <a:ln w="28575">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400" b="1"/>
              </a:p>
            </p:txBody>
          </p:sp>
        </p:grpSp>
        <p:sp>
          <p:nvSpPr>
            <p:cNvPr id="107" name="Rectangle 68"/>
            <p:cNvSpPr>
              <a:spLocks noChangeArrowheads="1"/>
            </p:cNvSpPr>
            <p:nvPr/>
          </p:nvSpPr>
          <p:spPr bwMode="auto">
            <a:xfrm>
              <a:off x="617890" y="3717032"/>
              <a:ext cx="1420262" cy="82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r" defTabSz="762000" eaLnBrk="0" hangingPunct="0"/>
              <a:r>
                <a:rPr kumimoji="1" lang="zh-CN" altLang="en-US" sz="2400" b="1" dirty="0">
                  <a:solidFill>
                    <a:srgbClr val="000099"/>
                  </a:solidFill>
                  <a:latin typeface="+mn-lt"/>
                  <a:ea typeface="黑体" pitchFamily="2" charset="-122"/>
                </a:rPr>
                <a:t>差分</a:t>
              </a:r>
              <a:endParaRPr kumimoji="1" lang="en-US" altLang="zh-CN" sz="2400" b="1" dirty="0">
                <a:solidFill>
                  <a:srgbClr val="000099"/>
                </a:solidFill>
                <a:latin typeface="+mn-lt"/>
                <a:ea typeface="黑体" pitchFamily="2" charset="-122"/>
              </a:endParaRPr>
            </a:p>
            <a:p>
              <a:pPr algn="r" defTabSz="762000" eaLnBrk="0" hangingPunct="0"/>
              <a:r>
                <a:rPr kumimoji="1" lang="zh-CN" altLang="en-US" sz="2400" b="1" dirty="0">
                  <a:solidFill>
                    <a:srgbClr val="000099"/>
                  </a:solidFill>
                  <a:latin typeface="+mn-lt"/>
                  <a:ea typeface="黑体" pitchFamily="2" charset="-122"/>
                </a:rPr>
                <a:t>曼彻斯特</a:t>
              </a:r>
            </a:p>
          </p:txBody>
        </p:sp>
        <p:cxnSp>
          <p:nvCxnSpPr>
            <p:cNvPr id="109" name="直接连接符 108"/>
            <p:cNvCxnSpPr/>
            <p:nvPr/>
          </p:nvCxnSpPr>
          <p:spPr bwMode="auto">
            <a:xfrm>
              <a:off x="2066413" y="4123268"/>
              <a:ext cx="7495099" cy="0"/>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直接连接符 109"/>
            <p:cNvCxnSpPr/>
            <p:nvPr/>
          </p:nvCxnSpPr>
          <p:spPr bwMode="auto">
            <a:xfrm>
              <a:off x="2066413" y="3126283"/>
              <a:ext cx="7495099" cy="0"/>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4" name="矩形 3"/>
          <p:cNvSpPr/>
          <p:nvPr/>
        </p:nvSpPr>
        <p:spPr>
          <a:xfrm>
            <a:off x="2251036" y="5301208"/>
            <a:ext cx="6191486" cy="954107"/>
          </a:xfrm>
          <a:prstGeom prst="rect">
            <a:avLst/>
          </a:prstGeom>
          <a:solidFill>
            <a:srgbClr val="FFFF66"/>
          </a:solidFill>
          <a:ln>
            <a:solidFill>
              <a:srgbClr val="000099"/>
            </a:solidFill>
          </a:ln>
        </p:spPr>
        <p:txBody>
          <a:bodyPr wrap="square">
            <a:spAutoFit/>
          </a:bodyPr>
          <a:lstStyle/>
          <a:p>
            <a:pPr>
              <a:spcBef>
                <a:spcPts val="600"/>
              </a:spcBef>
            </a:pPr>
            <a:r>
              <a:rPr lang="zh-CN" altLang="zh-CN" sz="2800" b="1" dirty="0">
                <a:solidFill>
                  <a:srgbClr val="000099"/>
                </a:solidFill>
                <a:latin typeface="+mn-lt"/>
                <a:ea typeface="黑体" pitchFamily="2" charset="-122"/>
              </a:rPr>
              <a:t>曼彻斯特编码</a:t>
            </a:r>
            <a:r>
              <a:rPr lang="zh-CN" altLang="zh-CN" sz="2800" b="1" dirty="0">
                <a:solidFill>
                  <a:srgbClr val="FF0000"/>
                </a:solidFill>
                <a:latin typeface="+mn-lt"/>
                <a:ea typeface="黑体" pitchFamily="2" charset="-122"/>
              </a:rPr>
              <a:t>缺点</a:t>
            </a:r>
            <a:r>
              <a:rPr lang="zh-CN" altLang="zh-CN" sz="2800" b="1" dirty="0">
                <a:solidFill>
                  <a:srgbClr val="000099"/>
                </a:solidFill>
                <a:latin typeface="+mn-lt"/>
                <a:ea typeface="黑体" pitchFamily="2" charset="-122"/>
              </a:rPr>
              <a:t>是</a:t>
            </a:r>
            <a:r>
              <a:rPr lang="zh-CN" altLang="en-US" sz="2800" b="1" dirty="0">
                <a:solidFill>
                  <a:srgbClr val="000099"/>
                </a:solidFill>
                <a:latin typeface="+mn-lt"/>
                <a:ea typeface="黑体" pitchFamily="2" charset="-122"/>
              </a:rPr>
              <a:t>：</a:t>
            </a:r>
            <a:r>
              <a:rPr lang="zh-CN" altLang="zh-CN" sz="2800" b="1" dirty="0">
                <a:solidFill>
                  <a:srgbClr val="000099"/>
                </a:solidFill>
                <a:latin typeface="+mn-lt"/>
                <a:ea typeface="黑体" pitchFamily="2" charset="-122"/>
              </a:rPr>
              <a:t>它所占的频带宽度比原始的基带信号增加了一倍</a:t>
            </a:r>
            <a:r>
              <a:rPr lang="zh-CN" altLang="en-US" sz="2800" b="1" dirty="0">
                <a:solidFill>
                  <a:srgbClr val="000099"/>
                </a:solidFill>
                <a:latin typeface="+mn-lt"/>
                <a:ea typeface="黑体" pitchFamily="2" charset="-122"/>
              </a:rPr>
              <a: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22" name="Rectangle 2"/>
          <p:cNvSpPr>
            <a:spLocks noGrp="1" noChangeArrowheads="1"/>
          </p:cNvSpPr>
          <p:nvPr>
            <p:ph type="title"/>
          </p:nvPr>
        </p:nvSpPr>
        <p:spPr/>
        <p:txBody>
          <a:bodyPr/>
          <a:lstStyle/>
          <a:p>
            <a:pPr algn="ctr"/>
            <a:r>
              <a:rPr lang="zh-CN" altLang="en-US" dirty="0"/>
              <a:t>局域网拓扑结构</a:t>
            </a:r>
          </a:p>
        </p:txBody>
      </p:sp>
      <p:sp>
        <p:nvSpPr>
          <p:cNvPr id="1003523" name="Rectangle 3"/>
          <p:cNvSpPr>
            <a:spLocks noGrp="1" noChangeArrowheads="1"/>
          </p:cNvSpPr>
          <p:nvPr>
            <p:ph type="body" idx="4294967295"/>
          </p:nvPr>
        </p:nvSpPr>
        <p:spPr>
          <a:xfrm>
            <a:off x="839788" y="1196975"/>
            <a:ext cx="9066212" cy="4933950"/>
          </a:xfrm>
        </p:spPr>
        <p:txBody>
          <a:bodyPr/>
          <a:lstStyle/>
          <a:p>
            <a:pPr>
              <a:buFont typeface="Wingdings" panose="05000000000000000000" pitchFamily="2" charset="2"/>
              <a:buNone/>
            </a:pPr>
            <a:r>
              <a:rPr lang="en-US" altLang="zh-CN"/>
              <a:t> </a:t>
            </a:r>
          </a:p>
        </p:txBody>
      </p:sp>
      <p:grpSp>
        <p:nvGrpSpPr>
          <p:cNvPr id="1003568" name="Group 48"/>
          <p:cNvGrpSpPr/>
          <p:nvPr/>
        </p:nvGrpSpPr>
        <p:grpSpPr bwMode="auto">
          <a:xfrm>
            <a:off x="2792760" y="3471763"/>
            <a:ext cx="3762904" cy="2549525"/>
            <a:chOff x="2173" y="2160"/>
            <a:chExt cx="2188" cy="1606"/>
          </a:xfrm>
        </p:grpSpPr>
        <p:sp>
          <p:nvSpPr>
            <p:cNvPr id="1003551" name="Line 31"/>
            <p:cNvSpPr>
              <a:spLocks noChangeShapeType="1"/>
            </p:cNvSpPr>
            <p:nvPr/>
          </p:nvSpPr>
          <p:spPr bwMode="auto">
            <a:xfrm flipH="1" flipV="1">
              <a:off x="3147" y="2357"/>
              <a:ext cx="174" cy="161"/>
            </a:xfrm>
            <a:prstGeom prst="line">
              <a:avLst/>
            </a:prstGeom>
            <a:noFill/>
            <a:ln w="254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52" name="Rectangle 32"/>
            <p:cNvSpPr>
              <a:spLocks noChangeArrowheads="1"/>
            </p:cNvSpPr>
            <p:nvPr/>
          </p:nvSpPr>
          <p:spPr bwMode="auto">
            <a:xfrm>
              <a:off x="2173" y="2784"/>
              <a:ext cx="92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algn="r" defTabSz="762000" eaLnBrk="0" hangingPunct="0"/>
              <a:r>
                <a:rPr lang="zh-CN" altLang="en-US" sz="2000" b="1" dirty="0">
                  <a:solidFill>
                    <a:srgbClr val="000099"/>
                  </a:solidFill>
                  <a:latin typeface="Times New Roman" panose="02020703060505090304" pitchFamily="18" charset="0"/>
                  <a:ea typeface="黑体" pitchFamily="2" charset="-122"/>
                </a:rPr>
                <a:t>干线耦合器</a:t>
              </a:r>
            </a:p>
          </p:txBody>
        </p:sp>
        <p:sp>
          <p:nvSpPr>
            <p:cNvPr id="1003553" name="Line 33"/>
            <p:cNvSpPr>
              <a:spLocks noChangeShapeType="1"/>
            </p:cNvSpPr>
            <p:nvPr/>
          </p:nvSpPr>
          <p:spPr bwMode="auto">
            <a:xfrm flipH="1">
              <a:off x="3925" y="2358"/>
              <a:ext cx="179" cy="148"/>
            </a:xfrm>
            <a:prstGeom prst="line">
              <a:avLst/>
            </a:prstGeom>
            <a:noFill/>
            <a:ln w="254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54" name="Line 34"/>
            <p:cNvSpPr>
              <a:spLocks noChangeShapeType="1"/>
            </p:cNvSpPr>
            <p:nvPr/>
          </p:nvSpPr>
          <p:spPr bwMode="auto">
            <a:xfrm flipH="1" flipV="1">
              <a:off x="3938" y="3078"/>
              <a:ext cx="155" cy="165"/>
            </a:xfrm>
            <a:prstGeom prst="line">
              <a:avLst/>
            </a:prstGeom>
            <a:noFill/>
            <a:ln w="2857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55" name="Line 35"/>
            <p:cNvSpPr>
              <a:spLocks noChangeShapeType="1"/>
            </p:cNvSpPr>
            <p:nvPr/>
          </p:nvSpPr>
          <p:spPr bwMode="auto">
            <a:xfrm flipH="1">
              <a:off x="3181" y="3106"/>
              <a:ext cx="146" cy="170"/>
            </a:xfrm>
            <a:prstGeom prst="line">
              <a:avLst/>
            </a:prstGeom>
            <a:noFill/>
            <a:ln w="2857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56" name="Oval 36"/>
            <p:cNvSpPr>
              <a:spLocks noChangeArrowheads="1"/>
            </p:cNvSpPr>
            <p:nvPr/>
          </p:nvSpPr>
          <p:spPr bwMode="auto">
            <a:xfrm rot="18840000">
              <a:off x="3164" y="2406"/>
              <a:ext cx="887" cy="827"/>
            </a:xfrm>
            <a:prstGeom prst="ellipse">
              <a:avLst/>
            </a:prstGeom>
            <a:solidFill>
              <a:schemeClr val="bg1"/>
            </a:solidFill>
            <a:ln w="57150">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57" name="Rectangle 37"/>
            <p:cNvSpPr>
              <a:spLocks noChangeArrowheads="1"/>
            </p:cNvSpPr>
            <p:nvPr/>
          </p:nvSpPr>
          <p:spPr bwMode="auto">
            <a:xfrm rot="18840000">
              <a:off x="3286" y="2479"/>
              <a:ext cx="89" cy="84"/>
            </a:xfrm>
            <a:prstGeom prst="rect">
              <a:avLst/>
            </a:prstGeom>
            <a:solidFill>
              <a:srgbClr val="000099"/>
            </a:solidFill>
            <a:ln w="28575">
              <a:solidFill>
                <a:srgbClr val="0000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58" name="Rectangle 38"/>
            <p:cNvSpPr>
              <a:spLocks noChangeArrowheads="1"/>
            </p:cNvSpPr>
            <p:nvPr/>
          </p:nvSpPr>
          <p:spPr bwMode="auto">
            <a:xfrm rot="18840000">
              <a:off x="3865" y="3039"/>
              <a:ext cx="117" cy="91"/>
            </a:xfrm>
            <a:prstGeom prst="rect">
              <a:avLst/>
            </a:prstGeom>
            <a:solidFill>
              <a:srgbClr val="000099"/>
            </a:solidFill>
            <a:ln w="25400">
              <a:solidFill>
                <a:srgbClr val="0000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59" name="Rectangle 39"/>
            <p:cNvSpPr>
              <a:spLocks noChangeArrowheads="1"/>
            </p:cNvSpPr>
            <p:nvPr/>
          </p:nvSpPr>
          <p:spPr bwMode="auto">
            <a:xfrm rot="18840000">
              <a:off x="3873" y="2466"/>
              <a:ext cx="91" cy="98"/>
            </a:xfrm>
            <a:prstGeom prst="rect">
              <a:avLst/>
            </a:prstGeom>
            <a:solidFill>
              <a:srgbClr val="000099"/>
            </a:solidFill>
            <a:ln w="28575">
              <a:solidFill>
                <a:srgbClr val="0000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60" name="Line 40"/>
            <p:cNvSpPr>
              <a:spLocks noChangeShapeType="1"/>
            </p:cNvSpPr>
            <p:nvPr/>
          </p:nvSpPr>
          <p:spPr bwMode="auto">
            <a:xfrm flipH="1">
              <a:off x="2832" y="2544"/>
              <a:ext cx="432" cy="240"/>
            </a:xfrm>
            <a:prstGeom prst="line">
              <a:avLst/>
            </a:prstGeom>
            <a:noFill/>
            <a:ln w="28575">
              <a:solidFill>
                <a:srgbClr val="0000FF"/>
              </a:solidFill>
              <a:round/>
              <a:head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61" name="Rectangle 41"/>
            <p:cNvSpPr>
              <a:spLocks noChangeArrowheads="1"/>
            </p:cNvSpPr>
            <p:nvPr/>
          </p:nvSpPr>
          <p:spPr bwMode="auto">
            <a:xfrm rot="18840000">
              <a:off x="3277" y="3066"/>
              <a:ext cx="102" cy="101"/>
            </a:xfrm>
            <a:prstGeom prst="rect">
              <a:avLst/>
            </a:prstGeom>
            <a:solidFill>
              <a:srgbClr val="000099"/>
            </a:solidFill>
            <a:ln w="25400">
              <a:solidFill>
                <a:srgbClr val="0000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62" name="Arc 42"/>
            <p:cNvSpPr/>
            <p:nvPr/>
          </p:nvSpPr>
          <p:spPr bwMode="auto">
            <a:xfrm flipV="1">
              <a:off x="3529" y="2647"/>
              <a:ext cx="390" cy="434"/>
            </a:xfrm>
            <a:custGeom>
              <a:avLst/>
              <a:gdLst>
                <a:gd name="G0" fmla="+- 3803 0 0"/>
                <a:gd name="G1" fmla="+- 21600 0 0"/>
                <a:gd name="G2" fmla="+- 21600 0 0"/>
                <a:gd name="T0" fmla="*/ 0 w 25403"/>
                <a:gd name="T1" fmla="*/ 337 h 30101"/>
                <a:gd name="T2" fmla="*/ 23660 w 25403"/>
                <a:gd name="T3" fmla="*/ 30101 h 30101"/>
                <a:gd name="T4" fmla="*/ 3803 w 25403"/>
                <a:gd name="T5" fmla="*/ 21600 h 30101"/>
              </a:gdLst>
              <a:ahLst/>
              <a:cxnLst>
                <a:cxn ang="0">
                  <a:pos x="T0" y="T1"/>
                </a:cxn>
                <a:cxn ang="0">
                  <a:pos x="T2" y="T3"/>
                </a:cxn>
                <a:cxn ang="0">
                  <a:pos x="T4" y="T5"/>
                </a:cxn>
              </a:cxnLst>
              <a:rect l="0" t="0" r="r" b="b"/>
              <a:pathLst>
                <a:path w="25403" h="30101" fill="none" extrusionOk="0">
                  <a:moveTo>
                    <a:pt x="0" y="337"/>
                  </a:moveTo>
                  <a:cubicBezTo>
                    <a:pt x="1255" y="112"/>
                    <a:pt x="2527" y="-1"/>
                    <a:pt x="3803" y="0"/>
                  </a:cubicBezTo>
                  <a:cubicBezTo>
                    <a:pt x="15732" y="0"/>
                    <a:pt x="25403" y="9670"/>
                    <a:pt x="25403" y="21600"/>
                  </a:cubicBezTo>
                  <a:cubicBezTo>
                    <a:pt x="25403" y="24522"/>
                    <a:pt x="24809" y="27414"/>
                    <a:pt x="23659" y="30100"/>
                  </a:cubicBezTo>
                </a:path>
                <a:path w="25403" h="30101" stroke="0" extrusionOk="0">
                  <a:moveTo>
                    <a:pt x="0" y="337"/>
                  </a:moveTo>
                  <a:cubicBezTo>
                    <a:pt x="1255" y="112"/>
                    <a:pt x="2527" y="-1"/>
                    <a:pt x="3803" y="0"/>
                  </a:cubicBezTo>
                  <a:cubicBezTo>
                    <a:pt x="15732" y="0"/>
                    <a:pt x="25403" y="9670"/>
                    <a:pt x="25403" y="21600"/>
                  </a:cubicBezTo>
                  <a:cubicBezTo>
                    <a:pt x="25403" y="24522"/>
                    <a:pt x="24809" y="27414"/>
                    <a:pt x="23659" y="30100"/>
                  </a:cubicBezTo>
                  <a:lnTo>
                    <a:pt x="3803" y="21600"/>
                  </a:lnTo>
                  <a:close/>
                </a:path>
              </a:pathLst>
            </a:custGeom>
            <a:noFill/>
            <a:ln w="38100">
              <a:solidFill>
                <a:srgbClr val="FF0000"/>
              </a:solidFill>
              <a:rou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pic>
          <p:nvPicPr>
            <p:cNvPr id="1003563" name="Picture 43"/>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80" y="2160"/>
              <a:ext cx="281"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03564" name="Picture 44"/>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28" y="2204"/>
              <a:ext cx="281"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03565" name="Picture 45"/>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27" y="3220"/>
              <a:ext cx="281"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03566" name="Picture 46"/>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92" y="3208"/>
              <a:ext cx="281"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03567" name="Text Box 47"/>
            <p:cNvSpPr txBox="1">
              <a:spLocks noChangeArrowheads="1"/>
            </p:cNvSpPr>
            <p:nvPr/>
          </p:nvSpPr>
          <p:spPr bwMode="auto">
            <a:xfrm>
              <a:off x="3314" y="3475"/>
              <a:ext cx="64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0" lang="zh-CN" altLang="en-US" sz="2400" b="1" dirty="0">
                  <a:latin typeface="黑体" pitchFamily="2" charset="-122"/>
                  <a:ea typeface="黑体" pitchFamily="2" charset="-122"/>
                </a:rPr>
                <a:t>环形网</a:t>
              </a:r>
            </a:p>
          </p:txBody>
        </p:sp>
      </p:grpSp>
      <p:grpSp>
        <p:nvGrpSpPr>
          <p:cNvPr id="2" name="组合 1"/>
          <p:cNvGrpSpPr/>
          <p:nvPr/>
        </p:nvGrpSpPr>
        <p:grpSpPr>
          <a:xfrm>
            <a:off x="776536" y="1268760"/>
            <a:ext cx="3530083" cy="2477654"/>
            <a:chOff x="1350593" y="1340476"/>
            <a:chExt cx="3530083" cy="2477654"/>
          </a:xfrm>
        </p:grpSpPr>
        <p:sp>
          <p:nvSpPr>
            <p:cNvPr id="1003538" name="Line 18"/>
            <p:cNvSpPr>
              <a:spLocks noChangeShapeType="1"/>
            </p:cNvSpPr>
            <p:nvPr/>
          </p:nvSpPr>
          <p:spPr bwMode="auto">
            <a:xfrm flipH="1" flipV="1">
              <a:off x="1582171" y="1822681"/>
              <a:ext cx="811855" cy="543438"/>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39" name="Line 19"/>
            <p:cNvSpPr>
              <a:spLocks noChangeShapeType="1"/>
            </p:cNvSpPr>
            <p:nvPr/>
          </p:nvSpPr>
          <p:spPr bwMode="auto">
            <a:xfrm flipV="1">
              <a:off x="2626936" y="1733019"/>
              <a:ext cx="0" cy="633099"/>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40" name="Line 20"/>
            <p:cNvSpPr>
              <a:spLocks noChangeShapeType="1"/>
            </p:cNvSpPr>
            <p:nvPr/>
          </p:nvSpPr>
          <p:spPr bwMode="auto">
            <a:xfrm flipH="1">
              <a:off x="1697961" y="2637291"/>
              <a:ext cx="648153" cy="434094"/>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41" name="Line 21"/>
            <p:cNvSpPr>
              <a:spLocks noChangeShapeType="1"/>
            </p:cNvSpPr>
            <p:nvPr/>
          </p:nvSpPr>
          <p:spPr bwMode="auto">
            <a:xfrm>
              <a:off x="2626936" y="2637291"/>
              <a:ext cx="1023470" cy="601390"/>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42" name="Line 22"/>
            <p:cNvSpPr>
              <a:spLocks noChangeShapeType="1"/>
            </p:cNvSpPr>
            <p:nvPr/>
          </p:nvSpPr>
          <p:spPr bwMode="auto">
            <a:xfrm flipV="1">
              <a:off x="2742725" y="2004191"/>
              <a:ext cx="811855" cy="452682"/>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43" name="Rectangle 23"/>
            <p:cNvSpPr>
              <a:spLocks noChangeArrowheads="1"/>
            </p:cNvSpPr>
            <p:nvPr/>
          </p:nvSpPr>
          <p:spPr bwMode="auto">
            <a:xfrm>
              <a:off x="2278237" y="2275364"/>
              <a:ext cx="560313" cy="437374"/>
            </a:xfrm>
            <a:prstGeom prst="rect">
              <a:avLst/>
            </a:prstGeom>
            <a:solidFill>
              <a:schemeClr val="accent1"/>
            </a:solidFill>
            <a:ln>
              <a:noFill/>
            </a:ln>
            <a:effectLst>
              <a:outerShdw dist="35921" dir="2700000" algn="ctr" rotWithShape="0">
                <a:schemeClr val="bg2"/>
              </a:outerShdw>
            </a:effectLst>
            <a:extLst>
              <a:ext uri="{91240B29-F687-4F45-9708-019B960494DF}">
                <a14:hiddenLine xmlns:a14="http://schemas.microsoft.com/office/drawing/2010/main" w="38100">
                  <a:solidFill>
                    <a:schemeClr val="bg2"/>
                  </a:solidFill>
                  <a:miter lim="800000"/>
                  <a:headEnd/>
                  <a:tailEnd/>
                </a14:hiddenLine>
              </a:ext>
            </a:extLst>
          </p:spPr>
          <p:txBody>
            <a:bodyPr wrap="none" anchor="ctr"/>
            <a:lstStyle/>
            <a:p>
              <a:endParaRPr lang="zh-CN" altLang="en-US" sz="2400"/>
            </a:p>
          </p:txBody>
        </p:sp>
        <p:pic>
          <p:nvPicPr>
            <p:cNvPr id="1003544" name="Picture 24"/>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14049" y="2811147"/>
              <a:ext cx="624197" cy="489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03545" name="Picture 25"/>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66382" y="2818801"/>
              <a:ext cx="624197" cy="489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03546" name="Picture 26"/>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50593" y="1642264"/>
              <a:ext cx="622866" cy="489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03547" name="Picture 27"/>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23002" y="1733019"/>
              <a:ext cx="622866" cy="489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03548" name="Picture 28"/>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16834" y="1340476"/>
              <a:ext cx="624197" cy="489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03549" name="Text Box 29"/>
            <p:cNvSpPr txBox="1">
              <a:spLocks noChangeArrowheads="1"/>
            </p:cNvSpPr>
            <p:nvPr/>
          </p:nvSpPr>
          <p:spPr bwMode="auto">
            <a:xfrm>
              <a:off x="2110160" y="3356700"/>
              <a:ext cx="1112641" cy="461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0" lang="zh-CN" altLang="en-US" sz="2400" b="1" dirty="0">
                  <a:latin typeface="黑体" pitchFamily="2" charset="-122"/>
                  <a:ea typeface="黑体" pitchFamily="2" charset="-122"/>
                </a:rPr>
                <a:t>星形网</a:t>
              </a:r>
            </a:p>
          </p:txBody>
        </p:sp>
        <p:sp>
          <p:nvSpPr>
            <p:cNvPr id="51" name="Rectangle 31"/>
            <p:cNvSpPr>
              <a:spLocks noChangeArrowheads="1"/>
            </p:cNvSpPr>
            <p:nvPr/>
          </p:nvSpPr>
          <p:spPr bwMode="auto">
            <a:xfrm>
              <a:off x="3923682" y="2494051"/>
              <a:ext cx="956994"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dirty="0">
                  <a:solidFill>
                    <a:srgbClr val="000099"/>
                  </a:solidFill>
                  <a:latin typeface="Times New Roman" panose="02020703060505090304" pitchFamily="18" charset="0"/>
                  <a:ea typeface="黑体" pitchFamily="2" charset="-122"/>
                </a:rPr>
                <a:t>集线器</a:t>
              </a:r>
            </a:p>
          </p:txBody>
        </p:sp>
        <p:sp>
          <p:nvSpPr>
            <p:cNvPr id="52" name="Line 64"/>
            <p:cNvSpPr>
              <a:spLocks noChangeShapeType="1"/>
            </p:cNvSpPr>
            <p:nvPr/>
          </p:nvSpPr>
          <p:spPr bwMode="auto">
            <a:xfrm>
              <a:off x="2838550" y="2546142"/>
              <a:ext cx="1107318" cy="131291"/>
            </a:xfrm>
            <a:prstGeom prst="line">
              <a:avLst/>
            </a:prstGeom>
            <a:noFill/>
            <a:ln w="28575">
              <a:solidFill>
                <a:srgbClr val="0000FF"/>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4" name="组合 3"/>
          <p:cNvGrpSpPr/>
          <p:nvPr/>
        </p:nvGrpSpPr>
        <p:grpSpPr>
          <a:xfrm>
            <a:off x="5346141" y="1340768"/>
            <a:ext cx="4143363" cy="2046432"/>
            <a:chOff x="5346141" y="1340768"/>
            <a:chExt cx="4143363" cy="2046432"/>
          </a:xfrm>
        </p:grpSpPr>
        <p:sp>
          <p:nvSpPr>
            <p:cNvPr id="1003525" name="Line 5"/>
            <p:cNvSpPr>
              <a:spLocks noChangeShapeType="1"/>
            </p:cNvSpPr>
            <p:nvPr/>
          </p:nvSpPr>
          <p:spPr bwMode="auto">
            <a:xfrm>
              <a:off x="6567920" y="2052389"/>
              <a:ext cx="2849846" cy="0"/>
            </a:xfrm>
            <a:prstGeom prst="line">
              <a:avLst/>
            </a:prstGeom>
            <a:noFill/>
            <a:ln w="571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26" name="Rectangle 6"/>
            <p:cNvSpPr>
              <a:spLocks noChangeArrowheads="1"/>
            </p:cNvSpPr>
            <p:nvPr/>
          </p:nvSpPr>
          <p:spPr bwMode="auto">
            <a:xfrm>
              <a:off x="9355285" y="1991007"/>
              <a:ext cx="134219" cy="121725"/>
            </a:xfrm>
            <a:prstGeom prst="rect">
              <a:avLst/>
            </a:prstGeom>
            <a:solidFill>
              <a:schemeClr val="bg2"/>
            </a:solidFill>
            <a:ln w="38100">
              <a:no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27" name="Rectangle 7"/>
            <p:cNvSpPr>
              <a:spLocks noChangeArrowheads="1"/>
            </p:cNvSpPr>
            <p:nvPr/>
          </p:nvSpPr>
          <p:spPr bwMode="auto">
            <a:xfrm>
              <a:off x="6452214" y="1991007"/>
              <a:ext cx="134219" cy="121725"/>
            </a:xfrm>
            <a:prstGeom prst="rect">
              <a:avLst/>
            </a:prstGeom>
            <a:solidFill>
              <a:schemeClr val="bg2"/>
            </a:solidFill>
            <a:ln w="38100">
              <a:no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28" name="Line 8"/>
            <p:cNvSpPr>
              <a:spLocks noChangeShapeType="1"/>
            </p:cNvSpPr>
            <p:nvPr/>
          </p:nvSpPr>
          <p:spPr bwMode="auto">
            <a:xfrm flipV="1">
              <a:off x="7130253" y="1671610"/>
              <a:ext cx="0" cy="384941"/>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29" name="Line 9"/>
            <p:cNvSpPr>
              <a:spLocks noChangeShapeType="1"/>
            </p:cNvSpPr>
            <p:nvPr/>
          </p:nvSpPr>
          <p:spPr bwMode="auto">
            <a:xfrm>
              <a:off x="7633575" y="2066955"/>
              <a:ext cx="0" cy="415113"/>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30" name="Line 10"/>
            <p:cNvSpPr>
              <a:spLocks noChangeShapeType="1"/>
            </p:cNvSpPr>
            <p:nvPr/>
          </p:nvSpPr>
          <p:spPr bwMode="auto">
            <a:xfrm flipV="1">
              <a:off x="8264174" y="1637277"/>
              <a:ext cx="0" cy="429678"/>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31" name="Line 11"/>
            <p:cNvSpPr>
              <a:spLocks noChangeShapeType="1"/>
            </p:cNvSpPr>
            <p:nvPr/>
          </p:nvSpPr>
          <p:spPr bwMode="auto">
            <a:xfrm>
              <a:off x="8906344" y="2066955"/>
              <a:ext cx="0" cy="415113"/>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pic>
          <p:nvPicPr>
            <p:cNvPr id="1003532" name="Picture 12"/>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28649" y="2254224"/>
              <a:ext cx="541505" cy="4941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03533" name="Picture 13"/>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85964" y="2268789"/>
              <a:ext cx="541505" cy="495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03534" name="Picture 14"/>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91108" y="1356374"/>
              <a:ext cx="541505" cy="4941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03535" name="Picture 15"/>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49087" y="1340768"/>
              <a:ext cx="541505" cy="4941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03536" name="Text Box 16"/>
            <p:cNvSpPr txBox="1">
              <a:spLocks noChangeArrowheads="1"/>
            </p:cNvSpPr>
            <p:nvPr/>
          </p:nvSpPr>
          <p:spPr bwMode="auto">
            <a:xfrm>
              <a:off x="7508612" y="2925270"/>
              <a:ext cx="1113094" cy="4619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0" lang="zh-CN" altLang="en-US" sz="2400" b="1" dirty="0">
                  <a:latin typeface="黑体" pitchFamily="2" charset="-122"/>
                  <a:ea typeface="黑体" pitchFamily="2" charset="-122"/>
                </a:rPr>
                <a:t>总线网</a:t>
              </a:r>
            </a:p>
          </p:txBody>
        </p:sp>
        <p:sp>
          <p:nvSpPr>
            <p:cNvPr id="54" name="Rectangle 28"/>
            <p:cNvSpPr>
              <a:spLocks noChangeArrowheads="1"/>
            </p:cNvSpPr>
            <p:nvPr/>
          </p:nvSpPr>
          <p:spPr bwMode="auto">
            <a:xfrm>
              <a:off x="5346141" y="2582212"/>
              <a:ext cx="1215077"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dirty="0">
                  <a:solidFill>
                    <a:srgbClr val="000099"/>
                  </a:solidFill>
                  <a:latin typeface="+mn-lt"/>
                  <a:ea typeface="黑体" pitchFamily="2" charset="-122"/>
                </a:rPr>
                <a:t>匹配电阻</a:t>
              </a:r>
            </a:p>
          </p:txBody>
        </p:sp>
        <p:sp>
          <p:nvSpPr>
            <p:cNvPr id="55" name="Line 29"/>
            <p:cNvSpPr>
              <a:spLocks noChangeShapeType="1"/>
            </p:cNvSpPr>
            <p:nvPr/>
          </p:nvSpPr>
          <p:spPr bwMode="auto">
            <a:xfrm flipH="1">
              <a:off x="6113677" y="2113900"/>
              <a:ext cx="405645" cy="491817"/>
            </a:xfrm>
            <a:prstGeom prst="line">
              <a:avLst/>
            </a:prstGeom>
            <a:noFill/>
            <a:ln w="28575">
              <a:solidFill>
                <a:srgbClr val="0000FF"/>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4" name="Rectangle 2"/>
          <p:cNvSpPr>
            <a:spLocks noGrp="1" noChangeArrowheads="1"/>
          </p:cNvSpPr>
          <p:nvPr>
            <p:ph type="title"/>
          </p:nvPr>
        </p:nvSpPr>
        <p:spPr/>
        <p:txBody>
          <a:bodyPr/>
          <a:lstStyle/>
          <a:p>
            <a:pPr algn="ctr"/>
            <a:r>
              <a:rPr lang="zh-CN" altLang="en-US" dirty="0">
                <a:solidFill>
                  <a:schemeClr val="tx1"/>
                </a:solidFill>
                <a:sym typeface="+mn-ea"/>
              </a:rPr>
              <a:t>动态媒体接入控制（多点接入）</a:t>
            </a:r>
          </a:p>
        </p:txBody>
      </p:sp>
      <p:sp>
        <p:nvSpPr>
          <p:cNvPr id="397315" name="Rectangle 3"/>
          <p:cNvSpPr>
            <a:spLocks noGrp="1" noChangeArrowheads="1"/>
          </p:cNvSpPr>
          <p:nvPr>
            <p:ph idx="1"/>
          </p:nvPr>
        </p:nvSpPr>
        <p:spPr/>
        <p:txBody>
          <a:bodyPr/>
          <a:lstStyle/>
          <a:p>
            <a:r>
              <a:rPr lang="zh-CN" altLang="en-US" dirty="0">
                <a:latin typeface="Arial" panose="020B0604020202090204" pitchFamily="34" charset="0"/>
                <a:ea typeface="黑体" pitchFamily="2" charset="-122"/>
              </a:rPr>
              <a:t>随机接入</a:t>
            </a:r>
            <a:r>
              <a:rPr lang="zh-CN" altLang="en-US" dirty="0">
                <a:latin typeface="Arial" panose="020B0604020202090204" pitchFamily="34" charset="0"/>
              </a:rPr>
              <a:t>：解决碰撞的协议</a:t>
            </a:r>
            <a:endParaRPr lang="zh-CN" altLang="en-US" dirty="0">
              <a:latin typeface="Arial" panose="020B0604020202090204" pitchFamily="34" charset="0"/>
              <a:ea typeface="黑体" pitchFamily="2" charset="-122"/>
            </a:endParaRPr>
          </a:p>
          <a:p>
            <a:pPr lvl="0"/>
            <a:r>
              <a:rPr lang="zh-CN" altLang="en-US" dirty="0">
                <a:latin typeface="Arial" panose="020B0604020202090204" pitchFamily="34" charset="0"/>
                <a:ea typeface="黑体" pitchFamily="2" charset="-122"/>
              </a:rPr>
              <a:t>受控接入 ，如多点线路探询 </a:t>
            </a:r>
            <a:r>
              <a:rPr lang="en-US" altLang="zh-CN" dirty="0">
                <a:latin typeface="Arial" panose="020B0604020202090204" pitchFamily="34" charset="0"/>
                <a:ea typeface="黑体" pitchFamily="2" charset="-122"/>
              </a:rPr>
              <a:t>(polling)</a:t>
            </a:r>
            <a:r>
              <a:rPr lang="zh-CN" altLang="en-US" dirty="0">
                <a:latin typeface="Arial" panose="020B0604020202090204" pitchFamily="34" charset="0"/>
                <a:ea typeface="黑体" pitchFamily="2" charset="-122"/>
              </a:rPr>
              <a:t>或轮询。</a:t>
            </a:r>
            <a:r>
              <a:rPr lang="zh-CN" altLang="en-US" dirty="0"/>
              <a:t>  </a:t>
            </a:r>
            <a:endParaRPr lang="en-US" altLang="zh-CN" dirty="0"/>
          </a:p>
          <a:p>
            <a:pPr lvl="1"/>
            <a:r>
              <a:rPr lang="en-US" altLang="zh-CN" dirty="0"/>
              <a:t>E.g.,</a:t>
            </a:r>
            <a:r>
              <a:rPr lang="zh-CN" altLang="en-US" dirty="0"/>
              <a:t> 令牌环局域网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397315">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397315">
                                            <p:txEl>
                                              <p:pRg st="1" end="1"/>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nodeType="afterEffect">
                                  <p:stCondLst>
                                    <p:cond delay="0"/>
                                  </p:stCondLst>
                                  <p:childTnLst>
                                    <p:set>
                                      <p:cBhvr>
                                        <p:cTn id="12" dur="1" fill="hold">
                                          <p:stCondLst>
                                            <p:cond delay="0"/>
                                          </p:stCondLst>
                                        </p:cTn>
                                        <p:tgtEl>
                                          <p:spTgt spid="3973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随机接入：碰撞检测</a:t>
            </a:r>
            <a:endParaRPr lang="en-US" dirty="0"/>
          </a:p>
        </p:txBody>
      </p:sp>
      <p:sp>
        <p:nvSpPr>
          <p:cNvPr id="3" name="Content Placeholder 2"/>
          <p:cNvSpPr>
            <a:spLocks noGrp="1"/>
          </p:cNvSpPr>
          <p:nvPr>
            <p:ph idx="1"/>
          </p:nvPr>
        </p:nvSpPr>
        <p:spPr/>
        <p:txBody>
          <a:bodyPr/>
          <a:lstStyle/>
          <a:p>
            <a:r>
              <a:rPr lang="zh-CN" altLang="en-US" dirty="0"/>
              <a:t>以太网使用简单的随机接入</a:t>
            </a:r>
            <a:endParaRPr lang="en-US" dirty="0"/>
          </a:p>
        </p:txBody>
      </p:sp>
      <p:grpSp>
        <p:nvGrpSpPr>
          <p:cNvPr id="4" name="组合 3"/>
          <p:cNvGrpSpPr/>
          <p:nvPr/>
        </p:nvGrpSpPr>
        <p:grpSpPr>
          <a:xfrm>
            <a:off x="2216696" y="2492895"/>
            <a:ext cx="5400600" cy="3638029"/>
            <a:chOff x="6452214" y="1340768"/>
            <a:chExt cx="3037290" cy="2046432"/>
          </a:xfrm>
        </p:grpSpPr>
        <p:sp>
          <p:nvSpPr>
            <p:cNvPr id="5" name="Line 5"/>
            <p:cNvSpPr>
              <a:spLocks noChangeShapeType="1"/>
            </p:cNvSpPr>
            <p:nvPr/>
          </p:nvSpPr>
          <p:spPr bwMode="auto">
            <a:xfrm>
              <a:off x="6567920" y="2052389"/>
              <a:ext cx="2849846" cy="0"/>
            </a:xfrm>
            <a:prstGeom prst="line">
              <a:avLst/>
            </a:prstGeom>
            <a:noFill/>
            <a:ln w="571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6" name="Rectangle 6"/>
            <p:cNvSpPr>
              <a:spLocks noChangeArrowheads="1"/>
            </p:cNvSpPr>
            <p:nvPr/>
          </p:nvSpPr>
          <p:spPr bwMode="auto">
            <a:xfrm>
              <a:off x="9355285" y="1991007"/>
              <a:ext cx="134219" cy="121725"/>
            </a:xfrm>
            <a:prstGeom prst="rect">
              <a:avLst/>
            </a:prstGeom>
            <a:solidFill>
              <a:schemeClr val="bg2"/>
            </a:solidFill>
            <a:ln w="38100">
              <a:no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7" name="Rectangle 7"/>
            <p:cNvSpPr>
              <a:spLocks noChangeArrowheads="1"/>
            </p:cNvSpPr>
            <p:nvPr/>
          </p:nvSpPr>
          <p:spPr bwMode="auto">
            <a:xfrm>
              <a:off x="6452214" y="1991007"/>
              <a:ext cx="134219" cy="121725"/>
            </a:xfrm>
            <a:prstGeom prst="rect">
              <a:avLst/>
            </a:prstGeom>
            <a:solidFill>
              <a:schemeClr val="bg2"/>
            </a:solidFill>
            <a:ln w="38100">
              <a:no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8" name="Line 8"/>
            <p:cNvSpPr>
              <a:spLocks noChangeShapeType="1"/>
            </p:cNvSpPr>
            <p:nvPr/>
          </p:nvSpPr>
          <p:spPr bwMode="auto">
            <a:xfrm flipV="1">
              <a:off x="7130253" y="1671610"/>
              <a:ext cx="0" cy="384941"/>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9" name="Line 9"/>
            <p:cNvSpPr>
              <a:spLocks noChangeShapeType="1"/>
            </p:cNvSpPr>
            <p:nvPr/>
          </p:nvSpPr>
          <p:spPr bwMode="auto">
            <a:xfrm>
              <a:off x="7633575" y="2066955"/>
              <a:ext cx="0" cy="415113"/>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 name="Line 10"/>
            <p:cNvSpPr>
              <a:spLocks noChangeShapeType="1"/>
            </p:cNvSpPr>
            <p:nvPr/>
          </p:nvSpPr>
          <p:spPr bwMode="auto">
            <a:xfrm flipV="1">
              <a:off x="8264174" y="1637277"/>
              <a:ext cx="0" cy="429678"/>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1" name="Line 11"/>
            <p:cNvSpPr>
              <a:spLocks noChangeShapeType="1"/>
            </p:cNvSpPr>
            <p:nvPr/>
          </p:nvSpPr>
          <p:spPr bwMode="auto">
            <a:xfrm>
              <a:off x="8906344" y="2066955"/>
              <a:ext cx="0" cy="415113"/>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pic>
          <p:nvPicPr>
            <p:cNvPr id="12" name="Picture 12"/>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28649" y="2254224"/>
              <a:ext cx="541505" cy="4941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13"/>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85964" y="2268789"/>
              <a:ext cx="541505" cy="495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14"/>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91108" y="1356374"/>
              <a:ext cx="541505" cy="4941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5"/>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49087" y="1340768"/>
              <a:ext cx="541505" cy="4941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Text Box 16"/>
            <p:cNvSpPr txBox="1">
              <a:spLocks noChangeArrowheads="1"/>
            </p:cNvSpPr>
            <p:nvPr/>
          </p:nvSpPr>
          <p:spPr bwMode="auto">
            <a:xfrm>
              <a:off x="7508612" y="2925270"/>
              <a:ext cx="1113094" cy="4619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0" lang="zh-CN" altLang="en-US" sz="2400" b="1" dirty="0">
                  <a:latin typeface="黑体" pitchFamily="2" charset="-122"/>
                  <a:ea typeface="黑体" pitchFamily="2" charset="-122"/>
                </a:rPr>
                <a:t>总线网</a:t>
              </a:r>
            </a:p>
          </p:txBody>
        </p:sp>
      </p:gr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3" name="Rectangle 3"/>
          <p:cNvSpPr>
            <a:spLocks noGrp="1" noChangeArrowheads="1"/>
          </p:cNvSpPr>
          <p:nvPr>
            <p:ph type="title"/>
          </p:nvPr>
        </p:nvSpPr>
        <p:spPr/>
        <p:txBody>
          <a:bodyPr/>
          <a:lstStyle/>
          <a:p>
            <a:r>
              <a:rPr lang="en-US" altLang="zh-CN" dirty="0"/>
              <a:t>3.3.2   CSMA/CD </a:t>
            </a:r>
            <a:r>
              <a:rPr lang="zh-CN" altLang="en-US" dirty="0"/>
              <a:t>协议 </a:t>
            </a:r>
          </a:p>
        </p:txBody>
      </p:sp>
      <p:sp>
        <p:nvSpPr>
          <p:cNvPr id="404482" name="Rectangle 2"/>
          <p:cNvSpPr>
            <a:spLocks noGrp="1" noChangeArrowheads="1"/>
          </p:cNvSpPr>
          <p:nvPr>
            <p:ph idx="1"/>
          </p:nvPr>
        </p:nvSpPr>
        <p:spPr/>
        <p:txBody>
          <a:bodyPr/>
          <a:lstStyle/>
          <a:p>
            <a:r>
              <a:rPr lang="zh-CN" altLang="en-US" dirty="0"/>
              <a:t>最初的以太网是将许多计算机都连接到一根总线上。当初认为这样的连接方法既简单又可靠，因为总线上没有有源器件。 </a:t>
            </a:r>
          </a:p>
        </p:txBody>
      </p:sp>
      <p:grpSp>
        <p:nvGrpSpPr>
          <p:cNvPr id="404484" name="Group 4"/>
          <p:cNvGrpSpPr/>
          <p:nvPr/>
        </p:nvGrpSpPr>
        <p:grpSpPr bwMode="auto">
          <a:xfrm>
            <a:off x="4698471" y="3612902"/>
            <a:ext cx="510779" cy="1406525"/>
            <a:chOff x="1177" y="1994"/>
            <a:chExt cx="258" cy="714"/>
          </a:xfrm>
        </p:grpSpPr>
        <p:sp>
          <p:nvSpPr>
            <p:cNvPr id="404485" name="Line 5"/>
            <p:cNvSpPr>
              <a:spLocks noChangeShapeType="1"/>
            </p:cNvSpPr>
            <p:nvPr/>
          </p:nvSpPr>
          <p:spPr bwMode="auto">
            <a:xfrm rot="16200000" flipV="1">
              <a:off x="1043" y="2261"/>
              <a:ext cx="537" cy="4"/>
            </a:xfrm>
            <a:prstGeom prst="line">
              <a:avLst/>
            </a:prstGeom>
            <a:noFill/>
            <a:ln w="38100">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pic>
          <p:nvPicPr>
            <p:cNvPr id="404486" name="Picture 6"/>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77" y="2448"/>
              <a:ext cx="258" cy="260"/>
            </a:xfrm>
            <a:prstGeom prst="rect">
              <a:avLst/>
            </a:prstGeom>
            <a:noFill/>
            <a:ln>
              <a:noFill/>
            </a:ln>
            <a:effectLst/>
            <a:extLst>
              <a:ext uri="{909E8E84-426E-40DD-AFC4-6F175D3DCCD1}">
                <a14:hiddenFill xmlns:a14="http://schemas.microsoft.com/office/drawing/2010/main">
                  <a:solidFill>
                    <a:srgbClr val="333399"/>
                  </a:solidFill>
                </a14:hiddenFill>
              </a:ext>
              <a:ext uri="{91240B29-F687-4F45-9708-019B960494DF}">
                <a14:hiddenLine xmlns:a14="http://schemas.microsoft.com/office/drawing/2010/main" w="9525">
                  <a:solidFill>
                    <a:srgbClr val="33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404487" name="Line 7"/>
          <p:cNvSpPr>
            <a:spLocks noChangeShapeType="1"/>
          </p:cNvSpPr>
          <p:nvPr/>
        </p:nvSpPr>
        <p:spPr bwMode="auto">
          <a:xfrm flipV="1">
            <a:off x="696516" y="3601788"/>
            <a:ext cx="8468254" cy="0"/>
          </a:xfrm>
          <a:prstGeom prst="line">
            <a:avLst/>
          </a:prstGeom>
          <a:noFill/>
          <a:ln w="57150">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04488" name="Rectangle 8"/>
          <p:cNvSpPr>
            <a:spLocks noChangeArrowheads="1"/>
          </p:cNvSpPr>
          <p:nvPr/>
        </p:nvSpPr>
        <p:spPr bwMode="auto">
          <a:xfrm>
            <a:off x="9037506" y="3535114"/>
            <a:ext cx="127265" cy="125413"/>
          </a:xfrm>
          <a:prstGeom prst="rect">
            <a:avLst/>
          </a:prstGeom>
          <a:solidFill>
            <a:srgbClr val="0000FF"/>
          </a:solidFill>
          <a:ln w="12700">
            <a:solidFill>
              <a:srgbClr val="0000FF"/>
            </a:solidFill>
            <a:miter lim="800000"/>
          </a:ln>
          <a:effectLst/>
        </p:spPr>
        <p:txBody>
          <a:bodyPr wrap="none" anchor="ctr"/>
          <a:lstStyle/>
          <a:p>
            <a:endParaRPr lang="zh-CN" altLang="en-US" b="1">
              <a:solidFill>
                <a:srgbClr val="000099"/>
              </a:solidFill>
              <a:latin typeface="+mn-lt"/>
              <a:ea typeface="黑体" pitchFamily="2" charset="-122"/>
            </a:endParaRPr>
          </a:p>
        </p:txBody>
      </p:sp>
      <p:sp>
        <p:nvSpPr>
          <p:cNvPr id="404489" name="Rectangle 9"/>
          <p:cNvSpPr>
            <a:spLocks noChangeArrowheads="1"/>
          </p:cNvSpPr>
          <p:nvPr/>
        </p:nvSpPr>
        <p:spPr bwMode="auto">
          <a:xfrm>
            <a:off x="584730" y="3535114"/>
            <a:ext cx="127265" cy="125413"/>
          </a:xfrm>
          <a:prstGeom prst="rect">
            <a:avLst/>
          </a:prstGeom>
          <a:solidFill>
            <a:srgbClr val="0000FF"/>
          </a:solidFill>
          <a:ln w="12700">
            <a:solidFill>
              <a:srgbClr val="0000FF"/>
            </a:solidFill>
            <a:miter lim="800000"/>
          </a:ln>
          <a:effectLst/>
        </p:spPr>
        <p:txBody>
          <a:bodyPr wrap="none" anchor="ctr"/>
          <a:lstStyle/>
          <a:p>
            <a:endParaRPr lang="zh-CN" altLang="en-US" b="1">
              <a:solidFill>
                <a:srgbClr val="000099"/>
              </a:solidFill>
              <a:latin typeface="+mn-lt"/>
              <a:ea typeface="黑体" pitchFamily="2" charset="-122"/>
            </a:endParaRPr>
          </a:p>
        </p:txBody>
      </p:sp>
      <p:sp>
        <p:nvSpPr>
          <p:cNvPr id="404490" name="Line 10"/>
          <p:cNvSpPr>
            <a:spLocks noChangeShapeType="1"/>
          </p:cNvSpPr>
          <p:nvPr/>
        </p:nvSpPr>
        <p:spPr bwMode="auto">
          <a:xfrm>
            <a:off x="8594609" y="3356992"/>
            <a:ext cx="534855" cy="239712"/>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grpSp>
        <p:nvGrpSpPr>
          <p:cNvPr id="404491" name="Group 11"/>
          <p:cNvGrpSpPr/>
          <p:nvPr/>
        </p:nvGrpSpPr>
        <p:grpSpPr bwMode="auto">
          <a:xfrm>
            <a:off x="1506537" y="3612902"/>
            <a:ext cx="510779" cy="1406525"/>
            <a:chOff x="1177" y="1994"/>
            <a:chExt cx="258" cy="714"/>
          </a:xfrm>
        </p:grpSpPr>
        <p:sp>
          <p:nvSpPr>
            <p:cNvPr id="404492" name="Line 12"/>
            <p:cNvSpPr>
              <a:spLocks noChangeShapeType="1"/>
            </p:cNvSpPr>
            <p:nvPr/>
          </p:nvSpPr>
          <p:spPr bwMode="auto">
            <a:xfrm rot="16200000" flipV="1">
              <a:off x="1043" y="2261"/>
              <a:ext cx="537" cy="4"/>
            </a:xfrm>
            <a:prstGeom prst="line">
              <a:avLst/>
            </a:prstGeom>
            <a:noFill/>
            <a:ln w="38100">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pic>
          <p:nvPicPr>
            <p:cNvPr id="404493" name="Picture 13"/>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77" y="2448"/>
              <a:ext cx="258" cy="260"/>
            </a:xfrm>
            <a:prstGeom prst="rect">
              <a:avLst/>
            </a:prstGeom>
            <a:noFill/>
            <a:ln>
              <a:noFill/>
            </a:ln>
            <a:effectLst/>
            <a:extLst>
              <a:ext uri="{909E8E84-426E-40DD-AFC4-6F175D3DCCD1}">
                <a14:hiddenFill xmlns:a14="http://schemas.microsoft.com/office/drawing/2010/main">
                  <a:solidFill>
                    <a:srgbClr val="333399"/>
                  </a:solidFill>
                </a14:hiddenFill>
              </a:ext>
              <a:ext uri="{91240B29-F687-4F45-9708-019B960494DF}">
                <a14:hiddenLine xmlns:a14="http://schemas.microsoft.com/office/drawing/2010/main" w="9525">
                  <a:solidFill>
                    <a:srgbClr val="33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404494" name="Freeform 14"/>
          <p:cNvSpPr/>
          <p:nvPr/>
        </p:nvSpPr>
        <p:spPr bwMode="auto">
          <a:xfrm>
            <a:off x="3360473" y="3614489"/>
            <a:ext cx="3440" cy="1027113"/>
          </a:xfrm>
          <a:custGeom>
            <a:avLst/>
            <a:gdLst>
              <a:gd name="T0" fmla="*/ 0 w 2"/>
              <a:gd name="T1" fmla="*/ 521 h 521"/>
              <a:gd name="T2" fmla="*/ 2 w 2"/>
              <a:gd name="T3" fmla="*/ 0 h 521"/>
            </a:gdLst>
            <a:ahLst/>
            <a:cxnLst>
              <a:cxn ang="0">
                <a:pos x="T0" y="T1"/>
              </a:cxn>
              <a:cxn ang="0">
                <a:pos x="T2" y="T3"/>
              </a:cxn>
            </a:cxnLst>
            <a:rect l="0" t="0" r="r" b="b"/>
            <a:pathLst>
              <a:path w="2" h="521">
                <a:moveTo>
                  <a:pt x="0" y="521"/>
                </a:moveTo>
                <a:lnTo>
                  <a:pt x="2" y="0"/>
                </a:lnTo>
              </a:path>
            </a:pathLst>
          </a:custGeom>
          <a:solidFill>
            <a:srgbClr val="333399"/>
          </a:solidFill>
          <a:ln w="38100" cmpd="sng">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pic>
        <p:nvPicPr>
          <p:cNvPr id="404495" name="Picture 1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02504" y="4506664"/>
            <a:ext cx="510779"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404496" name="Group 16"/>
          <p:cNvGrpSpPr/>
          <p:nvPr/>
        </p:nvGrpSpPr>
        <p:grpSpPr bwMode="auto">
          <a:xfrm>
            <a:off x="6294437" y="3612902"/>
            <a:ext cx="510779" cy="1406525"/>
            <a:chOff x="1177" y="1994"/>
            <a:chExt cx="258" cy="714"/>
          </a:xfrm>
        </p:grpSpPr>
        <p:sp>
          <p:nvSpPr>
            <p:cNvPr id="404497" name="Line 17"/>
            <p:cNvSpPr>
              <a:spLocks noChangeShapeType="1"/>
            </p:cNvSpPr>
            <p:nvPr/>
          </p:nvSpPr>
          <p:spPr bwMode="auto">
            <a:xfrm rot="16200000" flipV="1">
              <a:off x="1043" y="2261"/>
              <a:ext cx="537" cy="4"/>
            </a:xfrm>
            <a:prstGeom prst="line">
              <a:avLst/>
            </a:prstGeom>
            <a:noFill/>
            <a:ln w="38100">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pic>
          <p:nvPicPr>
            <p:cNvPr id="404498" name="Picture 18"/>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77" y="2448"/>
              <a:ext cx="258" cy="260"/>
            </a:xfrm>
            <a:prstGeom prst="rect">
              <a:avLst/>
            </a:prstGeom>
            <a:noFill/>
            <a:ln>
              <a:noFill/>
            </a:ln>
            <a:effectLst/>
            <a:extLst>
              <a:ext uri="{909E8E84-426E-40DD-AFC4-6F175D3DCCD1}">
                <a14:hiddenFill xmlns:a14="http://schemas.microsoft.com/office/drawing/2010/main">
                  <a:solidFill>
                    <a:srgbClr val="333399"/>
                  </a:solidFill>
                </a14:hiddenFill>
              </a:ext>
              <a:ext uri="{91240B29-F687-4F45-9708-019B960494DF}">
                <a14:hiddenLine xmlns:a14="http://schemas.microsoft.com/office/drawing/2010/main" w="9525">
                  <a:solidFill>
                    <a:srgbClr val="33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404499" name="Freeform 19"/>
          <p:cNvSpPr/>
          <p:nvPr/>
        </p:nvSpPr>
        <p:spPr bwMode="auto">
          <a:xfrm>
            <a:off x="8150094" y="3614488"/>
            <a:ext cx="3440" cy="1042988"/>
          </a:xfrm>
          <a:custGeom>
            <a:avLst/>
            <a:gdLst>
              <a:gd name="T0" fmla="*/ 0 w 2"/>
              <a:gd name="T1" fmla="*/ 529 h 529"/>
              <a:gd name="T2" fmla="*/ 2 w 2"/>
              <a:gd name="T3" fmla="*/ 0 h 529"/>
            </a:gdLst>
            <a:ahLst/>
            <a:cxnLst>
              <a:cxn ang="0">
                <a:pos x="T0" y="T1"/>
              </a:cxn>
              <a:cxn ang="0">
                <a:pos x="T2" y="T3"/>
              </a:cxn>
            </a:cxnLst>
            <a:rect l="0" t="0" r="r" b="b"/>
            <a:pathLst>
              <a:path w="2" h="529">
                <a:moveTo>
                  <a:pt x="0" y="529"/>
                </a:moveTo>
                <a:lnTo>
                  <a:pt x="2" y="0"/>
                </a:lnTo>
              </a:path>
            </a:pathLst>
          </a:custGeom>
          <a:solidFill>
            <a:srgbClr val="333399"/>
          </a:solidFill>
          <a:ln w="38100" cmpd="sng">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pic>
        <p:nvPicPr>
          <p:cNvPr id="404500" name="Picture 20"/>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92125" y="4506664"/>
            <a:ext cx="510778"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04501" name="Text Box 21"/>
          <p:cNvSpPr txBox="1">
            <a:spLocks noChangeArrowheads="1"/>
          </p:cNvSpPr>
          <p:nvPr/>
        </p:nvSpPr>
        <p:spPr bwMode="auto">
          <a:xfrm>
            <a:off x="2758852" y="5385410"/>
            <a:ext cx="121700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en-US" altLang="zh-CN" sz="2000" b="1" dirty="0">
                <a:solidFill>
                  <a:srgbClr val="FF0000"/>
                </a:solidFill>
                <a:latin typeface="+mn-lt"/>
                <a:ea typeface="黑体" pitchFamily="2" charset="-122"/>
              </a:rPr>
              <a:t>B </a:t>
            </a:r>
            <a:r>
              <a:rPr kumimoji="1" lang="zh-CN" altLang="en-US" sz="2000" b="1" dirty="0">
                <a:solidFill>
                  <a:srgbClr val="FF0000"/>
                </a:solidFill>
                <a:latin typeface="+mn-lt"/>
                <a:ea typeface="黑体" pitchFamily="2" charset="-122"/>
              </a:rPr>
              <a:t>向</a:t>
            </a:r>
            <a:r>
              <a:rPr kumimoji="1" lang="zh-CN" altLang="en-US" sz="1400" b="1" dirty="0">
                <a:solidFill>
                  <a:srgbClr val="FF0000"/>
                </a:solidFill>
                <a:latin typeface="+mn-lt"/>
                <a:ea typeface="黑体" pitchFamily="2" charset="-122"/>
              </a:rPr>
              <a:t> </a:t>
            </a:r>
            <a:r>
              <a:rPr kumimoji="1" lang="en-US" altLang="zh-CN" sz="2000" b="1" dirty="0">
                <a:solidFill>
                  <a:srgbClr val="FF0000"/>
                </a:solidFill>
                <a:latin typeface="+mn-lt"/>
                <a:ea typeface="黑体" pitchFamily="2" charset="-122"/>
              </a:rPr>
              <a:t>D</a:t>
            </a:r>
          </a:p>
          <a:p>
            <a:pPr algn="ctr"/>
            <a:r>
              <a:rPr kumimoji="1" lang="zh-CN" altLang="en-US" sz="2000" b="1" dirty="0">
                <a:solidFill>
                  <a:srgbClr val="FF0000"/>
                </a:solidFill>
                <a:latin typeface="+mn-lt"/>
                <a:ea typeface="黑体" pitchFamily="2" charset="-122"/>
              </a:rPr>
              <a:t>发送数据</a:t>
            </a:r>
          </a:p>
        </p:txBody>
      </p:sp>
      <p:sp>
        <p:nvSpPr>
          <p:cNvPr id="404502" name="Text Box 22"/>
          <p:cNvSpPr txBox="1">
            <a:spLocks noChangeArrowheads="1"/>
          </p:cNvSpPr>
          <p:nvPr/>
        </p:nvSpPr>
        <p:spPr bwMode="auto">
          <a:xfrm>
            <a:off x="4469739" y="5013077"/>
            <a:ext cx="74732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b="1">
                <a:solidFill>
                  <a:srgbClr val="000099"/>
                </a:solidFill>
                <a:latin typeface="+mn-lt"/>
                <a:ea typeface="黑体" pitchFamily="2" charset="-122"/>
              </a:rPr>
              <a:t>    C</a:t>
            </a:r>
          </a:p>
        </p:txBody>
      </p:sp>
      <p:sp>
        <p:nvSpPr>
          <p:cNvPr id="404503" name="Text Box 23"/>
          <p:cNvSpPr txBox="1">
            <a:spLocks noChangeArrowheads="1"/>
          </p:cNvSpPr>
          <p:nvPr/>
        </p:nvSpPr>
        <p:spPr bwMode="auto">
          <a:xfrm>
            <a:off x="6139656" y="4998789"/>
            <a:ext cx="66236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b="1">
                <a:solidFill>
                  <a:srgbClr val="000099"/>
                </a:solidFill>
                <a:latin typeface="+mn-lt"/>
                <a:ea typeface="黑体" pitchFamily="2" charset="-122"/>
              </a:rPr>
              <a:t>   D</a:t>
            </a:r>
          </a:p>
        </p:txBody>
      </p:sp>
      <p:sp>
        <p:nvSpPr>
          <p:cNvPr id="404504" name="Text Box 24"/>
          <p:cNvSpPr txBox="1">
            <a:spLocks noChangeArrowheads="1"/>
          </p:cNvSpPr>
          <p:nvPr/>
        </p:nvSpPr>
        <p:spPr bwMode="auto">
          <a:xfrm>
            <a:off x="1286405" y="4998789"/>
            <a:ext cx="73590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b="1">
                <a:solidFill>
                  <a:srgbClr val="000099"/>
                </a:solidFill>
                <a:latin typeface="+mn-lt"/>
                <a:ea typeface="黑体" pitchFamily="2" charset="-122"/>
              </a:rPr>
              <a:t>    A</a:t>
            </a:r>
          </a:p>
        </p:txBody>
      </p:sp>
      <p:sp>
        <p:nvSpPr>
          <p:cNvPr id="404505" name="Text Box 25"/>
          <p:cNvSpPr txBox="1">
            <a:spLocks noChangeArrowheads="1"/>
          </p:cNvSpPr>
          <p:nvPr/>
        </p:nvSpPr>
        <p:spPr bwMode="auto">
          <a:xfrm>
            <a:off x="7634156" y="4995614"/>
            <a:ext cx="72968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b="1">
                <a:solidFill>
                  <a:srgbClr val="000099"/>
                </a:solidFill>
                <a:latin typeface="+mn-lt"/>
                <a:ea typeface="黑体" pitchFamily="2" charset="-122"/>
              </a:rPr>
              <a:t>    E</a:t>
            </a:r>
          </a:p>
        </p:txBody>
      </p:sp>
      <p:sp>
        <p:nvSpPr>
          <p:cNvPr id="404506" name="Line 26"/>
          <p:cNvSpPr>
            <a:spLocks noChangeShapeType="1"/>
          </p:cNvSpPr>
          <p:nvPr/>
        </p:nvSpPr>
        <p:spPr bwMode="auto">
          <a:xfrm flipH="1">
            <a:off x="632520" y="3284984"/>
            <a:ext cx="589888" cy="28098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04507" name="Text Box 27"/>
          <p:cNvSpPr txBox="1">
            <a:spLocks noChangeArrowheads="1"/>
          </p:cNvSpPr>
          <p:nvPr/>
        </p:nvSpPr>
        <p:spPr bwMode="auto">
          <a:xfrm>
            <a:off x="1140222" y="2996952"/>
            <a:ext cx="483016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dirty="0">
                <a:solidFill>
                  <a:srgbClr val="000099"/>
                </a:solidFill>
                <a:latin typeface="+mn-lt"/>
                <a:ea typeface="黑体" pitchFamily="2" charset="-122"/>
              </a:rPr>
              <a:t>匹配电阻（用来吸收总线上传播的信号）</a:t>
            </a:r>
          </a:p>
        </p:txBody>
      </p:sp>
      <p:sp>
        <p:nvSpPr>
          <p:cNvPr id="404508" name="Text Box 28"/>
          <p:cNvSpPr txBox="1">
            <a:spLocks noChangeArrowheads="1"/>
          </p:cNvSpPr>
          <p:nvPr/>
        </p:nvSpPr>
        <p:spPr bwMode="auto">
          <a:xfrm>
            <a:off x="7412302" y="2996952"/>
            <a:ext cx="12170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itchFamily="2" charset="-122"/>
              </a:rPr>
              <a:t>匹配电阻</a:t>
            </a:r>
          </a:p>
        </p:txBody>
      </p:sp>
      <p:sp>
        <p:nvSpPr>
          <p:cNvPr id="404509" name="Freeform 29"/>
          <p:cNvSpPr/>
          <p:nvPr/>
        </p:nvSpPr>
        <p:spPr bwMode="auto">
          <a:xfrm>
            <a:off x="3267604" y="3701802"/>
            <a:ext cx="1714633" cy="915987"/>
          </a:xfrm>
          <a:custGeom>
            <a:avLst/>
            <a:gdLst>
              <a:gd name="T0" fmla="*/ 27 w 997"/>
              <a:gd name="T1" fmla="*/ 577 h 577"/>
              <a:gd name="T2" fmla="*/ 139 w 997"/>
              <a:gd name="T3" fmla="*/ 80 h 577"/>
              <a:gd name="T4" fmla="*/ 861 w 997"/>
              <a:gd name="T5" fmla="*/ 98 h 577"/>
              <a:gd name="T6" fmla="*/ 953 w 997"/>
              <a:gd name="T7" fmla="*/ 573 h 577"/>
            </a:gdLst>
            <a:ahLst/>
            <a:cxnLst>
              <a:cxn ang="0">
                <a:pos x="T0" y="T1"/>
              </a:cxn>
              <a:cxn ang="0">
                <a:pos x="T2" y="T3"/>
              </a:cxn>
              <a:cxn ang="0">
                <a:pos x="T4" y="T5"/>
              </a:cxn>
              <a:cxn ang="0">
                <a:pos x="T6" y="T7"/>
              </a:cxn>
            </a:cxnLst>
            <a:rect l="0" t="0" r="r" b="b"/>
            <a:pathLst>
              <a:path w="997" h="577">
                <a:moveTo>
                  <a:pt x="27" y="577"/>
                </a:moveTo>
                <a:cubicBezTo>
                  <a:pt x="46" y="494"/>
                  <a:pt x="0" y="160"/>
                  <a:pt x="139" y="80"/>
                </a:cubicBezTo>
                <a:cubicBezTo>
                  <a:pt x="278" y="0"/>
                  <a:pt x="725" y="16"/>
                  <a:pt x="861" y="98"/>
                </a:cubicBezTo>
                <a:cubicBezTo>
                  <a:pt x="997" y="180"/>
                  <a:pt x="934" y="474"/>
                  <a:pt x="953" y="573"/>
                </a:cubicBezTo>
              </a:path>
            </a:pathLst>
          </a:custGeom>
          <a:noFill/>
          <a:ln w="76200" cmpd="sng">
            <a:solidFill>
              <a:srgbClr val="000099"/>
            </a:solidFill>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04510" name="Freeform 30"/>
          <p:cNvSpPr/>
          <p:nvPr/>
        </p:nvSpPr>
        <p:spPr bwMode="auto">
          <a:xfrm>
            <a:off x="3314040" y="3714502"/>
            <a:ext cx="3339835" cy="998537"/>
          </a:xfrm>
          <a:custGeom>
            <a:avLst/>
            <a:gdLst>
              <a:gd name="T0" fmla="*/ 26 w 1895"/>
              <a:gd name="T1" fmla="*/ 556 h 629"/>
              <a:gd name="T2" fmla="*/ 147 w 1895"/>
              <a:gd name="T3" fmla="*/ 108 h 629"/>
              <a:gd name="T4" fmla="*/ 906 w 1895"/>
              <a:gd name="T5" fmla="*/ 35 h 629"/>
              <a:gd name="T6" fmla="*/ 1738 w 1895"/>
              <a:gd name="T7" fmla="*/ 99 h 629"/>
              <a:gd name="T8" fmla="*/ 1848 w 1895"/>
              <a:gd name="T9" fmla="*/ 629 h 629"/>
            </a:gdLst>
            <a:ahLst/>
            <a:cxnLst>
              <a:cxn ang="0">
                <a:pos x="T0" y="T1"/>
              </a:cxn>
              <a:cxn ang="0">
                <a:pos x="T2" y="T3"/>
              </a:cxn>
              <a:cxn ang="0">
                <a:pos x="T4" y="T5"/>
              </a:cxn>
              <a:cxn ang="0">
                <a:pos x="T6" y="T7"/>
              </a:cxn>
              <a:cxn ang="0">
                <a:pos x="T8" y="T9"/>
              </a:cxn>
            </a:cxnLst>
            <a:rect l="0" t="0" r="r" b="b"/>
            <a:pathLst>
              <a:path w="1895" h="629">
                <a:moveTo>
                  <a:pt x="26" y="556"/>
                </a:moveTo>
                <a:cubicBezTo>
                  <a:pt x="46" y="481"/>
                  <a:pt x="0" y="195"/>
                  <a:pt x="147" y="108"/>
                </a:cubicBezTo>
                <a:cubicBezTo>
                  <a:pt x="294" y="21"/>
                  <a:pt x="641" y="36"/>
                  <a:pt x="906" y="35"/>
                </a:cubicBezTo>
                <a:cubicBezTo>
                  <a:pt x="1171" y="34"/>
                  <a:pt x="1581" y="0"/>
                  <a:pt x="1738" y="99"/>
                </a:cubicBezTo>
                <a:cubicBezTo>
                  <a:pt x="1895" y="198"/>
                  <a:pt x="1825" y="519"/>
                  <a:pt x="1848" y="629"/>
                </a:cubicBezTo>
              </a:path>
            </a:pathLst>
          </a:custGeom>
          <a:noFill/>
          <a:ln w="76200" cmpd="sng">
            <a:solidFill>
              <a:srgbClr val="000099"/>
            </a:solidFill>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04511" name="Freeform 31"/>
          <p:cNvSpPr/>
          <p:nvPr/>
        </p:nvSpPr>
        <p:spPr bwMode="auto">
          <a:xfrm>
            <a:off x="3314039" y="3717677"/>
            <a:ext cx="4801658" cy="962025"/>
          </a:xfrm>
          <a:custGeom>
            <a:avLst/>
            <a:gdLst>
              <a:gd name="T0" fmla="*/ 29 w 2601"/>
              <a:gd name="T1" fmla="*/ 533 h 606"/>
              <a:gd name="T2" fmla="*/ 200 w 2601"/>
              <a:gd name="T3" fmla="*/ 85 h 606"/>
              <a:gd name="T4" fmla="*/ 1228 w 2601"/>
              <a:gd name="T5" fmla="*/ 24 h 606"/>
              <a:gd name="T6" fmla="*/ 2362 w 2601"/>
              <a:gd name="T7" fmla="*/ 106 h 606"/>
              <a:gd name="T8" fmla="*/ 2601 w 2601"/>
              <a:gd name="T9" fmla="*/ 606 h 606"/>
            </a:gdLst>
            <a:ahLst/>
            <a:cxnLst>
              <a:cxn ang="0">
                <a:pos x="T0" y="T1"/>
              </a:cxn>
              <a:cxn ang="0">
                <a:pos x="T2" y="T3"/>
              </a:cxn>
              <a:cxn ang="0">
                <a:pos x="T4" y="T5"/>
              </a:cxn>
              <a:cxn ang="0">
                <a:pos x="T6" y="T7"/>
              </a:cxn>
              <a:cxn ang="0">
                <a:pos x="T8" y="T9"/>
              </a:cxn>
            </a:cxnLst>
            <a:rect l="0" t="0" r="r" b="b"/>
            <a:pathLst>
              <a:path w="2601" h="606">
                <a:moveTo>
                  <a:pt x="29" y="533"/>
                </a:moveTo>
                <a:cubicBezTo>
                  <a:pt x="57" y="458"/>
                  <a:pt x="0" y="170"/>
                  <a:pt x="200" y="85"/>
                </a:cubicBezTo>
                <a:cubicBezTo>
                  <a:pt x="400" y="0"/>
                  <a:pt x="868" y="21"/>
                  <a:pt x="1228" y="24"/>
                </a:cubicBezTo>
                <a:cubicBezTo>
                  <a:pt x="1588" y="27"/>
                  <a:pt x="2133" y="9"/>
                  <a:pt x="2362" y="106"/>
                </a:cubicBezTo>
                <a:cubicBezTo>
                  <a:pt x="2591" y="203"/>
                  <a:pt x="2551" y="502"/>
                  <a:pt x="2601" y="606"/>
                </a:cubicBezTo>
              </a:path>
            </a:pathLst>
          </a:custGeom>
          <a:noFill/>
          <a:ln w="76200" cmpd="sng">
            <a:solidFill>
              <a:srgbClr val="000099"/>
            </a:solidFill>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04512" name="Freeform 32"/>
          <p:cNvSpPr/>
          <p:nvPr/>
        </p:nvSpPr>
        <p:spPr bwMode="auto">
          <a:xfrm>
            <a:off x="3314039" y="3681163"/>
            <a:ext cx="5587603" cy="846138"/>
          </a:xfrm>
          <a:custGeom>
            <a:avLst/>
            <a:gdLst>
              <a:gd name="T0" fmla="*/ 31 w 3249"/>
              <a:gd name="T1" fmla="*/ 533 h 533"/>
              <a:gd name="T2" fmla="*/ 215 w 3249"/>
              <a:gd name="T3" fmla="*/ 85 h 533"/>
              <a:gd name="T4" fmla="*/ 1318 w 3249"/>
              <a:gd name="T5" fmla="*/ 24 h 533"/>
              <a:gd name="T6" fmla="*/ 2527 w 3249"/>
              <a:gd name="T7" fmla="*/ 29 h 533"/>
              <a:gd name="T8" fmla="*/ 3249 w 3249"/>
              <a:gd name="T9" fmla="*/ 47 h 533"/>
            </a:gdLst>
            <a:ahLst/>
            <a:cxnLst>
              <a:cxn ang="0">
                <a:pos x="T0" y="T1"/>
              </a:cxn>
              <a:cxn ang="0">
                <a:pos x="T2" y="T3"/>
              </a:cxn>
              <a:cxn ang="0">
                <a:pos x="T4" y="T5"/>
              </a:cxn>
              <a:cxn ang="0">
                <a:pos x="T6" y="T7"/>
              </a:cxn>
              <a:cxn ang="0">
                <a:pos x="T8" y="T9"/>
              </a:cxn>
            </a:cxnLst>
            <a:rect l="0" t="0" r="r" b="b"/>
            <a:pathLst>
              <a:path w="3249" h="533">
                <a:moveTo>
                  <a:pt x="31" y="533"/>
                </a:moveTo>
                <a:cubicBezTo>
                  <a:pt x="61" y="458"/>
                  <a:pt x="0" y="170"/>
                  <a:pt x="215" y="85"/>
                </a:cubicBezTo>
                <a:cubicBezTo>
                  <a:pt x="429" y="0"/>
                  <a:pt x="933" y="33"/>
                  <a:pt x="1318" y="24"/>
                </a:cubicBezTo>
                <a:cubicBezTo>
                  <a:pt x="1703" y="15"/>
                  <a:pt x="2205" y="25"/>
                  <a:pt x="2527" y="29"/>
                </a:cubicBezTo>
                <a:cubicBezTo>
                  <a:pt x="2849" y="33"/>
                  <a:pt x="3099" y="43"/>
                  <a:pt x="3249" y="47"/>
                </a:cubicBezTo>
              </a:path>
            </a:pathLst>
          </a:custGeom>
          <a:noFill/>
          <a:ln w="76200" cmpd="sng">
            <a:solidFill>
              <a:srgbClr val="000099"/>
            </a:solidFill>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04513" name="Freeform 33"/>
          <p:cNvSpPr/>
          <p:nvPr/>
        </p:nvSpPr>
        <p:spPr bwMode="auto">
          <a:xfrm>
            <a:off x="584729" y="3681163"/>
            <a:ext cx="2827338" cy="846138"/>
          </a:xfrm>
          <a:custGeom>
            <a:avLst/>
            <a:gdLst>
              <a:gd name="T0" fmla="*/ 1628 w 1644"/>
              <a:gd name="T1" fmla="*/ 533 h 533"/>
              <a:gd name="T2" fmla="*/ 1536 w 1644"/>
              <a:gd name="T3" fmla="*/ 85 h 533"/>
              <a:gd name="T4" fmla="*/ 982 w 1644"/>
              <a:gd name="T5" fmla="*/ 24 h 533"/>
              <a:gd name="T6" fmla="*/ 374 w 1644"/>
              <a:gd name="T7" fmla="*/ 29 h 533"/>
              <a:gd name="T8" fmla="*/ 0 w 1644"/>
              <a:gd name="T9" fmla="*/ 19 h 533"/>
            </a:gdLst>
            <a:ahLst/>
            <a:cxnLst>
              <a:cxn ang="0">
                <a:pos x="T0" y="T1"/>
              </a:cxn>
              <a:cxn ang="0">
                <a:pos x="T2" y="T3"/>
              </a:cxn>
              <a:cxn ang="0">
                <a:pos x="T4" y="T5"/>
              </a:cxn>
              <a:cxn ang="0">
                <a:pos x="T6" y="T7"/>
              </a:cxn>
              <a:cxn ang="0">
                <a:pos x="T8" y="T9"/>
              </a:cxn>
            </a:cxnLst>
            <a:rect l="0" t="0" r="r" b="b"/>
            <a:pathLst>
              <a:path w="1644" h="533">
                <a:moveTo>
                  <a:pt x="1628" y="533"/>
                </a:moveTo>
                <a:cubicBezTo>
                  <a:pt x="1613" y="458"/>
                  <a:pt x="1644" y="170"/>
                  <a:pt x="1536" y="85"/>
                </a:cubicBezTo>
                <a:cubicBezTo>
                  <a:pt x="1428" y="0"/>
                  <a:pt x="1175" y="33"/>
                  <a:pt x="982" y="24"/>
                </a:cubicBezTo>
                <a:cubicBezTo>
                  <a:pt x="788" y="15"/>
                  <a:pt x="538" y="30"/>
                  <a:pt x="374" y="29"/>
                </a:cubicBezTo>
                <a:cubicBezTo>
                  <a:pt x="210" y="28"/>
                  <a:pt x="78" y="21"/>
                  <a:pt x="0" y="19"/>
                </a:cubicBezTo>
              </a:path>
            </a:pathLst>
          </a:custGeom>
          <a:noFill/>
          <a:ln w="76200" cmpd="sng">
            <a:solidFill>
              <a:srgbClr val="000099"/>
            </a:solidFill>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04514" name="Freeform 34"/>
          <p:cNvSpPr/>
          <p:nvPr/>
        </p:nvSpPr>
        <p:spPr bwMode="auto">
          <a:xfrm flipH="1">
            <a:off x="1599406" y="3681163"/>
            <a:ext cx="1714633" cy="915988"/>
          </a:xfrm>
          <a:custGeom>
            <a:avLst/>
            <a:gdLst>
              <a:gd name="T0" fmla="*/ 27 w 997"/>
              <a:gd name="T1" fmla="*/ 577 h 577"/>
              <a:gd name="T2" fmla="*/ 139 w 997"/>
              <a:gd name="T3" fmla="*/ 80 h 577"/>
              <a:gd name="T4" fmla="*/ 861 w 997"/>
              <a:gd name="T5" fmla="*/ 98 h 577"/>
              <a:gd name="T6" fmla="*/ 953 w 997"/>
              <a:gd name="T7" fmla="*/ 573 h 577"/>
            </a:gdLst>
            <a:ahLst/>
            <a:cxnLst>
              <a:cxn ang="0">
                <a:pos x="T0" y="T1"/>
              </a:cxn>
              <a:cxn ang="0">
                <a:pos x="T2" y="T3"/>
              </a:cxn>
              <a:cxn ang="0">
                <a:pos x="T4" y="T5"/>
              </a:cxn>
              <a:cxn ang="0">
                <a:pos x="T6" y="T7"/>
              </a:cxn>
            </a:cxnLst>
            <a:rect l="0" t="0" r="r" b="b"/>
            <a:pathLst>
              <a:path w="997" h="577">
                <a:moveTo>
                  <a:pt x="27" y="577"/>
                </a:moveTo>
                <a:cubicBezTo>
                  <a:pt x="46" y="494"/>
                  <a:pt x="0" y="160"/>
                  <a:pt x="139" y="80"/>
                </a:cubicBezTo>
                <a:cubicBezTo>
                  <a:pt x="278" y="0"/>
                  <a:pt x="725" y="16"/>
                  <a:pt x="861" y="98"/>
                </a:cubicBezTo>
                <a:cubicBezTo>
                  <a:pt x="997" y="180"/>
                  <a:pt x="934" y="474"/>
                  <a:pt x="953" y="573"/>
                </a:cubicBezTo>
              </a:path>
            </a:pathLst>
          </a:custGeom>
          <a:noFill/>
          <a:ln w="76200" cmpd="sng">
            <a:solidFill>
              <a:srgbClr val="000099"/>
            </a:solidFill>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grpSp>
        <p:nvGrpSpPr>
          <p:cNvPr id="404515" name="Group 35"/>
          <p:cNvGrpSpPr/>
          <p:nvPr/>
        </p:nvGrpSpPr>
        <p:grpSpPr bwMode="auto">
          <a:xfrm>
            <a:off x="7866327" y="4622552"/>
            <a:ext cx="270008" cy="268287"/>
            <a:chOff x="1474" y="3430"/>
            <a:chExt cx="136" cy="136"/>
          </a:xfrm>
        </p:grpSpPr>
        <p:sp>
          <p:nvSpPr>
            <p:cNvPr id="404516" name="Line 36"/>
            <p:cNvSpPr>
              <a:spLocks noChangeShapeType="1"/>
            </p:cNvSpPr>
            <p:nvPr/>
          </p:nvSpPr>
          <p:spPr bwMode="auto">
            <a:xfrm>
              <a:off x="1474" y="3430"/>
              <a:ext cx="136" cy="136"/>
            </a:xfrm>
            <a:prstGeom prst="line">
              <a:avLst/>
            </a:prstGeom>
            <a:noFill/>
            <a:ln w="762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04517" name="Line 37"/>
            <p:cNvSpPr>
              <a:spLocks noChangeShapeType="1"/>
            </p:cNvSpPr>
            <p:nvPr/>
          </p:nvSpPr>
          <p:spPr bwMode="auto">
            <a:xfrm flipH="1">
              <a:off x="1474" y="3430"/>
              <a:ext cx="136" cy="136"/>
            </a:xfrm>
            <a:prstGeom prst="line">
              <a:avLst/>
            </a:prstGeom>
            <a:noFill/>
            <a:ln w="762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grpSp>
      <p:sp>
        <p:nvSpPr>
          <p:cNvPr id="404518" name="AutoShape 38"/>
          <p:cNvSpPr>
            <a:spLocks noChangeArrowheads="1"/>
          </p:cNvSpPr>
          <p:nvPr/>
        </p:nvSpPr>
        <p:spPr bwMode="auto">
          <a:xfrm>
            <a:off x="7668552" y="5392489"/>
            <a:ext cx="951044" cy="417572"/>
          </a:xfrm>
          <a:prstGeom prst="roundRect">
            <a:avLst>
              <a:gd name="adj" fmla="val 16667"/>
            </a:avLst>
          </a:prstGeom>
          <a:solidFill>
            <a:srgbClr val="FFFF00"/>
          </a:solidFill>
          <a:ln w="9525">
            <a:solidFill>
              <a:schemeClr val="tx1"/>
            </a:solidFill>
            <a:round/>
          </a:ln>
          <a:effectLst/>
        </p:spPr>
        <p:txBody>
          <a:bodyPr wrap="none" anchor="ctr"/>
          <a:lstStyle/>
          <a:p>
            <a:pPr algn="ctr"/>
            <a:r>
              <a:rPr lang="zh-CN" altLang="en-US" sz="2000" b="1">
                <a:solidFill>
                  <a:srgbClr val="000099"/>
                </a:solidFill>
                <a:latin typeface="+mn-lt"/>
                <a:ea typeface="黑体" pitchFamily="2" charset="-122"/>
              </a:rPr>
              <a:t>不接受</a:t>
            </a:r>
          </a:p>
        </p:txBody>
      </p:sp>
      <p:grpSp>
        <p:nvGrpSpPr>
          <p:cNvPr id="404519" name="Group 39"/>
          <p:cNvGrpSpPr/>
          <p:nvPr/>
        </p:nvGrpSpPr>
        <p:grpSpPr bwMode="auto">
          <a:xfrm>
            <a:off x="4682994" y="4622552"/>
            <a:ext cx="270007" cy="268287"/>
            <a:chOff x="1474" y="3430"/>
            <a:chExt cx="136" cy="136"/>
          </a:xfrm>
        </p:grpSpPr>
        <p:sp>
          <p:nvSpPr>
            <p:cNvPr id="404520" name="Line 40"/>
            <p:cNvSpPr>
              <a:spLocks noChangeShapeType="1"/>
            </p:cNvSpPr>
            <p:nvPr/>
          </p:nvSpPr>
          <p:spPr bwMode="auto">
            <a:xfrm>
              <a:off x="1474" y="3430"/>
              <a:ext cx="136" cy="136"/>
            </a:xfrm>
            <a:prstGeom prst="line">
              <a:avLst/>
            </a:prstGeom>
            <a:noFill/>
            <a:ln w="762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04521" name="Line 41"/>
            <p:cNvSpPr>
              <a:spLocks noChangeShapeType="1"/>
            </p:cNvSpPr>
            <p:nvPr/>
          </p:nvSpPr>
          <p:spPr bwMode="auto">
            <a:xfrm flipH="1">
              <a:off x="1474" y="3430"/>
              <a:ext cx="136" cy="136"/>
            </a:xfrm>
            <a:prstGeom prst="line">
              <a:avLst/>
            </a:prstGeom>
            <a:noFill/>
            <a:ln w="762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grpSp>
      <p:sp>
        <p:nvSpPr>
          <p:cNvPr id="404522" name="AutoShape 42"/>
          <p:cNvSpPr>
            <a:spLocks noChangeArrowheads="1"/>
          </p:cNvSpPr>
          <p:nvPr/>
        </p:nvSpPr>
        <p:spPr bwMode="auto">
          <a:xfrm>
            <a:off x="4485217" y="5392489"/>
            <a:ext cx="951045" cy="417572"/>
          </a:xfrm>
          <a:prstGeom prst="roundRect">
            <a:avLst>
              <a:gd name="adj" fmla="val 16667"/>
            </a:avLst>
          </a:prstGeom>
          <a:solidFill>
            <a:srgbClr val="FFFF00"/>
          </a:solidFill>
          <a:ln w="9525">
            <a:solidFill>
              <a:schemeClr val="tx1"/>
            </a:solidFill>
            <a:round/>
          </a:ln>
          <a:effectLst/>
        </p:spPr>
        <p:txBody>
          <a:bodyPr wrap="none" anchor="ctr"/>
          <a:lstStyle/>
          <a:p>
            <a:pPr algn="ctr"/>
            <a:r>
              <a:rPr lang="zh-CN" altLang="en-US" sz="2000" b="1">
                <a:solidFill>
                  <a:srgbClr val="000099"/>
                </a:solidFill>
                <a:latin typeface="+mn-lt"/>
                <a:ea typeface="黑体" pitchFamily="2" charset="-122"/>
              </a:rPr>
              <a:t>不接受</a:t>
            </a:r>
          </a:p>
        </p:txBody>
      </p:sp>
      <p:grpSp>
        <p:nvGrpSpPr>
          <p:cNvPr id="404523" name="Group 43"/>
          <p:cNvGrpSpPr/>
          <p:nvPr/>
        </p:nvGrpSpPr>
        <p:grpSpPr bwMode="auto">
          <a:xfrm>
            <a:off x="1484181" y="4622552"/>
            <a:ext cx="270007" cy="268287"/>
            <a:chOff x="1474" y="3430"/>
            <a:chExt cx="136" cy="136"/>
          </a:xfrm>
        </p:grpSpPr>
        <p:sp>
          <p:nvSpPr>
            <p:cNvPr id="404524" name="Line 44"/>
            <p:cNvSpPr>
              <a:spLocks noChangeShapeType="1"/>
            </p:cNvSpPr>
            <p:nvPr/>
          </p:nvSpPr>
          <p:spPr bwMode="auto">
            <a:xfrm>
              <a:off x="1474" y="3430"/>
              <a:ext cx="136" cy="136"/>
            </a:xfrm>
            <a:prstGeom prst="line">
              <a:avLst/>
            </a:prstGeom>
            <a:noFill/>
            <a:ln w="762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04525" name="Line 45"/>
            <p:cNvSpPr>
              <a:spLocks noChangeShapeType="1"/>
            </p:cNvSpPr>
            <p:nvPr/>
          </p:nvSpPr>
          <p:spPr bwMode="auto">
            <a:xfrm flipH="1">
              <a:off x="1474" y="3430"/>
              <a:ext cx="136" cy="136"/>
            </a:xfrm>
            <a:prstGeom prst="line">
              <a:avLst/>
            </a:prstGeom>
            <a:noFill/>
            <a:ln w="762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grpSp>
      <p:sp>
        <p:nvSpPr>
          <p:cNvPr id="404526" name="AutoShape 46"/>
          <p:cNvSpPr>
            <a:spLocks noChangeArrowheads="1"/>
          </p:cNvSpPr>
          <p:nvPr/>
        </p:nvSpPr>
        <p:spPr bwMode="auto">
          <a:xfrm>
            <a:off x="1286404" y="5392489"/>
            <a:ext cx="951045" cy="417572"/>
          </a:xfrm>
          <a:prstGeom prst="roundRect">
            <a:avLst>
              <a:gd name="adj" fmla="val 16667"/>
            </a:avLst>
          </a:prstGeom>
          <a:solidFill>
            <a:srgbClr val="FFFF00"/>
          </a:solidFill>
          <a:ln w="9525">
            <a:solidFill>
              <a:schemeClr val="tx1"/>
            </a:solidFill>
            <a:round/>
          </a:ln>
          <a:effectLst/>
        </p:spPr>
        <p:txBody>
          <a:bodyPr wrap="none" anchor="ctr"/>
          <a:lstStyle/>
          <a:p>
            <a:pPr algn="ctr"/>
            <a:r>
              <a:rPr lang="zh-CN" altLang="en-US" sz="2000" b="1" dirty="0">
                <a:solidFill>
                  <a:srgbClr val="000099"/>
                </a:solidFill>
                <a:latin typeface="+mn-lt"/>
                <a:ea typeface="黑体" pitchFamily="2" charset="-122"/>
              </a:rPr>
              <a:t>不接受</a:t>
            </a:r>
          </a:p>
        </p:txBody>
      </p:sp>
      <p:sp>
        <p:nvSpPr>
          <p:cNvPr id="404527" name="Text Box 47"/>
          <p:cNvSpPr txBox="1">
            <a:spLocks noChangeArrowheads="1"/>
          </p:cNvSpPr>
          <p:nvPr/>
        </p:nvSpPr>
        <p:spPr bwMode="auto">
          <a:xfrm>
            <a:off x="6201569" y="5409951"/>
            <a:ext cx="700833" cy="400110"/>
          </a:xfrm>
          <a:prstGeom prst="rect">
            <a:avLst/>
          </a:prstGeom>
          <a:solidFill>
            <a:srgbClr val="FF99FF"/>
          </a:solidFill>
          <a:ln w="9525">
            <a:solidFill>
              <a:schemeClr val="tx2"/>
            </a:solidFill>
            <a:miter lim="800000"/>
          </a:ln>
          <a:effectLst/>
        </p:spPr>
        <p:txBody>
          <a:bodyPr wrap="none">
            <a:spAutoFit/>
          </a:bodyPr>
          <a:lstStyle/>
          <a:p>
            <a:r>
              <a:rPr kumimoji="1" lang="zh-CN" altLang="en-US" sz="2000" b="1">
                <a:solidFill>
                  <a:srgbClr val="000099"/>
                </a:solidFill>
                <a:latin typeface="+mn-lt"/>
                <a:ea typeface="黑体" pitchFamily="2" charset="-122"/>
              </a:rPr>
              <a:t>接受</a:t>
            </a:r>
          </a:p>
        </p:txBody>
      </p:sp>
      <p:sp>
        <p:nvSpPr>
          <p:cNvPr id="404528" name="Text Box 48"/>
          <p:cNvSpPr txBox="1">
            <a:spLocks noChangeArrowheads="1"/>
          </p:cNvSpPr>
          <p:nvPr/>
        </p:nvSpPr>
        <p:spPr bwMode="auto">
          <a:xfrm>
            <a:off x="3166137" y="4998789"/>
            <a:ext cx="4074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b="1">
                <a:solidFill>
                  <a:srgbClr val="000099"/>
                </a:solidFill>
                <a:latin typeface="+mn-lt"/>
                <a:ea typeface="黑体" pitchFamily="2" charset="-122"/>
              </a:rPr>
              <a:t>B</a:t>
            </a:r>
          </a:p>
        </p:txBody>
      </p:sp>
      <p:sp>
        <p:nvSpPr>
          <p:cNvPr id="404529" name="Text Box 49"/>
          <p:cNvSpPr txBox="1">
            <a:spLocks noChangeArrowheads="1"/>
          </p:cNvSpPr>
          <p:nvPr/>
        </p:nvSpPr>
        <p:spPr bwMode="auto">
          <a:xfrm>
            <a:off x="4146551" y="3970088"/>
            <a:ext cx="1731564" cy="707886"/>
          </a:xfrm>
          <a:prstGeom prst="rect">
            <a:avLst/>
          </a:prstGeom>
          <a:solidFill>
            <a:srgbClr val="FFFF00"/>
          </a:solidFill>
          <a:ln w="9525">
            <a:solidFill>
              <a:srgbClr val="333399"/>
            </a:solidFill>
            <a:miter lim="800000"/>
          </a:ln>
          <a:effectLst/>
        </p:spPr>
        <p:txBody>
          <a:bodyPr wrap="none">
            <a:spAutoFit/>
          </a:bodyPr>
          <a:lstStyle/>
          <a:p>
            <a:pPr algn="ctr"/>
            <a:r>
              <a:rPr lang="zh-CN" altLang="en-US" sz="2000" b="1" dirty="0">
                <a:solidFill>
                  <a:srgbClr val="000099"/>
                </a:solidFill>
                <a:latin typeface="+mn-lt"/>
                <a:ea typeface="黑体" pitchFamily="2" charset="-122"/>
              </a:rPr>
              <a:t>只有 </a:t>
            </a:r>
            <a:r>
              <a:rPr lang="en-US" altLang="zh-CN" sz="2000" b="1" dirty="0">
                <a:solidFill>
                  <a:srgbClr val="000099"/>
                </a:solidFill>
                <a:latin typeface="+mn-lt"/>
                <a:ea typeface="黑体" pitchFamily="2" charset="-122"/>
              </a:rPr>
              <a:t>D </a:t>
            </a:r>
            <a:r>
              <a:rPr lang="zh-CN" altLang="en-US" sz="2000" b="1" dirty="0">
                <a:solidFill>
                  <a:srgbClr val="000099"/>
                </a:solidFill>
                <a:latin typeface="+mn-lt"/>
                <a:ea typeface="黑体" pitchFamily="2" charset="-122"/>
              </a:rPr>
              <a:t>接受</a:t>
            </a:r>
          </a:p>
          <a:p>
            <a:pPr algn="ctr"/>
            <a:r>
              <a:rPr lang="en-US" altLang="zh-CN" sz="2000" b="1" dirty="0">
                <a:solidFill>
                  <a:srgbClr val="000099"/>
                </a:solidFill>
                <a:latin typeface="+mn-lt"/>
                <a:ea typeface="黑体" pitchFamily="2" charset="-122"/>
              </a:rPr>
              <a:t>B </a:t>
            </a:r>
            <a:r>
              <a:rPr lang="zh-CN" altLang="en-US" sz="2000" b="1" dirty="0">
                <a:solidFill>
                  <a:srgbClr val="000099"/>
                </a:solidFill>
                <a:latin typeface="+mn-lt"/>
                <a:ea typeface="黑体" pitchFamily="2" charset="-122"/>
              </a:rPr>
              <a:t>发送的数据</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448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4501"/>
                                        </p:tgtEl>
                                        <p:attrNameLst>
                                          <p:attrName>style.visibility</p:attrName>
                                        </p:attrNameLst>
                                      </p:cBhvr>
                                      <p:to>
                                        <p:strVal val="visible"/>
                                      </p:to>
                                    </p:set>
                                  </p:childTnLst>
                                </p:cTn>
                              </p:par>
                            </p:childTnLst>
                          </p:cTn>
                        </p:par>
                        <p:par>
                          <p:cTn id="11" fill="hold">
                            <p:stCondLst>
                              <p:cond delay="0"/>
                            </p:stCondLst>
                            <p:childTnLst>
                              <p:par>
                                <p:cTn id="12" presetID="35" presetClass="emph" presetSubtype="0" repeatCount="4000" fill="hold" grpId="1" nodeType="afterEffect">
                                  <p:stCondLst>
                                    <p:cond delay="0"/>
                                  </p:stCondLst>
                                  <p:childTnLst>
                                    <p:anim calcmode="discrete" valueType="str">
                                      <p:cBhvr>
                                        <p:cTn id="13" dur="500" fill="hold"/>
                                        <p:tgtEl>
                                          <p:spTgt spid="404501"/>
                                        </p:tgtEl>
                                        <p:attrNameLst>
                                          <p:attrName>style.visibility</p:attrName>
                                        </p:attrNameLst>
                                      </p:cBhvr>
                                      <p:tavLst>
                                        <p:tav tm="0">
                                          <p:val>
                                            <p:strVal val="hidden"/>
                                          </p:val>
                                        </p:tav>
                                        <p:tav tm="50000">
                                          <p:val>
                                            <p:strVal val="visible"/>
                                          </p:val>
                                        </p:tav>
                                      </p:tavLst>
                                    </p:anim>
                                  </p:childTnLst>
                                </p:cTn>
                              </p:par>
                            </p:childTnLst>
                          </p:cTn>
                        </p:par>
                        <p:par>
                          <p:cTn id="14" fill="hold">
                            <p:stCondLst>
                              <p:cond delay="500"/>
                            </p:stCondLst>
                            <p:childTnLst>
                              <p:par>
                                <p:cTn id="15" presetID="22" presetClass="entr" presetSubtype="2" fill="hold" grpId="0" nodeType="afterEffect">
                                  <p:stCondLst>
                                    <p:cond delay="0"/>
                                  </p:stCondLst>
                                  <p:childTnLst>
                                    <p:set>
                                      <p:cBhvr>
                                        <p:cTn id="16" dur="1" fill="hold">
                                          <p:stCondLst>
                                            <p:cond delay="0"/>
                                          </p:stCondLst>
                                        </p:cTn>
                                        <p:tgtEl>
                                          <p:spTgt spid="404513"/>
                                        </p:tgtEl>
                                        <p:attrNameLst>
                                          <p:attrName>style.visibility</p:attrName>
                                        </p:attrNameLst>
                                      </p:cBhvr>
                                      <p:to>
                                        <p:strVal val="visible"/>
                                      </p:to>
                                    </p:set>
                                    <p:animEffect transition="in" filter="wipe(right)">
                                      <p:cBhvr>
                                        <p:cTn id="17" dur="2000"/>
                                        <p:tgtEl>
                                          <p:spTgt spid="404513"/>
                                        </p:tgtEl>
                                      </p:cBhvr>
                                    </p:animEffect>
                                  </p:childTnLst>
                                </p:cTn>
                              </p:par>
                              <p:par>
                                <p:cTn id="18" presetID="22" presetClass="entr" presetSubtype="2" fill="hold" grpId="0" nodeType="withEffect">
                                  <p:stCondLst>
                                    <p:cond delay="0"/>
                                  </p:stCondLst>
                                  <p:childTnLst>
                                    <p:set>
                                      <p:cBhvr>
                                        <p:cTn id="19" dur="1" fill="hold">
                                          <p:stCondLst>
                                            <p:cond delay="0"/>
                                          </p:stCondLst>
                                        </p:cTn>
                                        <p:tgtEl>
                                          <p:spTgt spid="404514"/>
                                        </p:tgtEl>
                                        <p:attrNameLst>
                                          <p:attrName>style.visibility</p:attrName>
                                        </p:attrNameLst>
                                      </p:cBhvr>
                                      <p:to>
                                        <p:strVal val="visible"/>
                                      </p:to>
                                    </p:set>
                                    <p:animEffect transition="in" filter="wipe(right)">
                                      <p:cBhvr>
                                        <p:cTn id="20" dur="2000"/>
                                        <p:tgtEl>
                                          <p:spTgt spid="404514"/>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404512"/>
                                        </p:tgtEl>
                                        <p:attrNameLst>
                                          <p:attrName>style.visibility</p:attrName>
                                        </p:attrNameLst>
                                      </p:cBhvr>
                                      <p:to>
                                        <p:strVal val="visible"/>
                                      </p:to>
                                    </p:set>
                                    <p:animEffect transition="in" filter="wipe(left)">
                                      <p:cBhvr>
                                        <p:cTn id="23" dur="2000"/>
                                        <p:tgtEl>
                                          <p:spTgt spid="404512"/>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404511"/>
                                        </p:tgtEl>
                                        <p:attrNameLst>
                                          <p:attrName>style.visibility</p:attrName>
                                        </p:attrNameLst>
                                      </p:cBhvr>
                                      <p:to>
                                        <p:strVal val="visible"/>
                                      </p:to>
                                    </p:set>
                                    <p:animEffect transition="in" filter="wipe(left)">
                                      <p:cBhvr>
                                        <p:cTn id="26" dur="2000"/>
                                        <p:tgtEl>
                                          <p:spTgt spid="404511"/>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404510"/>
                                        </p:tgtEl>
                                        <p:attrNameLst>
                                          <p:attrName>style.visibility</p:attrName>
                                        </p:attrNameLst>
                                      </p:cBhvr>
                                      <p:to>
                                        <p:strVal val="visible"/>
                                      </p:to>
                                    </p:set>
                                    <p:animEffect transition="in" filter="wipe(left)">
                                      <p:cBhvr>
                                        <p:cTn id="29" dur="2000"/>
                                        <p:tgtEl>
                                          <p:spTgt spid="404510"/>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404509"/>
                                        </p:tgtEl>
                                        <p:attrNameLst>
                                          <p:attrName>style.visibility</p:attrName>
                                        </p:attrNameLst>
                                      </p:cBhvr>
                                      <p:to>
                                        <p:strVal val="visible"/>
                                      </p:to>
                                    </p:set>
                                    <p:animEffect transition="in" filter="wipe(left)">
                                      <p:cBhvr>
                                        <p:cTn id="32" dur="2000"/>
                                        <p:tgtEl>
                                          <p:spTgt spid="404509"/>
                                        </p:tgtEl>
                                      </p:cBhvr>
                                    </p:animEffect>
                                  </p:childTnLst>
                                </p:cTn>
                              </p:par>
                            </p:childTnLst>
                          </p:cTn>
                        </p:par>
                        <p:par>
                          <p:cTn id="33" fill="hold">
                            <p:stCondLst>
                              <p:cond delay="2500"/>
                            </p:stCondLst>
                            <p:childTnLst>
                              <p:par>
                                <p:cTn id="34" presetID="1" presetClass="entr" presetSubtype="0" fill="hold" grpId="0" nodeType="afterEffect">
                                  <p:stCondLst>
                                    <p:cond delay="0"/>
                                  </p:stCondLst>
                                  <p:childTnLst>
                                    <p:set>
                                      <p:cBhvr>
                                        <p:cTn id="35" dur="1" fill="hold">
                                          <p:stCondLst>
                                            <p:cond delay="0"/>
                                          </p:stCondLst>
                                        </p:cTn>
                                        <p:tgtEl>
                                          <p:spTgt spid="404526"/>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404522"/>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404527"/>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404518"/>
                                        </p:tgtEl>
                                        <p:attrNameLst>
                                          <p:attrName>style.visibility</p:attrName>
                                        </p:attrNameLst>
                                      </p:cBhvr>
                                      <p:to>
                                        <p:strVal val="visible"/>
                                      </p:to>
                                    </p:set>
                                  </p:childTnLst>
                                </p:cTn>
                              </p:par>
                              <p:par>
                                <p:cTn id="42" presetID="1" presetClass="entr" presetSubtype="0" fill="hold" nodeType="withEffect">
                                  <p:stCondLst>
                                    <p:cond delay="0"/>
                                  </p:stCondLst>
                                  <p:childTnLst>
                                    <p:set>
                                      <p:cBhvr>
                                        <p:cTn id="43" dur="1" fill="hold">
                                          <p:stCondLst>
                                            <p:cond delay="0"/>
                                          </p:stCondLst>
                                        </p:cTn>
                                        <p:tgtEl>
                                          <p:spTgt spid="404515"/>
                                        </p:tgtEl>
                                        <p:attrNameLst>
                                          <p:attrName>style.visibility</p:attrName>
                                        </p:attrNameLst>
                                      </p:cBhvr>
                                      <p:to>
                                        <p:strVal val="visible"/>
                                      </p:to>
                                    </p:set>
                                  </p:childTnLst>
                                </p:cTn>
                              </p:par>
                              <p:par>
                                <p:cTn id="44" presetID="1" presetClass="entr" presetSubtype="0" fill="hold" nodeType="withEffect">
                                  <p:stCondLst>
                                    <p:cond delay="0"/>
                                  </p:stCondLst>
                                  <p:childTnLst>
                                    <p:set>
                                      <p:cBhvr>
                                        <p:cTn id="45" dur="1" fill="hold">
                                          <p:stCondLst>
                                            <p:cond delay="0"/>
                                          </p:stCondLst>
                                        </p:cTn>
                                        <p:tgtEl>
                                          <p:spTgt spid="404519"/>
                                        </p:tgtEl>
                                        <p:attrNameLst>
                                          <p:attrName>style.visibility</p:attrName>
                                        </p:attrNameLst>
                                      </p:cBhvr>
                                      <p:to>
                                        <p:strVal val="visible"/>
                                      </p:to>
                                    </p:set>
                                  </p:childTnLst>
                                </p:cTn>
                              </p:par>
                              <p:par>
                                <p:cTn id="46" presetID="1" presetClass="entr" presetSubtype="0" fill="hold" nodeType="withEffect">
                                  <p:stCondLst>
                                    <p:cond delay="0"/>
                                  </p:stCondLst>
                                  <p:childTnLst>
                                    <p:set>
                                      <p:cBhvr>
                                        <p:cTn id="47" dur="1" fill="hold">
                                          <p:stCondLst>
                                            <p:cond delay="0"/>
                                          </p:stCondLst>
                                        </p:cTn>
                                        <p:tgtEl>
                                          <p:spTgt spid="404523"/>
                                        </p:tgtEl>
                                        <p:attrNameLst>
                                          <p:attrName>style.visibility</p:attrName>
                                        </p:attrNameLst>
                                      </p:cBhvr>
                                      <p:to>
                                        <p:strVal val="visible"/>
                                      </p:to>
                                    </p:set>
                                  </p:childTnLst>
                                </p:cTn>
                              </p:par>
                            </p:childTnLst>
                          </p:cTn>
                        </p:par>
                        <p:par>
                          <p:cTn id="48" fill="hold">
                            <p:stCondLst>
                              <p:cond delay="2500"/>
                            </p:stCondLst>
                            <p:childTnLst>
                              <p:par>
                                <p:cTn id="49" presetID="35" presetClass="emph" presetSubtype="0" repeatCount="5000" fill="hold" grpId="1" nodeType="afterEffect">
                                  <p:stCondLst>
                                    <p:cond delay="0"/>
                                  </p:stCondLst>
                                  <p:childTnLst>
                                    <p:anim calcmode="discrete" valueType="str">
                                      <p:cBhvr>
                                        <p:cTn id="50" dur="500" fill="hold"/>
                                        <p:tgtEl>
                                          <p:spTgt spid="404526"/>
                                        </p:tgtEl>
                                        <p:attrNameLst>
                                          <p:attrName>style.visibility</p:attrName>
                                        </p:attrNameLst>
                                      </p:cBhvr>
                                      <p:tavLst>
                                        <p:tav tm="0">
                                          <p:val>
                                            <p:strVal val="hidden"/>
                                          </p:val>
                                        </p:tav>
                                        <p:tav tm="50000">
                                          <p:val>
                                            <p:strVal val="visible"/>
                                          </p:val>
                                        </p:tav>
                                      </p:tavLst>
                                    </p:anim>
                                  </p:childTnLst>
                                </p:cTn>
                              </p:par>
                              <p:par>
                                <p:cTn id="51" presetID="35" presetClass="emph" presetSubtype="0" repeatCount="5000" fill="hold" grpId="1" nodeType="withEffect">
                                  <p:stCondLst>
                                    <p:cond delay="0"/>
                                  </p:stCondLst>
                                  <p:childTnLst>
                                    <p:anim calcmode="discrete" valueType="str">
                                      <p:cBhvr>
                                        <p:cTn id="52" dur="500" fill="hold"/>
                                        <p:tgtEl>
                                          <p:spTgt spid="404522"/>
                                        </p:tgtEl>
                                        <p:attrNameLst>
                                          <p:attrName>style.visibility</p:attrName>
                                        </p:attrNameLst>
                                      </p:cBhvr>
                                      <p:tavLst>
                                        <p:tav tm="0">
                                          <p:val>
                                            <p:strVal val="hidden"/>
                                          </p:val>
                                        </p:tav>
                                        <p:tav tm="50000">
                                          <p:val>
                                            <p:strVal val="visible"/>
                                          </p:val>
                                        </p:tav>
                                      </p:tavLst>
                                    </p:anim>
                                  </p:childTnLst>
                                </p:cTn>
                              </p:par>
                              <p:par>
                                <p:cTn id="53" presetID="35" presetClass="emph" presetSubtype="0" repeatCount="5000" fill="hold" grpId="1" nodeType="withEffect">
                                  <p:stCondLst>
                                    <p:cond delay="0"/>
                                  </p:stCondLst>
                                  <p:childTnLst>
                                    <p:anim calcmode="discrete" valueType="str">
                                      <p:cBhvr>
                                        <p:cTn id="54" dur="500" fill="hold"/>
                                        <p:tgtEl>
                                          <p:spTgt spid="404527"/>
                                        </p:tgtEl>
                                        <p:attrNameLst>
                                          <p:attrName>style.visibility</p:attrName>
                                        </p:attrNameLst>
                                      </p:cBhvr>
                                      <p:tavLst>
                                        <p:tav tm="0">
                                          <p:val>
                                            <p:strVal val="hidden"/>
                                          </p:val>
                                        </p:tav>
                                        <p:tav tm="50000">
                                          <p:val>
                                            <p:strVal val="visible"/>
                                          </p:val>
                                        </p:tav>
                                      </p:tavLst>
                                    </p:anim>
                                  </p:childTnLst>
                                </p:cTn>
                              </p:par>
                              <p:par>
                                <p:cTn id="55" presetID="35" presetClass="emph" presetSubtype="0" repeatCount="5000" fill="hold" grpId="1" nodeType="withEffect">
                                  <p:stCondLst>
                                    <p:cond delay="0"/>
                                  </p:stCondLst>
                                  <p:childTnLst>
                                    <p:anim calcmode="discrete" valueType="str">
                                      <p:cBhvr>
                                        <p:cTn id="56" dur="500" fill="hold"/>
                                        <p:tgtEl>
                                          <p:spTgt spid="404518"/>
                                        </p:tgtEl>
                                        <p:attrNameLst>
                                          <p:attrName>style.visibility</p:attrName>
                                        </p:attrNameLst>
                                      </p:cBhvr>
                                      <p:tavLst>
                                        <p:tav tm="0">
                                          <p:val>
                                            <p:strVal val="hidden"/>
                                          </p:val>
                                        </p:tav>
                                        <p:tav tm="50000">
                                          <p:val>
                                            <p:strVal val="visible"/>
                                          </p:val>
                                        </p:tav>
                                      </p:tavLst>
                                    </p:anim>
                                  </p:childTnLst>
                                </p:cTn>
                              </p:par>
                              <p:par>
                                <p:cTn id="57" presetID="35" presetClass="emph" presetSubtype="0" repeatCount="5000" fill="hold" nodeType="withEffect">
                                  <p:stCondLst>
                                    <p:cond delay="0"/>
                                  </p:stCondLst>
                                  <p:childTnLst>
                                    <p:anim calcmode="discrete" valueType="str">
                                      <p:cBhvr>
                                        <p:cTn id="58" dur="500" fill="hold"/>
                                        <p:tgtEl>
                                          <p:spTgt spid="404515"/>
                                        </p:tgtEl>
                                        <p:attrNameLst>
                                          <p:attrName>style.visibility</p:attrName>
                                        </p:attrNameLst>
                                      </p:cBhvr>
                                      <p:tavLst>
                                        <p:tav tm="0">
                                          <p:val>
                                            <p:strVal val="hidden"/>
                                          </p:val>
                                        </p:tav>
                                        <p:tav tm="50000">
                                          <p:val>
                                            <p:strVal val="visible"/>
                                          </p:val>
                                        </p:tav>
                                      </p:tavLst>
                                    </p:anim>
                                  </p:childTnLst>
                                </p:cTn>
                              </p:par>
                              <p:par>
                                <p:cTn id="59" presetID="35" presetClass="emph" presetSubtype="0" repeatCount="5000" fill="hold" nodeType="withEffect">
                                  <p:stCondLst>
                                    <p:cond delay="0"/>
                                  </p:stCondLst>
                                  <p:childTnLst>
                                    <p:anim calcmode="discrete" valueType="str">
                                      <p:cBhvr>
                                        <p:cTn id="60" dur="500" fill="hold"/>
                                        <p:tgtEl>
                                          <p:spTgt spid="404519"/>
                                        </p:tgtEl>
                                        <p:attrNameLst>
                                          <p:attrName>style.visibility</p:attrName>
                                        </p:attrNameLst>
                                      </p:cBhvr>
                                      <p:tavLst>
                                        <p:tav tm="0">
                                          <p:val>
                                            <p:strVal val="hidden"/>
                                          </p:val>
                                        </p:tav>
                                        <p:tav tm="50000">
                                          <p:val>
                                            <p:strVal val="visible"/>
                                          </p:val>
                                        </p:tav>
                                      </p:tavLst>
                                    </p:anim>
                                  </p:childTnLst>
                                </p:cTn>
                              </p:par>
                              <p:par>
                                <p:cTn id="61" presetID="35" presetClass="emph" presetSubtype="0" repeatCount="5000" fill="hold" nodeType="withEffect">
                                  <p:stCondLst>
                                    <p:cond delay="0"/>
                                  </p:stCondLst>
                                  <p:childTnLst>
                                    <p:anim calcmode="discrete" valueType="str">
                                      <p:cBhvr>
                                        <p:cTn id="62" dur="500" fill="hold"/>
                                        <p:tgtEl>
                                          <p:spTgt spid="404523"/>
                                        </p:tgtEl>
                                        <p:attrNameLst>
                                          <p:attrName>style.visibility</p:attrName>
                                        </p:attrNameLst>
                                      </p:cBhvr>
                                      <p:tavLst>
                                        <p:tav tm="0">
                                          <p:val>
                                            <p:strVal val="hidden"/>
                                          </p:val>
                                        </p:tav>
                                        <p:tav tm="50000">
                                          <p:val>
                                            <p:strVal val="visible"/>
                                          </p:val>
                                        </p:tav>
                                      </p:tavLst>
                                    </p:anim>
                                  </p:childTnLst>
                                </p:cTn>
                              </p:par>
                            </p:childTnLst>
                          </p:cTn>
                        </p:par>
                        <p:par>
                          <p:cTn id="63" fill="hold">
                            <p:stCondLst>
                              <p:cond delay="3000"/>
                            </p:stCondLst>
                            <p:childTnLst>
                              <p:par>
                                <p:cTn id="64" presetID="10" presetClass="exit" presetSubtype="0" fill="hold" grpId="1" nodeType="afterEffect">
                                  <p:stCondLst>
                                    <p:cond delay="0"/>
                                  </p:stCondLst>
                                  <p:childTnLst>
                                    <p:animEffect transition="out" filter="fade">
                                      <p:cBhvr>
                                        <p:cTn id="65" dur="2000"/>
                                        <p:tgtEl>
                                          <p:spTgt spid="404509"/>
                                        </p:tgtEl>
                                      </p:cBhvr>
                                    </p:animEffect>
                                    <p:set>
                                      <p:cBhvr>
                                        <p:cTn id="66" dur="1" fill="hold">
                                          <p:stCondLst>
                                            <p:cond delay="1999"/>
                                          </p:stCondLst>
                                        </p:cTn>
                                        <p:tgtEl>
                                          <p:spTgt spid="404509"/>
                                        </p:tgtEl>
                                        <p:attrNameLst>
                                          <p:attrName>style.visibility</p:attrName>
                                        </p:attrNameLst>
                                      </p:cBhvr>
                                      <p:to>
                                        <p:strVal val="hidden"/>
                                      </p:to>
                                    </p:set>
                                  </p:childTnLst>
                                </p:cTn>
                              </p:par>
                              <p:par>
                                <p:cTn id="67" presetID="10" presetClass="exit" presetSubtype="0" fill="hold" grpId="1" nodeType="withEffect">
                                  <p:stCondLst>
                                    <p:cond delay="0"/>
                                  </p:stCondLst>
                                  <p:childTnLst>
                                    <p:animEffect transition="out" filter="fade">
                                      <p:cBhvr>
                                        <p:cTn id="68" dur="2000"/>
                                        <p:tgtEl>
                                          <p:spTgt spid="404511"/>
                                        </p:tgtEl>
                                      </p:cBhvr>
                                    </p:animEffect>
                                    <p:set>
                                      <p:cBhvr>
                                        <p:cTn id="69" dur="1" fill="hold">
                                          <p:stCondLst>
                                            <p:cond delay="1999"/>
                                          </p:stCondLst>
                                        </p:cTn>
                                        <p:tgtEl>
                                          <p:spTgt spid="404511"/>
                                        </p:tgtEl>
                                        <p:attrNameLst>
                                          <p:attrName>style.visibility</p:attrName>
                                        </p:attrNameLst>
                                      </p:cBhvr>
                                      <p:to>
                                        <p:strVal val="hidden"/>
                                      </p:to>
                                    </p:set>
                                  </p:childTnLst>
                                </p:cTn>
                              </p:par>
                              <p:par>
                                <p:cTn id="70" presetID="10" presetClass="exit" presetSubtype="0" fill="hold" grpId="1" nodeType="withEffect">
                                  <p:stCondLst>
                                    <p:cond delay="0"/>
                                  </p:stCondLst>
                                  <p:childTnLst>
                                    <p:animEffect transition="out" filter="fade">
                                      <p:cBhvr>
                                        <p:cTn id="71" dur="2000"/>
                                        <p:tgtEl>
                                          <p:spTgt spid="404512"/>
                                        </p:tgtEl>
                                      </p:cBhvr>
                                    </p:animEffect>
                                    <p:set>
                                      <p:cBhvr>
                                        <p:cTn id="72" dur="1" fill="hold">
                                          <p:stCondLst>
                                            <p:cond delay="1999"/>
                                          </p:stCondLst>
                                        </p:cTn>
                                        <p:tgtEl>
                                          <p:spTgt spid="404512"/>
                                        </p:tgtEl>
                                        <p:attrNameLst>
                                          <p:attrName>style.visibility</p:attrName>
                                        </p:attrNameLst>
                                      </p:cBhvr>
                                      <p:to>
                                        <p:strVal val="hidden"/>
                                      </p:to>
                                    </p:set>
                                  </p:childTnLst>
                                </p:cTn>
                              </p:par>
                              <p:par>
                                <p:cTn id="73" presetID="10" presetClass="exit" presetSubtype="0" fill="hold" grpId="1" nodeType="withEffect">
                                  <p:stCondLst>
                                    <p:cond delay="0"/>
                                  </p:stCondLst>
                                  <p:childTnLst>
                                    <p:animEffect transition="out" filter="fade">
                                      <p:cBhvr>
                                        <p:cTn id="74" dur="2000"/>
                                        <p:tgtEl>
                                          <p:spTgt spid="404514"/>
                                        </p:tgtEl>
                                      </p:cBhvr>
                                    </p:animEffect>
                                    <p:set>
                                      <p:cBhvr>
                                        <p:cTn id="75" dur="1" fill="hold">
                                          <p:stCondLst>
                                            <p:cond delay="1999"/>
                                          </p:stCondLst>
                                        </p:cTn>
                                        <p:tgtEl>
                                          <p:spTgt spid="404514"/>
                                        </p:tgtEl>
                                        <p:attrNameLst>
                                          <p:attrName>style.visibility</p:attrName>
                                        </p:attrNameLst>
                                      </p:cBhvr>
                                      <p:to>
                                        <p:strVal val="hidden"/>
                                      </p:to>
                                    </p:set>
                                  </p:childTnLst>
                                </p:cTn>
                              </p:par>
                              <p:par>
                                <p:cTn id="76" presetID="10" presetClass="exit" presetSubtype="0" fill="hold" grpId="1" nodeType="withEffect">
                                  <p:stCondLst>
                                    <p:cond delay="0"/>
                                  </p:stCondLst>
                                  <p:childTnLst>
                                    <p:animEffect transition="out" filter="fade">
                                      <p:cBhvr>
                                        <p:cTn id="77" dur="2000"/>
                                        <p:tgtEl>
                                          <p:spTgt spid="404513"/>
                                        </p:tgtEl>
                                      </p:cBhvr>
                                    </p:animEffect>
                                    <p:set>
                                      <p:cBhvr>
                                        <p:cTn id="78" dur="1" fill="hold">
                                          <p:stCondLst>
                                            <p:cond delay="1999"/>
                                          </p:stCondLst>
                                        </p:cTn>
                                        <p:tgtEl>
                                          <p:spTgt spid="404513"/>
                                        </p:tgtEl>
                                        <p:attrNameLst>
                                          <p:attrName>style.visibility</p:attrName>
                                        </p:attrNameLst>
                                      </p:cBhvr>
                                      <p:to>
                                        <p:strVal val="hidden"/>
                                      </p:to>
                                    </p:set>
                                  </p:childTnLst>
                                </p:cTn>
                              </p:par>
                              <p:par>
                                <p:cTn id="79" presetID="10" presetClass="exit" presetSubtype="0" fill="hold" nodeType="withEffect">
                                  <p:stCondLst>
                                    <p:cond delay="0"/>
                                  </p:stCondLst>
                                  <p:childTnLst>
                                    <p:animEffect transition="out" filter="fade">
                                      <p:cBhvr>
                                        <p:cTn id="80" dur="2000"/>
                                        <p:tgtEl>
                                          <p:spTgt spid="404523"/>
                                        </p:tgtEl>
                                      </p:cBhvr>
                                    </p:animEffect>
                                    <p:set>
                                      <p:cBhvr>
                                        <p:cTn id="81" dur="1" fill="hold">
                                          <p:stCondLst>
                                            <p:cond delay="1999"/>
                                          </p:stCondLst>
                                        </p:cTn>
                                        <p:tgtEl>
                                          <p:spTgt spid="404523"/>
                                        </p:tgtEl>
                                        <p:attrNameLst>
                                          <p:attrName>style.visibility</p:attrName>
                                        </p:attrNameLst>
                                      </p:cBhvr>
                                      <p:to>
                                        <p:strVal val="hidden"/>
                                      </p:to>
                                    </p:set>
                                  </p:childTnLst>
                                </p:cTn>
                              </p:par>
                              <p:par>
                                <p:cTn id="82" presetID="10" presetClass="exit" presetSubtype="0" fill="hold" nodeType="withEffect">
                                  <p:stCondLst>
                                    <p:cond delay="0"/>
                                  </p:stCondLst>
                                  <p:childTnLst>
                                    <p:animEffect transition="out" filter="fade">
                                      <p:cBhvr>
                                        <p:cTn id="83" dur="2000"/>
                                        <p:tgtEl>
                                          <p:spTgt spid="404519"/>
                                        </p:tgtEl>
                                      </p:cBhvr>
                                    </p:animEffect>
                                    <p:set>
                                      <p:cBhvr>
                                        <p:cTn id="84" dur="1" fill="hold">
                                          <p:stCondLst>
                                            <p:cond delay="1999"/>
                                          </p:stCondLst>
                                        </p:cTn>
                                        <p:tgtEl>
                                          <p:spTgt spid="404519"/>
                                        </p:tgtEl>
                                        <p:attrNameLst>
                                          <p:attrName>style.visibility</p:attrName>
                                        </p:attrNameLst>
                                      </p:cBhvr>
                                      <p:to>
                                        <p:strVal val="hidden"/>
                                      </p:to>
                                    </p:set>
                                  </p:childTnLst>
                                </p:cTn>
                              </p:par>
                              <p:par>
                                <p:cTn id="85" presetID="10" presetClass="exit" presetSubtype="0" fill="hold" nodeType="withEffect">
                                  <p:stCondLst>
                                    <p:cond delay="0"/>
                                  </p:stCondLst>
                                  <p:childTnLst>
                                    <p:animEffect transition="out" filter="fade">
                                      <p:cBhvr>
                                        <p:cTn id="86" dur="2000"/>
                                        <p:tgtEl>
                                          <p:spTgt spid="404515"/>
                                        </p:tgtEl>
                                      </p:cBhvr>
                                    </p:animEffect>
                                    <p:set>
                                      <p:cBhvr>
                                        <p:cTn id="87" dur="1" fill="hold">
                                          <p:stCondLst>
                                            <p:cond delay="1999"/>
                                          </p:stCondLst>
                                        </p:cTn>
                                        <p:tgtEl>
                                          <p:spTgt spid="404515"/>
                                        </p:tgtEl>
                                        <p:attrNameLst>
                                          <p:attrName>style.visibility</p:attrName>
                                        </p:attrNameLst>
                                      </p:cBhvr>
                                      <p:to>
                                        <p:strVal val="hidden"/>
                                      </p:to>
                                    </p:set>
                                  </p:childTnLst>
                                </p:cTn>
                              </p:par>
                            </p:childTnLst>
                          </p:cTn>
                        </p:par>
                        <p:par>
                          <p:cTn id="88" fill="hold">
                            <p:stCondLst>
                              <p:cond delay="5000"/>
                            </p:stCondLst>
                            <p:childTnLst>
                              <p:par>
                                <p:cTn id="89" presetID="1" presetClass="entr" presetSubtype="0" fill="hold" grpId="1" nodeType="afterEffect">
                                  <p:stCondLst>
                                    <p:cond delay="0"/>
                                  </p:stCondLst>
                                  <p:childTnLst>
                                    <p:set>
                                      <p:cBhvr>
                                        <p:cTn id="90" dur="1" fill="hold">
                                          <p:stCondLst>
                                            <p:cond delay="0"/>
                                          </p:stCondLst>
                                        </p:cTn>
                                        <p:tgtEl>
                                          <p:spTgt spid="404529"/>
                                        </p:tgtEl>
                                        <p:attrNameLst>
                                          <p:attrName>style.visibility</p:attrName>
                                        </p:attrNameLst>
                                      </p:cBhvr>
                                      <p:to>
                                        <p:strVal val="visible"/>
                                      </p:to>
                                    </p:set>
                                  </p:childTnLst>
                                </p:cTn>
                              </p:par>
                            </p:childTnLst>
                          </p:cTn>
                        </p:par>
                        <p:par>
                          <p:cTn id="91" fill="hold">
                            <p:stCondLst>
                              <p:cond delay="5000"/>
                            </p:stCondLst>
                            <p:childTnLst>
                              <p:par>
                                <p:cTn id="92" presetID="35" presetClass="emph" presetSubtype="0" repeatCount="3000" fill="hold" grpId="0" nodeType="afterEffect">
                                  <p:stCondLst>
                                    <p:cond delay="0"/>
                                  </p:stCondLst>
                                  <p:childTnLst>
                                    <p:anim calcmode="discrete" valueType="str">
                                      <p:cBhvr>
                                        <p:cTn id="93" dur="1000" fill="hold"/>
                                        <p:tgtEl>
                                          <p:spTgt spid="404529"/>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4482" grpId="0" build="p"/>
      <p:bldP spid="404501" grpId="0"/>
      <p:bldP spid="404501" grpId="1"/>
      <p:bldP spid="404509" grpId="0" animBg="1"/>
      <p:bldP spid="404509" grpId="1" animBg="1"/>
      <p:bldP spid="404510" grpId="0" animBg="1"/>
      <p:bldP spid="404511" grpId="0" animBg="1"/>
      <p:bldP spid="404511" grpId="1" animBg="1"/>
      <p:bldP spid="404512" grpId="0" animBg="1"/>
      <p:bldP spid="404512" grpId="1" animBg="1"/>
      <p:bldP spid="404513" grpId="0" animBg="1"/>
      <p:bldP spid="404513" grpId="1" animBg="1"/>
      <p:bldP spid="404514" grpId="0" animBg="1"/>
      <p:bldP spid="404514" grpId="1" animBg="1"/>
      <p:bldP spid="404518" grpId="0" animBg="1"/>
      <p:bldP spid="404518" grpId="1" animBg="1"/>
      <p:bldP spid="404522" grpId="0" animBg="1"/>
      <p:bldP spid="404522" grpId="1" animBg="1"/>
      <p:bldP spid="404526" grpId="0" animBg="1"/>
      <p:bldP spid="404526" grpId="1" animBg="1"/>
      <p:bldP spid="404527" grpId="0" animBg="1"/>
      <p:bldP spid="404527" grpId="1" animBg="1"/>
      <p:bldP spid="404529" grpId="0" animBg="1"/>
      <p:bldP spid="404529" grpId="1"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Rectangle 2"/>
          <p:cNvSpPr>
            <a:spLocks noGrp="1" noChangeArrowheads="1"/>
          </p:cNvSpPr>
          <p:nvPr>
            <p:ph type="title"/>
          </p:nvPr>
        </p:nvSpPr>
        <p:spPr/>
        <p:txBody>
          <a:bodyPr/>
          <a:lstStyle/>
          <a:p>
            <a:pPr algn="ctr"/>
            <a:r>
              <a:rPr lang="zh-CN" altLang="en-US" dirty="0"/>
              <a:t>以太网采用广播方式发送 </a:t>
            </a:r>
          </a:p>
        </p:txBody>
      </p:sp>
      <p:sp>
        <p:nvSpPr>
          <p:cNvPr id="405507" name="Rectangle 3"/>
          <p:cNvSpPr>
            <a:spLocks noGrp="1" noChangeArrowheads="1"/>
          </p:cNvSpPr>
          <p:nvPr>
            <p:ph idx="1"/>
          </p:nvPr>
        </p:nvSpPr>
        <p:spPr/>
        <p:txBody>
          <a:bodyPr/>
          <a:lstStyle/>
          <a:p>
            <a:r>
              <a:rPr lang="zh-CN" altLang="en-US" dirty="0"/>
              <a:t>总线上的每一个工作的计算机都能检测到 </a:t>
            </a:r>
            <a:r>
              <a:rPr lang="en-US" altLang="zh-CN" dirty="0"/>
              <a:t>B </a:t>
            </a:r>
            <a:r>
              <a:rPr lang="zh-CN" altLang="en-US" dirty="0"/>
              <a:t>发送的数据信号。 </a:t>
            </a:r>
          </a:p>
          <a:p>
            <a:r>
              <a:rPr lang="zh-CN" altLang="en-US" dirty="0"/>
              <a:t>由于只有计算机 </a:t>
            </a:r>
            <a:r>
              <a:rPr lang="en-US" altLang="zh-CN" dirty="0"/>
              <a:t>D </a:t>
            </a:r>
            <a:r>
              <a:rPr lang="zh-CN" altLang="en-US" dirty="0"/>
              <a:t>的地址与数据帧首部写入的地址一致，因此只有 </a:t>
            </a:r>
            <a:r>
              <a:rPr lang="en-US" altLang="zh-CN" dirty="0"/>
              <a:t>D </a:t>
            </a:r>
            <a:r>
              <a:rPr lang="zh-CN" altLang="en-US" dirty="0"/>
              <a:t>才接收这个数据帧。 </a:t>
            </a:r>
          </a:p>
          <a:p>
            <a:r>
              <a:rPr lang="zh-CN" altLang="en-US" dirty="0"/>
              <a:t>其他所有的计算机（</a:t>
            </a:r>
            <a:r>
              <a:rPr lang="en-US" altLang="zh-CN" dirty="0"/>
              <a:t>A, C </a:t>
            </a:r>
            <a:r>
              <a:rPr lang="zh-CN" altLang="en-US" dirty="0"/>
              <a:t>和 </a:t>
            </a:r>
            <a:r>
              <a:rPr lang="en-US" altLang="zh-CN" dirty="0"/>
              <a:t>E</a:t>
            </a:r>
            <a:r>
              <a:rPr lang="zh-CN" altLang="en-US" dirty="0"/>
              <a:t>）都检测到不是发送给它们的数据帧，因此就丢弃这个数据帧而不能够收下来。</a:t>
            </a:r>
          </a:p>
          <a:p>
            <a:r>
              <a:rPr lang="zh-CN" altLang="en-US" dirty="0"/>
              <a:t>在具有广播特性的总线上实现了一对一的通信。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550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550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550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5507"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Rectangle 2"/>
          <p:cNvSpPr>
            <a:spLocks noGrp="1" noChangeArrowheads="1"/>
          </p:cNvSpPr>
          <p:nvPr>
            <p:ph type="title"/>
          </p:nvPr>
        </p:nvSpPr>
        <p:spPr/>
        <p:txBody>
          <a:bodyPr/>
          <a:lstStyle/>
          <a:p>
            <a:pPr algn="ctr"/>
            <a:r>
              <a:rPr lang="en-US" altLang="zh-CN" dirty="0"/>
              <a:t>CSMA/CD</a:t>
            </a:r>
            <a:r>
              <a:rPr lang="zh-CN" altLang="en-US" dirty="0"/>
              <a:t>协议</a:t>
            </a:r>
            <a:r>
              <a:rPr lang="en-US" altLang="zh-CN" dirty="0"/>
              <a:t> </a:t>
            </a:r>
          </a:p>
        </p:txBody>
      </p:sp>
      <p:sp>
        <p:nvSpPr>
          <p:cNvPr id="408579" name="Rectangle 3"/>
          <p:cNvSpPr>
            <a:spLocks noGrp="1" noChangeArrowheads="1"/>
          </p:cNvSpPr>
          <p:nvPr>
            <p:ph idx="1"/>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a:lnSpc>
                <a:spcPct val="100000"/>
              </a:lnSpc>
            </a:pPr>
            <a:r>
              <a:rPr lang="en-US" altLang="zh-CN" sz="2800" dirty="0"/>
              <a:t>CSMA/CD </a:t>
            </a:r>
            <a:r>
              <a:rPr lang="zh-CN" altLang="en-US" sz="2800" dirty="0"/>
              <a:t>含义：</a:t>
            </a:r>
            <a:r>
              <a:rPr lang="zh-CN" altLang="en-US" sz="2800" dirty="0">
                <a:solidFill>
                  <a:srgbClr val="FF0000"/>
                </a:solidFill>
              </a:rPr>
              <a:t>载波监听多点接入 </a:t>
            </a:r>
            <a:r>
              <a:rPr lang="en-US" altLang="zh-CN" sz="2800" dirty="0">
                <a:solidFill>
                  <a:srgbClr val="FF0000"/>
                </a:solidFill>
              </a:rPr>
              <a:t>/ </a:t>
            </a:r>
            <a:r>
              <a:rPr lang="zh-CN" altLang="en-US" sz="2800" dirty="0">
                <a:solidFill>
                  <a:srgbClr val="FF0000"/>
                </a:solidFill>
              </a:rPr>
              <a:t>碰撞检测  </a:t>
            </a:r>
            <a:r>
              <a:rPr lang="en-US" altLang="zh-CN" sz="2800" dirty="0"/>
              <a:t>(Carrier Sense Multiple Access with Collision Detection) </a:t>
            </a:r>
            <a:r>
              <a:rPr lang="zh-CN" altLang="en-US" sz="2800" dirty="0"/>
              <a:t>。</a:t>
            </a:r>
          </a:p>
          <a:p>
            <a:pPr>
              <a:lnSpc>
                <a:spcPct val="100000"/>
              </a:lnSpc>
            </a:pPr>
            <a:r>
              <a:rPr lang="zh-CN" altLang="en-US" sz="2800" dirty="0"/>
              <a:t>“</a:t>
            </a:r>
            <a:r>
              <a:rPr lang="zh-CN" altLang="en-US" sz="2800" dirty="0">
                <a:solidFill>
                  <a:srgbClr val="FF0000"/>
                </a:solidFill>
              </a:rPr>
              <a:t>多点接入</a:t>
            </a:r>
            <a:r>
              <a:rPr lang="zh-CN" altLang="en-US" sz="2800" dirty="0"/>
              <a:t>”表示许多计算机以多点接入的方式连接在一根总线上。</a:t>
            </a:r>
            <a:endParaRPr lang="en-US" altLang="zh-CN" sz="2800" dirty="0"/>
          </a:p>
          <a:p>
            <a:pPr>
              <a:lnSpc>
                <a:spcPct val="100000"/>
              </a:lnSpc>
            </a:pPr>
            <a:r>
              <a:rPr lang="zh-CN" altLang="en-US" sz="2800" dirty="0"/>
              <a:t>“</a:t>
            </a:r>
            <a:r>
              <a:rPr lang="zh-CN" altLang="en-US" sz="2800" dirty="0">
                <a:solidFill>
                  <a:srgbClr val="FF0000"/>
                </a:solidFill>
              </a:rPr>
              <a:t>载波监听</a:t>
            </a:r>
            <a:r>
              <a:rPr lang="zh-CN" altLang="en-US" sz="2800" dirty="0"/>
              <a:t>”是指每一个站在发送数据之前先要检测一下总线上是否有其他计算机在发送数据，如果有，则暂时不要发送数据，以免发生碰撞。 </a:t>
            </a:r>
          </a:p>
          <a:p>
            <a:pPr>
              <a:lnSpc>
                <a:spcPct val="100000"/>
              </a:lnSpc>
            </a:pPr>
            <a:r>
              <a:rPr lang="zh-CN" altLang="en-US" sz="2800" dirty="0"/>
              <a:t>总线上并没有什么“载波”。因此， </a:t>
            </a:r>
            <a:r>
              <a:rPr lang="zh-CN" altLang="en-US" sz="2800" dirty="0">
                <a:solidFill>
                  <a:srgbClr val="0000FF"/>
                </a:solidFill>
              </a:rPr>
              <a:t>“载波监听”就是用电子技术检测总线上有没有其他计算机发送的数据信号。</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857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85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8579"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Rectangle 2"/>
          <p:cNvSpPr>
            <a:spLocks noGrp="1" noChangeArrowheads="1"/>
          </p:cNvSpPr>
          <p:nvPr>
            <p:ph type="title"/>
          </p:nvPr>
        </p:nvSpPr>
        <p:spPr/>
        <p:txBody>
          <a:bodyPr/>
          <a:lstStyle/>
          <a:p>
            <a:pPr algn="ctr"/>
            <a:r>
              <a:rPr lang="zh-CN" altLang="en-US" dirty="0"/>
              <a:t>碰撞检测</a:t>
            </a:r>
          </a:p>
        </p:txBody>
      </p:sp>
      <p:sp>
        <p:nvSpPr>
          <p:cNvPr id="409603" name="Rectangle 3"/>
          <p:cNvSpPr>
            <a:spLocks noGrp="1" noChangeArrowheads="1"/>
          </p:cNvSpPr>
          <p:nvPr>
            <p:ph idx="1"/>
          </p:nvPr>
        </p:nvSpPr>
        <p:spPr/>
        <p:txBody>
          <a:bodyPr/>
          <a:lstStyle/>
          <a:p>
            <a:r>
              <a:rPr lang="en-US" altLang="zh-CN" sz="2800" dirty="0"/>
              <a:t>“</a:t>
            </a:r>
            <a:r>
              <a:rPr lang="zh-CN" altLang="en-US" sz="2800" dirty="0">
                <a:solidFill>
                  <a:srgbClr val="FF0000"/>
                </a:solidFill>
              </a:rPr>
              <a:t>碰撞检测</a:t>
            </a:r>
            <a:r>
              <a:rPr lang="zh-CN" altLang="en-US" sz="2800" dirty="0"/>
              <a:t>”就是计算机边发送数据边检测信道上的信号电压大小。</a:t>
            </a:r>
          </a:p>
          <a:p>
            <a:r>
              <a:rPr lang="zh-CN" altLang="en-US" sz="2800" dirty="0"/>
              <a:t>当几个站同时在总线上发送数据时，总线上的信号电压摆动值将会增大（互相叠加）。</a:t>
            </a:r>
          </a:p>
          <a:p>
            <a:r>
              <a:rPr lang="zh-CN" altLang="en-US" sz="2800" dirty="0"/>
              <a:t>当一个站检测到的信号电压摆动值超过一定的门限值时，就认为总线上至少有两个站同时在发送数据，表明产生了碰撞。</a:t>
            </a:r>
          </a:p>
          <a:p>
            <a:r>
              <a:rPr lang="zh-CN" altLang="en-US" sz="2800" dirty="0">
                <a:solidFill>
                  <a:srgbClr val="0000FF"/>
                </a:solidFill>
              </a:rPr>
              <a:t>所谓“碰撞”就是发生了冲突。因此“碰撞检测”也称为“冲突检测”</a:t>
            </a:r>
            <a:r>
              <a:rPr lang="zh-CN" altLang="en-US" sz="2800" dirty="0">
                <a:solidFill>
                  <a:srgbClr val="0000CC"/>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60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60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6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0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266" name="Rectangle 2"/>
          <p:cNvSpPr>
            <a:spLocks noGrp="1" noChangeArrowheads="1"/>
          </p:cNvSpPr>
          <p:nvPr>
            <p:ph type="title"/>
          </p:nvPr>
        </p:nvSpPr>
        <p:spPr/>
        <p:txBody>
          <a:bodyPr/>
          <a:lstStyle/>
          <a:p>
            <a:r>
              <a:rPr lang="en-US" altLang="zh-CN" dirty="0"/>
              <a:t>3.3.1  </a:t>
            </a:r>
            <a:r>
              <a:rPr lang="zh-CN" altLang="en-US" dirty="0"/>
              <a:t>局域网的数据链路层 </a:t>
            </a:r>
          </a:p>
        </p:txBody>
      </p:sp>
      <p:sp>
        <p:nvSpPr>
          <p:cNvPr id="395267" name="Rectangle 3"/>
          <p:cNvSpPr>
            <a:spLocks noGrp="1" noChangeArrowheads="1"/>
          </p:cNvSpPr>
          <p:nvPr>
            <p:ph idx="1"/>
          </p:nvPr>
        </p:nvSpPr>
        <p:spPr/>
        <p:txBody>
          <a:bodyPr/>
          <a:lstStyle/>
          <a:p>
            <a:r>
              <a:rPr lang="zh-CN" altLang="en-US" sz="2800" dirty="0"/>
              <a:t>局域网最主要的</a:t>
            </a:r>
            <a:r>
              <a:rPr lang="zh-CN" altLang="en-US" sz="2800" dirty="0">
                <a:solidFill>
                  <a:srgbClr val="FF0000"/>
                </a:solidFill>
              </a:rPr>
              <a:t>特点</a:t>
            </a:r>
            <a:r>
              <a:rPr lang="zh-CN" altLang="en-US" sz="2800" dirty="0"/>
              <a:t>是：</a:t>
            </a:r>
            <a:endParaRPr lang="en-US" altLang="zh-CN" sz="2800" dirty="0"/>
          </a:p>
          <a:p>
            <a:pPr lvl="1"/>
            <a:r>
              <a:rPr lang="zh-CN" altLang="en-US" sz="2400" dirty="0"/>
              <a:t>网络为一个单位所拥有；</a:t>
            </a:r>
            <a:endParaRPr lang="en-US" altLang="zh-CN" sz="2400" dirty="0"/>
          </a:p>
          <a:p>
            <a:pPr lvl="1"/>
            <a:r>
              <a:rPr lang="zh-CN" altLang="en-US" sz="2400" dirty="0"/>
              <a:t>地理范围和站点数目均有限。 </a:t>
            </a:r>
          </a:p>
          <a:p>
            <a:r>
              <a:rPr lang="zh-CN" altLang="en-US" sz="2800" dirty="0"/>
              <a:t>局域网具有如下</a:t>
            </a:r>
            <a:r>
              <a:rPr lang="zh-CN" altLang="en-US" sz="2800" dirty="0">
                <a:solidFill>
                  <a:srgbClr val="FF0000"/>
                </a:solidFill>
              </a:rPr>
              <a:t>主要优点：</a:t>
            </a:r>
          </a:p>
          <a:p>
            <a:pPr lvl="1"/>
            <a:r>
              <a:rPr lang="zh-CN" altLang="en-US" sz="2400" dirty="0">
                <a:ea typeface="黑体" pitchFamily="2" charset="-122"/>
              </a:rPr>
              <a:t>具有广播功能，从一个站点可很方便地访问全网。局域网上的主机可共享连接在局域网上的各种硬件和软件资源。</a:t>
            </a:r>
            <a:r>
              <a:rPr lang="zh-CN" altLang="en-US" dirty="0"/>
              <a:t> </a:t>
            </a:r>
            <a:endParaRPr lang="zh-CN" altLang="en-US" sz="2400" dirty="0"/>
          </a:p>
          <a:p>
            <a:pPr lvl="1"/>
            <a:r>
              <a:rPr lang="zh-CN" altLang="en-US" sz="2400" dirty="0"/>
              <a:t>便于系统的扩展和逐渐地演变，各设备的位置可灵活调整和改变。</a:t>
            </a:r>
          </a:p>
          <a:p>
            <a:pPr lvl="1"/>
            <a:r>
              <a:rPr lang="zh-CN" altLang="en-US" sz="2400" dirty="0"/>
              <a:t>提高了系统的可靠性、可用性和生存性（</a:t>
            </a:r>
            <a:r>
              <a:rPr lang="en-US" altLang="zh-CN" sz="2400" dirty="0"/>
              <a:t>survivability</a:t>
            </a:r>
            <a:r>
              <a:rPr lang="zh-CN" altLang="en-US" sz="2400"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526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9526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9526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526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95267">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95267">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952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5267"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626" name="Rectangle 2"/>
          <p:cNvSpPr>
            <a:spLocks noGrp="1" noChangeArrowheads="1"/>
          </p:cNvSpPr>
          <p:nvPr>
            <p:ph type="title"/>
          </p:nvPr>
        </p:nvSpPr>
        <p:spPr/>
        <p:txBody>
          <a:bodyPr/>
          <a:lstStyle/>
          <a:p>
            <a:pPr algn="ctr"/>
            <a:r>
              <a:rPr lang="zh-CN" altLang="en-US" dirty="0"/>
              <a:t>检测到碰撞后</a:t>
            </a:r>
          </a:p>
        </p:txBody>
      </p:sp>
      <p:sp>
        <p:nvSpPr>
          <p:cNvPr id="410627" name="Rectangle 3"/>
          <p:cNvSpPr>
            <a:spLocks noGrp="1" noChangeArrowheads="1"/>
          </p:cNvSpPr>
          <p:nvPr>
            <p:ph idx="1"/>
          </p:nvPr>
        </p:nvSpPr>
        <p:spPr/>
        <p:txBody>
          <a:bodyPr/>
          <a:lstStyle/>
          <a:p>
            <a:r>
              <a:rPr lang="zh-CN" altLang="en-US" dirty="0"/>
              <a:t>在发生碰撞时，总线上传输的信号产生了严重的失真，无法从中恢复出有用的信息来。</a:t>
            </a:r>
          </a:p>
          <a:p>
            <a:r>
              <a:rPr lang="zh-CN" altLang="en-US" dirty="0">
                <a:solidFill>
                  <a:srgbClr val="0000FF"/>
                </a:solidFill>
              </a:rPr>
              <a:t>每一个正在发送数据的站，一旦发现总线上出现了碰撞，就要</a:t>
            </a:r>
            <a:r>
              <a:rPr lang="zh-CN" altLang="en-US" dirty="0">
                <a:solidFill>
                  <a:srgbClr val="FF0000"/>
                </a:solidFill>
              </a:rPr>
              <a:t>立即停止发送，</a:t>
            </a:r>
            <a:r>
              <a:rPr lang="zh-CN" altLang="en-US" dirty="0">
                <a:solidFill>
                  <a:srgbClr val="0000FF"/>
                </a:solidFill>
              </a:rPr>
              <a:t>免得继续浪费网络资源，然后</a:t>
            </a:r>
            <a:r>
              <a:rPr lang="zh-CN" altLang="en-US" dirty="0">
                <a:solidFill>
                  <a:srgbClr val="FF0000"/>
                </a:solidFill>
              </a:rPr>
              <a:t>等待一段随机</a:t>
            </a:r>
            <a:r>
              <a:rPr lang="zh-CN" altLang="en-US" dirty="0">
                <a:solidFill>
                  <a:srgbClr val="0000FF"/>
                </a:solidFill>
              </a:rPr>
              <a:t>时间后再次发送。</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062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650" name="Rectangle 2"/>
          <p:cNvSpPr>
            <a:spLocks noGrp="1" noChangeArrowheads="1"/>
          </p:cNvSpPr>
          <p:nvPr>
            <p:ph type="title"/>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p>
            <a:pPr algn="ctr"/>
            <a:r>
              <a:rPr lang="zh-CN" altLang="en-US" dirty="0"/>
              <a:t>为什么要进行碰撞检测？</a:t>
            </a:r>
          </a:p>
        </p:txBody>
      </p:sp>
      <p:sp>
        <p:nvSpPr>
          <p:cNvPr id="411651" name="Rectangle 3"/>
          <p:cNvSpPr>
            <a:spLocks noGrp="1" noChangeArrowheads="1"/>
          </p:cNvSpPr>
          <p:nvPr>
            <p:ph idx="1"/>
          </p:nvPr>
        </p:nvSpPr>
        <p:spPr/>
        <p:txBody>
          <a:bodyPr/>
          <a:lstStyle/>
          <a:p>
            <a:r>
              <a:rPr lang="zh-CN" altLang="en-US" sz="2800" dirty="0">
                <a:solidFill>
                  <a:srgbClr val="FF0000"/>
                </a:solidFill>
              </a:rPr>
              <a:t>由于电磁波在总线上的传播速率是有限的，</a:t>
            </a:r>
            <a:r>
              <a:rPr lang="zh-CN" altLang="en-US" sz="2800" dirty="0"/>
              <a:t>当某个站监听到总线是空闲时，也可能总线并非真正是空闲的。 </a:t>
            </a:r>
          </a:p>
          <a:p>
            <a:r>
              <a:rPr lang="en-US" altLang="zh-CN" sz="2800" dirty="0"/>
              <a:t>A </a:t>
            </a:r>
            <a:r>
              <a:rPr lang="zh-CN" altLang="en-US" sz="2800" dirty="0"/>
              <a:t>向 </a:t>
            </a:r>
            <a:r>
              <a:rPr lang="en-US" altLang="zh-CN" sz="2800" dirty="0"/>
              <a:t>B </a:t>
            </a:r>
            <a:r>
              <a:rPr lang="zh-CN" altLang="en-US" sz="2800" dirty="0"/>
              <a:t>发出的信息，要经过一定的时间后才能传送到 </a:t>
            </a:r>
            <a:r>
              <a:rPr lang="en-US" altLang="zh-CN" sz="2800" dirty="0"/>
              <a:t>B</a:t>
            </a:r>
            <a:r>
              <a:rPr lang="zh-CN" altLang="en-US" sz="2800" dirty="0"/>
              <a:t>。</a:t>
            </a:r>
            <a:endParaRPr lang="en-US" altLang="zh-CN" sz="2800" dirty="0"/>
          </a:p>
          <a:p>
            <a:r>
              <a:rPr lang="en-US" altLang="zh-CN" sz="2800" dirty="0"/>
              <a:t>B </a:t>
            </a:r>
            <a:r>
              <a:rPr lang="zh-CN" altLang="en-US" sz="2800" dirty="0"/>
              <a:t>若在 </a:t>
            </a:r>
            <a:r>
              <a:rPr lang="en-US" altLang="zh-CN" sz="2800" dirty="0"/>
              <a:t>A </a:t>
            </a:r>
            <a:r>
              <a:rPr lang="zh-CN" altLang="en-US" sz="2800" dirty="0"/>
              <a:t>发送的信息到达 </a:t>
            </a:r>
            <a:r>
              <a:rPr lang="en-US" altLang="zh-CN" sz="2800" dirty="0"/>
              <a:t>B </a:t>
            </a:r>
            <a:r>
              <a:rPr lang="zh-CN" altLang="en-US" sz="2800" dirty="0"/>
              <a:t>之前发送自己的帧 </a:t>
            </a:r>
            <a:r>
              <a:rPr lang="en-US" altLang="zh-CN" sz="2800" dirty="0"/>
              <a:t>(</a:t>
            </a:r>
            <a:r>
              <a:rPr lang="zh-CN" altLang="en-US" sz="2800" dirty="0"/>
              <a:t>因为这时 </a:t>
            </a:r>
            <a:r>
              <a:rPr lang="en-US" altLang="zh-CN" sz="2800" dirty="0"/>
              <a:t>B </a:t>
            </a:r>
            <a:r>
              <a:rPr lang="zh-CN" altLang="en-US" sz="2800" dirty="0"/>
              <a:t>的载波监听检测不到 </a:t>
            </a:r>
            <a:r>
              <a:rPr lang="en-US" altLang="zh-CN" sz="2800" dirty="0"/>
              <a:t>A </a:t>
            </a:r>
            <a:r>
              <a:rPr lang="zh-CN" altLang="en-US" sz="2800" dirty="0"/>
              <a:t>所发送的信息</a:t>
            </a:r>
            <a:r>
              <a:rPr lang="en-US" altLang="zh-CN" sz="2800" dirty="0"/>
              <a:t>)</a:t>
            </a:r>
            <a:r>
              <a:rPr lang="zh-CN" altLang="en-US" sz="2800" dirty="0"/>
              <a:t>，则必然要在某个时间和 </a:t>
            </a:r>
            <a:r>
              <a:rPr lang="en-US" altLang="zh-CN" sz="2800" dirty="0"/>
              <a:t>A </a:t>
            </a:r>
            <a:r>
              <a:rPr lang="zh-CN" altLang="en-US" sz="2800" dirty="0"/>
              <a:t>发送的帧发生碰撞。</a:t>
            </a:r>
          </a:p>
          <a:p>
            <a:r>
              <a:rPr lang="zh-CN" altLang="en-US" sz="2800" dirty="0"/>
              <a:t>碰撞的结果是两个帧都变得无用。</a:t>
            </a:r>
            <a:endParaRPr lang="en-US" altLang="zh-CN" sz="2800" dirty="0"/>
          </a:p>
          <a:p>
            <a:r>
              <a:rPr lang="zh-CN" altLang="en-US" sz="2800" dirty="0">
                <a:solidFill>
                  <a:srgbClr val="FF0000"/>
                </a:solidFill>
              </a:rPr>
              <a:t>所以需要在发送期间进行碰撞检测，以检测冲突。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165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165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165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16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674" name="Line 2"/>
          <p:cNvSpPr>
            <a:spLocks noChangeShapeType="1"/>
          </p:cNvSpPr>
          <p:nvPr/>
        </p:nvSpPr>
        <p:spPr bwMode="auto">
          <a:xfrm>
            <a:off x="2181054" y="2055266"/>
            <a:ext cx="5049308" cy="0"/>
          </a:xfrm>
          <a:prstGeom prst="line">
            <a:avLst/>
          </a:prstGeom>
          <a:noFill/>
          <a:ln w="57150" cmpd="dbl">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12675" name="Line 3"/>
          <p:cNvSpPr>
            <a:spLocks noChangeShapeType="1"/>
          </p:cNvSpPr>
          <p:nvPr/>
        </p:nvSpPr>
        <p:spPr bwMode="auto">
          <a:xfrm>
            <a:off x="2174174" y="1766341"/>
            <a:ext cx="5063067" cy="0"/>
          </a:xfrm>
          <a:prstGeom prst="line">
            <a:avLst/>
          </a:prstGeom>
          <a:noFill/>
          <a:ln w="19050">
            <a:solidFill>
              <a:srgbClr val="333399"/>
            </a:solidFill>
            <a:round/>
            <a:headEnd type="triangle" w="med"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12676" name="Rectangle 4"/>
          <p:cNvSpPr>
            <a:spLocks noChangeArrowheads="1"/>
          </p:cNvSpPr>
          <p:nvPr/>
        </p:nvSpPr>
        <p:spPr bwMode="auto">
          <a:xfrm>
            <a:off x="4198370" y="1556792"/>
            <a:ext cx="708528" cy="36676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itchFamily="2" charset="-122"/>
              </a:rPr>
              <a:t>1 km</a:t>
            </a:r>
          </a:p>
        </p:txBody>
      </p:sp>
      <p:sp>
        <p:nvSpPr>
          <p:cNvPr id="412677" name="Line 5"/>
          <p:cNvSpPr>
            <a:spLocks noChangeShapeType="1"/>
          </p:cNvSpPr>
          <p:nvPr/>
        </p:nvSpPr>
        <p:spPr bwMode="auto">
          <a:xfrm>
            <a:off x="2169016" y="2060029"/>
            <a:ext cx="0" cy="18081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12678" name="Line 6"/>
          <p:cNvSpPr>
            <a:spLocks noChangeShapeType="1"/>
          </p:cNvSpPr>
          <p:nvPr/>
        </p:nvSpPr>
        <p:spPr bwMode="auto">
          <a:xfrm>
            <a:off x="2174174" y="2060029"/>
            <a:ext cx="5035550" cy="868363"/>
          </a:xfrm>
          <a:prstGeom prst="line">
            <a:avLst/>
          </a:prstGeom>
          <a:noFill/>
          <a:ln w="762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12679" name="Rectangle 7"/>
          <p:cNvSpPr>
            <a:spLocks noChangeArrowheads="1"/>
          </p:cNvSpPr>
          <p:nvPr/>
        </p:nvSpPr>
        <p:spPr bwMode="auto">
          <a:xfrm>
            <a:off x="1790661" y="1558378"/>
            <a:ext cx="442430" cy="520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800" b="1">
                <a:solidFill>
                  <a:srgbClr val="000099"/>
                </a:solidFill>
                <a:latin typeface="+mn-lt"/>
                <a:ea typeface="黑体" pitchFamily="2" charset="-122"/>
              </a:rPr>
              <a:t>A</a:t>
            </a:r>
          </a:p>
        </p:txBody>
      </p:sp>
      <p:sp>
        <p:nvSpPr>
          <p:cNvPr id="412680" name="Rectangle 8"/>
          <p:cNvSpPr>
            <a:spLocks noChangeArrowheads="1"/>
          </p:cNvSpPr>
          <p:nvPr/>
        </p:nvSpPr>
        <p:spPr bwMode="auto">
          <a:xfrm>
            <a:off x="7189087" y="1558378"/>
            <a:ext cx="442430" cy="520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800" b="1">
                <a:solidFill>
                  <a:srgbClr val="000099"/>
                </a:solidFill>
                <a:latin typeface="+mn-lt"/>
                <a:ea typeface="黑体" pitchFamily="2" charset="-122"/>
              </a:rPr>
              <a:t>B</a:t>
            </a:r>
          </a:p>
        </p:txBody>
      </p:sp>
      <p:sp>
        <p:nvSpPr>
          <p:cNvPr id="412681" name="Line 9"/>
          <p:cNvSpPr>
            <a:spLocks noChangeShapeType="1"/>
          </p:cNvSpPr>
          <p:nvPr/>
        </p:nvSpPr>
        <p:spPr bwMode="auto">
          <a:xfrm flipH="1">
            <a:off x="2041751" y="2402929"/>
            <a:ext cx="6879" cy="1090613"/>
          </a:xfrm>
          <a:prstGeom prst="line">
            <a:avLst/>
          </a:prstGeom>
          <a:noFill/>
          <a:ln w="19050">
            <a:solidFill>
              <a:srgbClr val="333399"/>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12682" name="Rectangle 10"/>
          <p:cNvSpPr>
            <a:spLocks noChangeArrowheads="1"/>
          </p:cNvSpPr>
          <p:nvPr/>
        </p:nvSpPr>
        <p:spPr bwMode="auto">
          <a:xfrm>
            <a:off x="1804420" y="2734716"/>
            <a:ext cx="259687"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33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i="1">
                <a:solidFill>
                  <a:srgbClr val="000099"/>
                </a:solidFill>
                <a:latin typeface="+mn-lt"/>
                <a:ea typeface="黑体" pitchFamily="2" charset="-122"/>
              </a:rPr>
              <a:t>t</a:t>
            </a:r>
          </a:p>
        </p:txBody>
      </p:sp>
      <p:sp>
        <p:nvSpPr>
          <p:cNvPr id="412683" name="Line 11"/>
          <p:cNvSpPr>
            <a:spLocks noChangeShapeType="1"/>
          </p:cNvSpPr>
          <p:nvPr/>
        </p:nvSpPr>
        <p:spPr bwMode="auto">
          <a:xfrm>
            <a:off x="7230362" y="2048916"/>
            <a:ext cx="0" cy="1484312"/>
          </a:xfrm>
          <a:prstGeom prst="line">
            <a:avLst/>
          </a:prstGeom>
          <a:noFill/>
          <a:ln w="190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12684" name="Line 12"/>
          <p:cNvSpPr>
            <a:spLocks noChangeShapeType="1"/>
          </p:cNvSpPr>
          <p:nvPr/>
        </p:nvSpPr>
        <p:spPr bwMode="auto">
          <a:xfrm flipH="1">
            <a:off x="2169016" y="2763292"/>
            <a:ext cx="5059627" cy="879475"/>
          </a:xfrm>
          <a:prstGeom prst="line">
            <a:avLst/>
          </a:prstGeom>
          <a:noFill/>
          <a:ln w="76200">
            <a:solidFill>
              <a:srgbClr val="996600"/>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grpSp>
        <p:nvGrpSpPr>
          <p:cNvPr id="412685" name="Group 13"/>
          <p:cNvGrpSpPr/>
          <p:nvPr/>
        </p:nvGrpSpPr>
        <p:grpSpPr bwMode="auto">
          <a:xfrm>
            <a:off x="5899243" y="2055266"/>
            <a:ext cx="1045633" cy="793750"/>
            <a:chOff x="3364" y="411"/>
            <a:chExt cx="608" cy="500"/>
          </a:xfrm>
        </p:grpSpPr>
        <p:sp>
          <p:nvSpPr>
            <p:cNvPr id="412686" name="Line 14"/>
            <p:cNvSpPr>
              <a:spLocks noChangeShapeType="1"/>
            </p:cNvSpPr>
            <p:nvPr/>
          </p:nvSpPr>
          <p:spPr bwMode="auto">
            <a:xfrm>
              <a:off x="3755" y="728"/>
              <a:ext cx="112" cy="183"/>
            </a:xfrm>
            <a:prstGeom prst="line">
              <a:avLst/>
            </a:prstGeom>
            <a:noFill/>
            <a:ln w="28575">
              <a:solidFill>
                <a:srgbClr val="333399"/>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12687" name="AutoShape 15"/>
            <p:cNvSpPr>
              <a:spLocks noChangeArrowheads="1"/>
            </p:cNvSpPr>
            <p:nvPr/>
          </p:nvSpPr>
          <p:spPr bwMode="auto">
            <a:xfrm>
              <a:off x="3364" y="411"/>
              <a:ext cx="608" cy="454"/>
            </a:xfrm>
            <a:prstGeom prst="irregularSeal1">
              <a:avLst/>
            </a:prstGeom>
            <a:solidFill>
              <a:srgbClr val="FFCCFF"/>
            </a:solidFill>
            <a:ln w="12700">
              <a:solidFill>
                <a:srgbClr val="FFCCFF"/>
              </a:solidFill>
              <a:miter lim="800000"/>
            </a:ln>
            <a:effectLst>
              <a:outerShdw dist="35921" dir="2700000" algn="ctr" rotWithShape="0">
                <a:schemeClr val="bg2"/>
              </a:outerShdw>
            </a:effectLst>
          </p:spPr>
          <p:txBody>
            <a:bodyPr wrap="none" anchor="ctr"/>
            <a:lstStyle/>
            <a:p>
              <a:pPr algn="ctr" defTabSz="762000" eaLnBrk="0" hangingPunct="0"/>
              <a:r>
                <a:rPr kumimoji="1" lang="zh-CN" altLang="en-US" b="1">
                  <a:solidFill>
                    <a:srgbClr val="000099"/>
                  </a:solidFill>
                  <a:latin typeface="+mn-lt"/>
                  <a:ea typeface="黑体" pitchFamily="2" charset="-122"/>
                </a:rPr>
                <a:t>碰撞</a:t>
              </a:r>
            </a:p>
          </p:txBody>
        </p:sp>
      </p:grpSp>
      <p:grpSp>
        <p:nvGrpSpPr>
          <p:cNvPr id="412688" name="Group 16"/>
          <p:cNvGrpSpPr/>
          <p:nvPr/>
        </p:nvGrpSpPr>
        <p:grpSpPr bwMode="auto">
          <a:xfrm>
            <a:off x="385592" y="3417342"/>
            <a:ext cx="4345914" cy="1176338"/>
            <a:chOff x="158" y="1269"/>
            <a:chExt cx="2527" cy="741"/>
          </a:xfrm>
        </p:grpSpPr>
        <p:sp>
          <p:nvSpPr>
            <p:cNvPr id="412689" name="Text Box 17"/>
            <p:cNvSpPr txBox="1">
              <a:spLocks noChangeArrowheads="1"/>
            </p:cNvSpPr>
            <p:nvPr/>
          </p:nvSpPr>
          <p:spPr bwMode="auto">
            <a:xfrm>
              <a:off x="158" y="1269"/>
              <a:ext cx="653"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en-US" altLang="zh-CN" b="1" i="1">
                  <a:solidFill>
                    <a:srgbClr val="000099"/>
                  </a:solidFill>
                  <a:latin typeface="+mn-lt"/>
                  <a:ea typeface="黑体" pitchFamily="2" charset="-122"/>
                </a:rPr>
                <a:t>t</a:t>
              </a:r>
              <a:r>
                <a:rPr kumimoji="1" lang="en-US" altLang="zh-CN" b="1">
                  <a:solidFill>
                    <a:srgbClr val="000099"/>
                  </a:solidFill>
                  <a:latin typeface="+mn-lt"/>
                  <a:ea typeface="黑体" pitchFamily="2" charset="-122"/>
                </a:rPr>
                <a:t> = 2</a:t>
              </a:r>
              <a:r>
                <a:rPr kumimoji="1" lang="en-US" altLang="zh-CN" b="1">
                  <a:solidFill>
                    <a:srgbClr val="000099"/>
                  </a:solidFill>
                  <a:latin typeface="+mn-lt"/>
                  <a:ea typeface="黑体" pitchFamily="2" charset="-122"/>
                  <a:sym typeface="Symbol" panose="05050102010706020507" pitchFamily="18" charset="2"/>
                </a:rPr>
                <a:t></a:t>
              </a:r>
              <a:r>
                <a:rPr kumimoji="1" lang="en-US" altLang="zh-CN" b="1">
                  <a:solidFill>
                    <a:srgbClr val="000099"/>
                  </a:solidFill>
                  <a:latin typeface="+mn-lt"/>
                  <a:ea typeface="黑体" pitchFamily="2" charset="-122"/>
                </a:rPr>
                <a:t> </a:t>
              </a:r>
              <a:r>
                <a:rPr kumimoji="1" lang="en-US" altLang="zh-CN" b="1">
                  <a:solidFill>
                    <a:srgbClr val="000099"/>
                  </a:solidFill>
                  <a:latin typeface="+mn-lt"/>
                  <a:ea typeface="黑体" pitchFamily="2" charset="-122"/>
                  <a:sym typeface="Symbol" panose="05050102010706020507" pitchFamily="18" charset="2"/>
                </a:rPr>
                <a:t> </a:t>
              </a:r>
            </a:p>
          </p:txBody>
        </p:sp>
        <p:sp>
          <p:nvSpPr>
            <p:cNvPr id="412690" name="Line 18"/>
            <p:cNvSpPr>
              <a:spLocks noChangeShapeType="1"/>
            </p:cNvSpPr>
            <p:nvPr/>
          </p:nvSpPr>
          <p:spPr bwMode="auto">
            <a:xfrm>
              <a:off x="913" y="1417"/>
              <a:ext cx="260" cy="0"/>
            </a:xfrm>
            <a:prstGeom prst="line">
              <a:avLst/>
            </a:prstGeom>
            <a:noFill/>
            <a:ln w="28575">
              <a:solidFill>
                <a:srgbClr val="333399"/>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grpSp>
          <p:nvGrpSpPr>
            <p:cNvPr id="412691" name="Group 19"/>
            <p:cNvGrpSpPr/>
            <p:nvPr/>
          </p:nvGrpSpPr>
          <p:grpSpPr bwMode="auto">
            <a:xfrm>
              <a:off x="1264" y="1738"/>
              <a:ext cx="1421" cy="272"/>
              <a:chOff x="1264" y="1738"/>
              <a:chExt cx="1421" cy="272"/>
            </a:xfrm>
          </p:grpSpPr>
          <p:sp>
            <p:nvSpPr>
              <p:cNvPr id="412692" name="AutoShape 20"/>
              <p:cNvSpPr>
                <a:spLocks noChangeArrowheads="1"/>
              </p:cNvSpPr>
              <p:nvPr/>
            </p:nvSpPr>
            <p:spPr bwMode="auto">
              <a:xfrm>
                <a:off x="1264" y="1738"/>
                <a:ext cx="1406" cy="272"/>
              </a:xfrm>
              <a:prstGeom prst="wedgeRoundRectCallout">
                <a:avLst>
                  <a:gd name="adj1" fmla="val -52986"/>
                  <a:gd name="adj2" fmla="val -161331"/>
                  <a:gd name="adj3" fmla="val 16667"/>
                </a:avLst>
              </a:prstGeom>
              <a:solidFill>
                <a:srgbClr val="FFFF99"/>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defTabSz="762000" eaLnBrk="0" hangingPunct="0"/>
                <a:endParaRPr kumimoji="1" lang="zh-CN" altLang="zh-CN" b="1">
                  <a:solidFill>
                    <a:srgbClr val="000099"/>
                  </a:solidFill>
                  <a:latin typeface="+mn-lt"/>
                  <a:ea typeface="黑体" pitchFamily="2" charset="-122"/>
                </a:endParaRPr>
              </a:p>
            </p:txBody>
          </p:sp>
          <p:sp>
            <p:nvSpPr>
              <p:cNvPr id="412693" name="Text Box 21"/>
              <p:cNvSpPr txBox="1">
                <a:spLocks noChangeArrowheads="1"/>
              </p:cNvSpPr>
              <p:nvPr/>
            </p:nvSpPr>
            <p:spPr bwMode="auto">
              <a:xfrm>
                <a:off x="1298" y="1770"/>
                <a:ext cx="1387"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en-US" altLang="zh-CN" b="1" dirty="0">
                    <a:solidFill>
                      <a:srgbClr val="000099"/>
                    </a:solidFill>
                    <a:latin typeface="+mn-lt"/>
                    <a:ea typeface="黑体" pitchFamily="2" charset="-122"/>
                  </a:rPr>
                  <a:t>A </a:t>
                </a:r>
                <a:r>
                  <a:rPr kumimoji="1" lang="zh-CN" altLang="en-US" b="1" dirty="0">
                    <a:solidFill>
                      <a:srgbClr val="000099"/>
                    </a:solidFill>
                    <a:latin typeface="+mn-lt"/>
                    <a:ea typeface="黑体" pitchFamily="2" charset="-122"/>
                  </a:rPr>
                  <a:t>检测到发生碰撞</a:t>
                </a:r>
              </a:p>
            </p:txBody>
          </p:sp>
        </p:grpSp>
      </p:grpSp>
      <p:grpSp>
        <p:nvGrpSpPr>
          <p:cNvPr id="412694" name="Group 22"/>
          <p:cNvGrpSpPr/>
          <p:nvPr/>
        </p:nvGrpSpPr>
        <p:grpSpPr bwMode="auto">
          <a:xfrm>
            <a:off x="7280237" y="1936204"/>
            <a:ext cx="1998398" cy="942975"/>
            <a:chOff x="4167" y="336"/>
            <a:chExt cx="1162" cy="594"/>
          </a:xfrm>
        </p:grpSpPr>
        <p:grpSp>
          <p:nvGrpSpPr>
            <p:cNvPr id="412695" name="Group 23"/>
            <p:cNvGrpSpPr/>
            <p:nvPr/>
          </p:nvGrpSpPr>
          <p:grpSpPr bwMode="auto">
            <a:xfrm>
              <a:off x="4167" y="697"/>
              <a:ext cx="922" cy="233"/>
              <a:chOff x="4167" y="697"/>
              <a:chExt cx="922" cy="233"/>
            </a:xfrm>
          </p:grpSpPr>
          <p:sp>
            <p:nvSpPr>
              <p:cNvPr id="412696" name="Line 24"/>
              <p:cNvSpPr>
                <a:spLocks noChangeShapeType="1"/>
              </p:cNvSpPr>
              <p:nvPr/>
            </p:nvSpPr>
            <p:spPr bwMode="auto">
              <a:xfrm flipH="1">
                <a:off x="4167" y="847"/>
                <a:ext cx="261" cy="0"/>
              </a:xfrm>
              <a:prstGeom prst="line">
                <a:avLst/>
              </a:prstGeom>
              <a:noFill/>
              <a:ln w="28575">
                <a:solidFill>
                  <a:srgbClr val="333399"/>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254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12697" name="Text Box 25"/>
              <p:cNvSpPr txBox="1">
                <a:spLocks noChangeArrowheads="1"/>
              </p:cNvSpPr>
              <p:nvPr/>
            </p:nvSpPr>
            <p:spPr bwMode="auto">
              <a:xfrm>
                <a:off x="4411" y="697"/>
                <a:ext cx="678"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254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en-US" altLang="zh-CN" b="1" i="1">
                    <a:solidFill>
                      <a:srgbClr val="000099"/>
                    </a:solidFill>
                    <a:latin typeface="+mn-lt"/>
                    <a:ea typeface="黑体" pitchFamily="2" charset="-122"/>
                  </a:rPr>
                  <a:t>  t</a:t>
                </a:r>
                <a:r>
                  <a:rPr kumimoji="1" lang="en-US" altLang="zh-CN" b="1">
                    <a:solidFill>
                      <a:srgbClr val="000099"/>
                    </a:solidFill>
                    <a:latin typeface="+mn-lt"/>
                    <a:ea typeface="黑体" pitchFamily="2" charset="-122"/>
                  </a:rPr>
                  <a:t> = </a:t>
                </a:r>
                <a:r>
                  <a:rPr kumimoji="1" lang="en-US" altLang="zh-CN" b="1">
                    <a:solidFill>
                      <a:srgbClr val="000099"/>
                    </a:solidFill>
                    <a:latin typeface="+mn-lt"/>
                    <a:ea typeface="黑体" pitchFamily="2" charset="-122"/>
                    <a:sym typeface="Symbol" panose="05050102010706020507" pitchFamily="18" charset="2"/>
                  </a:rPr>
                  <a:t></a:t>
                </a:r>
                <a:r>
                  <a:rPr kumimoji="1" lang="en-US" altLang="zh-CN" b="1">
                    <a:solidFill>
                      <a:srgbClr val="000099"/>
                    </a:solidFill>
                    <a:latin typeface="+mn-lt"/>
                    <a:ea typeface="黑体" pitchFamily="2" charset="-122"/>
                  </a:rPr>
                  <a:t> </a:t>
                </a:r>
                <a:r>
                  <a:rPr kumimoji="1" lang="en-US" altLang="zh-CN" b="1">
                    <a:solidFill>
                      <a:srgbClr val="000099"/>
                    </a:solidFill>
                    <a:latin typeface="+mn-lt"/>
                    <a:ea typeface="黑体" pitchFamily="2" charset="-122"/>
                    <a:sym typeface="Symbol" panose="05050102010706020507" pitchFamily="18" charset="2"/>
                  </a:rPr>
                  <a:t> </a:t>
                </a:r>
                <a:r>
                  <a:rPr kumimoji="1" lang="en-US" altLang="zh-CN" b="1" baseline="30000">
                    <a:solidFill>
                      <a:srgbClr val="000099"/>
                    </a:solidFill>
                    <a:latin typeface="+mn-lt"/>
                    <a:ea typeface="黑体" pitchFamily="2" charset="-122"/>
                  </a:rPr>
                  <a:t> </a:t>
                </a:r>
              </a:p>
            </p:txBody>
          </p:sp>
        </p:grpSp>
        <p:grpSp>
          <p:nvGrpSpPr>
            <p:cNvPr id="412698" name="Group 26"/>
            <p:cNvGrpSpPr/>
            <p:nvPr/>
          </p:nvGrpSpPr>
          <p:grpSpPr bwMode="auto">
            <a:xfrm>
              <a:off x="4286" y="336"/>
              <a:ext cx="1043" cy="256"/>
              <a:chOff x="4286" y="336"/>
              <a:chExt cx="1043" cy="256"/>
            </a:xfrm>
          </p:grpSpPr>
          <p:sp>
            <p:nvSpPr>
              <p:cNvPr id="412699" name="AutoShape 27"/>
              <p:cNvSpPr>
                <a:spLocks noChangeArrowheads="1"/>
              </p:cNvSpPr>
              <p:nvPr/>
            </p:nvSpPr>
            <p:spPr bwMode="auto">
              <a:xfrm>
                <a:off x="4341" y="346"/>
                <a:ext cx="988" cy="246"/>
              </a:xfrm>
              <a:prstGeom prst="wedgeRoundRectCallout">
                <a:avLst>
                  <a:gd name="adj1" fmla="val -70042"/>
                  <a:gd name="adj2" fmla="val 145528"/>
                  <a:gd name="adj3" fmla="val 16667"/>
                </a:avLst>
              </a:prstGeom>
              <a:solidFill>
                <a:srgbClr val="FFFF99"/>
              </a:solidFill>
              <a:ln w="12700">
                <a:solidFill>
                  <a:schemeClr val="tx1"/>
                </a:solidFill>
                <a:miter lim="800000"/>
              </a:ln>
              <a:effectLst/>
              <a:extLst>
                <a:ext uri="{AF507438-7753-43E0-B8FC-AC1667EBCBE1}">
                  <a14:hiddenEffects xmlns:a14="http://schemas.microsoft.com/office/drawing/2010/main">
                    <a:effectLst>
                      <a:outerShdw dist="25400" algn="ctr" rotWithShape="0">
                        <a:schemeClr val="bg2"/>
                      </a:outerShdw>
                    </a:effectLst>
                  </a14:hiddenEffects>
                </a:ext>
              </a:extLst>
            </p:spPr>
            <p:txBody>
              <a:bodyPr/>
              <a:lstStyle/>
              <a:p>
                <a:pPr algn="ctr" defTabSz="762000" eaLnBrk="0" hangingPunct="0"/>
                <a:endParaRPr kumimoji="1" lang="zh-CN" altLang="zh-CN" b="1">
                  <a:solidFill>
                    <a:srgbClr val="000099"/>
                  </a:solidFill>
                  <a:latin typeface="+mn-lt"/>
                  <a:ea typeface="黑体" pitchFamily="2" charset="-122"/>
                </a:endParaRPr>
              </a:p>
            </p:txBody>
          </p:sp>
          <p:sp>
            <p:nvSpPr>
              <p:cNvPr id="412700" name="Text Box 28"/>
              <p:cNvSpPr txBox="1">
                <a:spLocks noChangeArrowheads="1"/>
              </p:cNvSpPr>
              <p:nvPr/>
            </p:nvSpPr>
            <p:spPr bwMode="auto">
              <a:xfrm>
                <a:off x="4286" y="336"/>
                <a:ext cx="857"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254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en-US" altLang="zh-CN" b="1">
                    <a:solidFill>
                      <a:srgbClr val="000099"/>
                    </a:solidFill>
                    <a:latin typeface="+mn-lt"/>
                    <a:ea typeface="黑体" pitchFamily="2" charset="-122"/>
                  </a:rPr>
                  <a:t>  B </a:t>
                </a:r>
                <a:r>
                  <a:rPr kumimoji="1" lang="zh-CN" altLang="en-US" b="1">
                    <a:solidFill>
                      <a:srgbClr val="000099"/>
                    </a:solidFill>
                    <a:latin typeface="+mn-lt"/>
                    <a:ea typeface="黑体" pitchFamily="2" charset="-122"/>
                  </a:rPr>
                  <a:t>发送数据</a:t>
                </a:r>
              </a:p>
            </p:txBody>
          </p:sp>
        </p:grpSp>
      </p:grpSp>
      <p:grpSp>
        <p:nvGrpSpPr>
          <p:cNvPr id="412701" name="Group 29"/>
          <p:cNvGrpSpPr/>
          <p:nvPr/>
        </p:nvGrpSpPr>
        <p:grpSpPr bwMode="auto">
          <a:xfrm>
            <a:off x="4519972" y="2775991"/>
            <a:ext cx="3931445" cy="1006475"/>
            <a:chOff x="2562" y="865"/>
            <a:chExt cx="2286" cy="634"/>
          </a:xfrm>
        </p:grpSpPr>
        <p:grpSp>
          <p:nvGrpSpPr>
            <p:cNvPr id="412702" name="Group 30"/>
            <p:cNvGrpSpPr/>
            <p:nvPr/>
          </p:nvGrpSpPr>
          <p:grpSpPr bwMode="auto">
            <a:xfrm>
              <a:off x="2562" y="1240"/>
              <a:ext cx="1546" cy="259"/>
              <a:chOff x="2562" y="1240"/>
              <a:chExt cx="1546" cy="259"/>
            </a:xfrm>
          </p:grpSpPr>
          <p:sp>
            <p:nvSpPr>
              <p:cNvPr id="412703" name="AutoShape 31"/>
              <p:cNvSpPr>
                <a:spLocks noChangeArrowheads="1"/>
              </p:cNvSpPr>
              <p:nvPr/>
            </p:nvSpPr>
            <p:spPr bwMode="auto">
              <a:xfrm>
                <a:off x="2562" y="1253"/>
                <a:ext cx="1407" cy="246"/>
              </a:xfrm>
              <a:prstGeom prst="wedgeRoundRectCallout">
                <a:avLst>
                  <a:gd name="adj1" fmla="val 61231"/>
                  <a:gd name="adj2" fmla="val -165449"/>
                  <a:gd name="adj3" fmla="val 16667"/>
                </a:avLst>
              </a:prstGeom>
              <a:solidFill>
                <a:srgbClr val="FFFF99"/>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defTabSz="762000" eaLnBrk="0" hangingPunct="0"/>
                <a:endParaRPr kumimoji="1" lang="zh-CN" altLang="zh-CN" b="1">
                  <a:solidFill>
                    <a:srgbClr val="000099"/>
                  </a:solidFill>
                  <a:latin typeface="+mn-lt"/>
                  <a:ea typeface="黑体" pitchFamily="2" charset="-122"/>
                </a:endParaRPr>
              </a:p>
            </p:txBody>
          </p:sp>
          <p:sp>
            <p:nvSpPr>
              <p:cNvPr id="412704" name="Text Box 32"/>
              <p:cNvSpPr txBox="1">
                <a:spLocks noChangeArrowheads="1"/>
              </p:cNvSpPr>
              <p:nvPr/>
            </p:nvSpPr>
            <p:spPr bwMode="auto">
              <a:xfrm>
                <a:off x="2562" y="1240"/>
                <a:ext cx="154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en-US" altLang="zh-CN" b="1">
                    <a:solidFill>
                      <a:srgbClr val="000099"/>
                    </a:solidFill>
                    <a:latin typeface="+mn-lt"/>
                    <a:ea typeface="黑体" pitchFamily="2" charset="-122"/>
                  </a:rPr>
                  <a:t>B </a:t>
                </a:r>
                <a:r>
                  <a:rPr kumimoji="1" lang="zh-CN" altLang="en-US" b="1">
                    <a:solidFill>
                      <a:srgbClr val="000099"/>
                    </a:solidFill>
                    <a:latin typeface="+mn-lt"/>
                    <a:ea typeface="黑体" pitchFamily="2" charset="-122"/>
                  </a:rPr>
                  <a:t>检测到发生碰撞</a:t>
                </a:r>
              </a:p>
            </p:txBody>
          </p:sp>
        </p:grpSp>
        <p:sp>
          <p:nvSpPr>
            <p:cNvPr id="412705" name="Line 33"/>
            <p:cNvSpPr>
              <a:spLocks noChangeShapeType="1"/>
            </p:cNvSpPr>
            <p:nvPr/>
          </p:nvSpPr>
          <p:spPr bwMode="auto">
            <a:xfrm flipH="1">
              <a:off x="4167" y="964"/>
              <a:ext cx="261" cy="0"/>
            </a:xfrm>
            <a:prstGeom prst="line">
              <a:avLst/>
            </a:prstGeom>
            <a:noFill/>
            <a:ln w="28575">
              <a:solidFill>
                <a:srgbClr val="333399"/>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12706" name="Text Box 34"/>
            <p:cNvSpPr txBox="1">
              <a:spLocks noChangeArrowheads="1"/>
            </p:cNvSpPr>
            <p:nvPr/>
          </p:nvSpPr>
          <p:spPr bwMode="auto">
            <a:xfrm>
              <a:off x="4410" y="865"/>
              <a:ext cx="438"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en-US" altLang="zh-CN" b="1" i="1">
                  <a:solidFill>
                    <a:srgbClr val="000099"/>
                  </a:solidFill>
                  <a:latin typeface="+mn-lt"/>
                  <a:ea typeface="黑体" pitchFamily="2" charset="-122"/>
                </a:rPr>
                <a:t>  t</a:t>
              </a:r>
              <a:r>
                <a:rPr kumimoji="1" lang="en-US" altLang="zh-CN" b="1">
                  <a:solidFill>
                    <a:srgbClr val="000099"/>
                  </a:solidFill>
                  <a:latin typeface="+mn-lt"/>
                  <a:ea typeface="黑体" pitchFamily="2" charset="-122"/>
                </a:rPr>
                <a:t> = </a:t>
              </a:r>
              <a:r>
                <a:rPr kumimoji="1" lang="en-US" altLang="zh-CN" b="1">
                  <a:solidFill>
                    <a:srgbClr val="000099"/>
                  </a:solidFill>
                  <a:latin typeface="+mn-lt"/>
                  <a:ea typeface="黑体" pitchFamily="2" charset="-122"/>
                  <a:sym typeface="Symbol" panose="05050102010706020507" pitchFamily="18" charset="2"/>
                </a:rPr>
                <a:t></a:t>
              </a:r>
            </a:p>
          </p:txBody>
        </p:sp>
      </p:grpSp>
      <p:sp>
        <p:nvSpPr>
          <p:cNvPr id="412707" name="Text Box 35"/>
          <p:cNvSpPr txBox="1">
            <a:spLocks noChangeArrowheads="1"/>
          </p:cNvSpPr>
          <p:nvPr/>
        </p:nvSpPr>
        <p:spPr bwMode="auto">
          <a:xfrm>
            <a:off x="958283" y="1850479"/>
            <a:ext cx="65274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en-US" altLang="zh-CN" b="1" i="1">
                <a:solidFill>
                  <a:srgbClr val="000099"/>
                </a:solidFill>
                <a:latin typeface="+mn-lt"/>
                <a:ea typeface="黑体" pitchFamily="2" charset="-122"/>
              </a:rPr>
              <a:t>t</a:t>
            </a:r>
            <a:r>
              <a:rPr kumimoji="1" lang="en-US" altLang="zh-CN" b="1">
                <a:solidFill>
                  <a:srgbClr val="000099"/>
                </a:solidFill>
                <a:latin typeface="+mn-lt"/>
                <a:ea typeface="黑体" pitchFamily="2" charset="-122"/>
              </a:rPr>
              <a:t> = 0</a:t>
            </a:r>
            <a:endParaRPr kumimoji="1" lang="en-US" altLang="zh-CN" b="1" baseline="30000">
              <a:solidFill>
                <a:srgbClr val="000099"/>
              </a:solidFill>
              <a:latin typeface="+mn-lt"/>
              <a:ea typeface="黑体" pitchFamily="2" charset="-122"/>
            </a:endParaRPr>
          </a:p>
        </p:txBody>
      </p:sp>
      <p:sp>
        <p:nvSpPr>
          <p:cNvPr id="412708" name="Line 36"/>
          <p:cNvSpPr>
            <a:spLocks noChangeShapeType="1"/>
          </p:cNvSpPr>
          <p:nvPr/>
        </p:nvSpPr>
        <p:spPr bwMode="auto">
          <a:xfrm>
            <a:off x="1684034" y="2055266"/>
            <a:ext cx="447146" cy="0"/>
          </a:xfrm>
          <a:prstGeom prst="line">
            <a:avLst/>
          </a:prstGeom>
          <a:noFill/>
          <a:ln w="28575">
            <a:solidFill>
              <a:srgbClr val="333399"/>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12709" name="Text Box 37"/>
          <p:cNvSpPr txBox="1">
            <a:spLocks noChangeArrowheads="1"/>
          </p:cNvSpPr>
          <p:nvPr/>
        </p:nvSpPr>
        <p:spPr bwMode="auto">
          <a:xfrm>
            <a:off x="7374441" y="3183979"/>
            <a:ext cx="233108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400" b="1" dirty="0">
                <a:solidFill>
                  <a:srgbClr val="000099"/>
                </a:solidFill>
                <a:latin typeface="+mn-lt"/>
                <a:ea typeface="黑体" pitchFamily="2" charset="-122"/>
              </a:rPr>
              <a:t>单程端到端</a:t>
            </a:r>
          </a:p>
          <a:p>
            <a:pPr algn="ctr"/>
            <a:r>
              <a:rPr lang="zh-CN" altLang="en-US" sz="2400" b="1" dirty="0">
                <a:solidFill>
                  <a:srgbClr val="000099"/>
                </a:solidFill>
                <a:latin typeface="+mn-lt"/>
                <a:ea typeface="黑体" pitchFamily="2" charset="-122"/>
              </a:rPr>
              <a:t>传播时延记为 </a:t>
            </a:r>
            <a:r>
              <a:rPr lang="zh-CN" altLang="en-US" sz="2400" b="1" i="1" dirty="0">
                <a:solidFill>
                  <a:srgbClr val="000099"/>
                </a:solidFill>
                <a:latin typeface="+mn-lt"/>
                <a:ea typeface="黑体" pitchFamily="2" charset="-122"/>
                <a:sym typeface="Symbol" panose="05050102010706020507" pitchFamily="18" charset="2"/>
              </a:rPr>
              <a:t></a:t>
            </a:r>
            <a:r>
              <a:rPr lang="zh-CN" altLang="en-US" sz="2400" b="1" dirty="0">
                <a:solidFill>
                  <a:srgbClr val="000099"/>
                </a:solidFill>
                <a:latin typeface="+mn-lt"/>
                <a:ea typeface="黑体" pitchFamily="2" charset="-122"/>
              </a:rPr>
              <a:t> </a:t>
            </a:r>
          </a:p>
        </p:txBody>
      </p:sp>
      <p:sp>
        <p:nvSpPr>
          <p:cNvPr id="2" name="标题 1"/>
          <p:cNvSpPr>
            <a:spLocks noGrp="1"/>
          </p:cNvSpPr>
          <p:nvPr>
            <p:ph type="title"/>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p>
            <a:pPr algn="ctr"/>
            <a:r>
              <a:rPr lang="zh-CN" altLang="en-US" sz="4000" dirty="0"/>
              <a:t>信号传播时延对载波监听的影响 </a:t>
            </a:r>
          </a:p>
        </p:txBody>
      </p:sp>
      <p:sp>
        <p:nvSpPr>
          <p:cNvPr id="4" name="TextBox 3"/>
          <p:cNvSpPr txBox="1"/>
          <p:nvPr/>
        </p:nvSpPr>
        <p:spPr>
          <a:xfrm>
            <a:off x="1814464" y="4959452"/>
            <a:ext cx="7266759" cy="954107"/>
          </a:xfrm>
          <a:prstGeom prst="rect">
            <a:avLst/>
          </a:prstGeom>
          <a:solidFill>
            <a:srgbClr val="FFFF66"/>
          </a:solidFill>
          <a:ln>
            <a:solidFill>
              <a:srgbClr val="000099"/>
            </a:solidFill>
          </a:ln>
        </p:spPr>
        <p:txBody>
          <a:bodyPr wrap="square" rtlCol="0">
            <a:spAutoFit/>
          </a:bodyPr>
          <a:lstStyle/>
          <a:p>
            <a:pPr algn="ctr"/>
            <a:r>
              <a:rPr lang="en-US" altLang="zh-CN" sz="2800" b="1" dirty="0">
                <a:solidFill>
                  <a:srgbClr val="000066"/>
                </a:solidFill>
                <a:latin typeface="+mn-lt"/>
                <a:ea typeface="黑体" pitchFamily="2" charset="-122"/>
              </a:rPr>
              <a:t>A</a:t>
            </a:r>
            <a:r>
              <a:rPr lang="zh-CN" altLang="en-US" sz="2800" b="1" dirty="0">
                <a:solidFill>
                  <a:srgbClr val="000066"/>
                </a:solidFill>
                <a:latin typeface="+mn-lt"/>
                <a:ea typeface="黑体" pitchFamily="2" charset="-122"/>
              </a:rPr>
              <a:t>需要单程传播时延的 </a:t>
            </a:r>
            <a:r>
              <a:rPr lang="en-US" altLang="zh-CN" sz="2800" b="1" dirty="0">
                <a:solidFill>
                  <a:srgbClr val="000066"/>
                </a:solidFill>
                <a:latin typeface="+mn-lt"/>
                <a:ea typeface="黑体" pitchFamily="2" charset="-122"/>
              </a:rPr>
              <a:t>2 </a:t>
            </a:r>
            <a:r>
              <a:rPr lang="zh-CN" altLang="en-US" sz="2800" b="1" dirty="0">
                <a:solidFill>
                  <a:srgbClr val="000066"/>
                </a:solidFill>
                <a:latin typeface="+mn-lt"/>
                <a:ea typeface="黑体" pitchFamily="2" charset="-122"/>
              </a:rPr>
              <a:t>倍的时间，</a:t>
            </a:r>
            <a:endParaRPr lang="en-US" altLang="zh-CN" sz="2800" b="1" dirty="0">
              <a:solidFill>
                <a:srgbClr val="000066"/>
              </a:solidFill>
              <a:latin typeface="+mn-lt"/>
              <a:ea typeface="黑体" pitchFamily="2" charset="-122"/>
            </a:endParaRPr>
          </a:p>
          <a:p>
            <a:pPr algn="ctr"/>
            <a:r>
              <a:rPr lang="zh-CN" altLang="en-US" sz="2800" b="1" dirty="0">
                <a:solidFill>
                  <a:srgbClr val="000066"/>
                </a:solidFill>
                <a:latin typeface="+mn-lt"/>
                <a:ea typeface="黑体" pitchFamily="2" charset="-122"/>
              </a:rPr>
              <a:t>才能检测到与 </a:t>
            </a:r>
            <a:r>
              <a:rPr lang="en-US" altLang="zh-CN" sz="2800" b="1" dirty="0">
                <a:solidFill>
                  <a:srgbClr val="000066"/>
                </a:solidFill>
                <a:latin typeface="+mn-lt"/>
                <a:ea typeface="黑体" pitchFamily="2" charset="-122"/>
              </a:rPr>
              <a:t>B </a:t>
            </a:r>
            <a:r>
              <a:rPr lang="zh-CN" altLang="en-US" sz="2800" b="1" dirty="0">
                <a:solidFill>
                  <a:srgbClr val="000066"/>
                </a:solidFill>
                <a:latin typeface="+mn-lt"/>
                <a:ea typeface="黑体" pitchFamily="2" charset="-122"/>
              </a:rPr>
              <a:t>的发送产生了冲突</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2678"/>
                                        </p:tgtEl>
                                        <p:attrNameLst>
                                          <p:attrName>style.visibility</p:attrName>
                                        </p:attrNameLst>
                                      </p:cBhvr>
                                      <p:to>
                                        <p:strVal val="visible"/>
                                      </p:to>
                                    </p:set>
                                    <p:animEffect transition="in" filter="wipe(left)">
                                      <p:cBhvr>
                                        <p:cTn id="7" dur="5000"/>
                                        <p:tgtEl>
                                          <p:spTgt spid="412678"/>
                                        </p:tgtEl>
                                      </p:cBhvr>
                                    </p:animEffect>
                                  </p:childTnLst>
                                </p:cTn>
                              </p:par>
                              <p:par>
                                <p:cTn id="8" presetID="22" presetClass="entr" presetSubtype="2" fill="hold" grpId="0" nodeType="withEffect">
                                  <p:stCondLst>
                                    <p:cond delay="4000"/>
                                  </p:stCondLst>
                                  <p:childTnLst>
                                    <p:set>
                                      <p:cBhvr>
                                        <p:cTn id="9" dur="1" fill="hold">
                                          <p:stCondLst>
                                            <p:cond delay="0"/>
                                          </p:stCondLst>
                                        </p:cTn>
                                        <p:tgtEl>
                                          <p:spTgt spid="412684"/>
                                        </p:tgtEl>
                                        <p:attrNameLst>
                                          <p:attrName>style.visibility</p:attrName>
                                        </p:attrNameLst>
                                      </p:cBhvr>
                                      <p:to>
                                        <p:strVal val="visible"/>
                                      </p:to>
                                    </p:set>
                                    <p:animEffect transition="in" filter="wipe(right)">
                                      <p:cBhvr>
                                        <p:cTn id="10" dur="5000"/>
                                        <p:tgtEl>
                                          <p:spTgt spid="412684"/>
                                        </p:tgtEl>
                                      </p:cBhvr>
                                    </p:animEffect>
                                  </p:childTnLst>
                                </p:cTn>
                              </p:par>
                              <p:par>
                                <p:cTn id="11" presetID="1" presetClass="entr" presetSubtype="0" fill="hold" nodeType="withEffect">
                                  <p:stCondLst>
                                    <p:cond delay="4000"/>
                                  </p:stCondLst>
                                  <p:childTnLst>
                                    <p:set>
                                      <p:cBhvr>
                                        <p:cTn id="12" dur="1" fill="hold">
                                          <p:stCondLst>
                                            <p:cond delay="0"/>
                                          </p:stCondLst>
                                        </p:cTn>
                                        <p:tgtEl>
                                          <p:spTgt spid="412694"/>
                                        </p:tgtEl>
                                        <p:attrNameLst>
                                          <p:attrName>style.visibility</p:attrName>
                                        </p:attrNameLst>
                                      </p:cBhvr>
                                      <p:to>
                                        <p:strVal val="visible"/>
                                      </p:to>
                                    </p:set>
                                  </p:childTnLst>
                                </p:cTn>
                              </p:par>
                              <p:par>
                                <p:cTn id="13" presetID="1" presetClass="entr" presetSubtype="0" fill="hold" nodeType="withEffect">
                                  <p:stCondLst>
                                    <p:cond delay="4500"/>
                                  </p:stCondLst>
                                  <p:childTnLst>
                                    <p:set>
                                      <p:cBhvr>
                                        <p:cTn id="14" dur="1" fill="hold">
                                          <p:stCondLst>
                                            <p:cond delay="0"/>
                                          </p:stCondLst>
                                        </p:cTn>
                                        <p:tgtEl>
                                          <p:spTgt spid="412685"/>
                                        </p:tgtEl>
                                        <p:attrNameLst>
                                          <p:attrName>style.visibility</p:attrName>
                                        </p:attrNameLst>
                                      </p:cBhvr>
                                      <p:to>
                                        <p:strVal val="visible"/>
                                      </p:to>
                                    </p:set>
                                  </p:childTnLst>
                                </p:cTn>
                              </p:par>
                              <p:par>
                                <p:cTn id="15" presetID="1" presetClass="entr" presetSubtype="0" fill="hold" nodeType="withEffect">
                                  <p:stCondLst>
                                    <p:cond delay="5000"/>
                                  </p:stCondLst>
                                  <p:childTnLst>
                                    <p:set>
                                      <p:cBhvr>
                                        <p:cTn id="16" dur="1" fill="hold">
                                          <p:stCondLst>
                                            <p:cond delay="0"/>
                                          </p:stCondLst>
                                        </p:cTn>
                                        <p:tgtEl>
                                          <p:spTgt spid="412701"/>
                                        </p:tgtEl>
                                        <p:attrNameLst>
                                          <p:attrName>style.visibility</p:attrName>
                                        </p:attrNameLst>
                                      </p:cBhvr>
                                      <p:to>
                                        <p:strVal val="visible"/>
                                      </p:to>
                                    </p:set>
                                  </p:childTnLst>
                                </p:cTn>
                              </p:par>
                              <p:par>
                                <p:cTn id="17" presetID="1" presetClass="entr" presetSubtype="0" fill="hold" nodeType="withEffect">
                                  <p:stCondLst>
                                    <p:cond delay="9000"/>
                                  </p:stCondLst>
                                  <p:childTnLst>
                                    <p:set>
                                      <p:cBhvr>
                                        <p:cTn id="18" dur="1" fill="hold">
                                          <p:stCondLst>
                                            <p:cond delay="0"/>
                                          </p:stCondLst>
                                        </p:cTn>
                                        <p:tgtEl>
                                          <p:spTgt spid="4126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2678" grpId="0" animBg="1"/>
      <p:bldP spid="412684"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ChangeArrowheads="1"/>
          </p:cNvSpPr>
          <p:nvPr/>
        </p:nvSpPr>
        <p:spPr bwMode="auto">
          <a:xfrm>
            <a:off x="5884374" y="5233641"/>
            <a:ext cx="1239970" cy="142875"/>
          </a:xfrm>
          <a:prstGeom prst="rect">
            <a:avLst/>
          </a:prstGeom>
          <a:solidFill>
            <a:srgbClr val="996600"/>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13699" name="Rectangle 3"/>
          <p:cNvSpPr>
            <a:spLocks noChangeArrowheads="1"/>
          </p:cNvSpPr>
          <p:nvPr/>
        </p:nvSpPr>
        <p:spPr bwMode="auto">
          <a:xfrm>
            <a:off x="2372560" y="5017741"/>
            <a:ext cx="4751785" cy="142875"/>
          </a:xfrm>
          <a:prstGeom prst="rect">
            <a:avLst/>
          </a:prstGeom>
          <a:solidFill>
            <a:srgbClr val="FF0000"/>
          </a:solidFill>
          <a:ln w="12700">
            <a:solidFill>
              <a:schemeClr val="tx1"/>
            </a:solidFill>
            <a:miter lim="800000"/>
          </a:ln>
          <a:effectLst/>
        </p:spPr>
        <p:txBody>
          <a:bodyPr wrap="none" anchor="ctr"/>
          <a:lstStyle/>
          <a:p>
            <a:endParaRPr lang="zh-CN" altLang="en-US" b="1">
              <a:solidFill>
                <a:srgbClr val="000099"/>
              </a:solidFill>
              <a:latin typeface="+mn-lt"/>
              <a:ea typeface="黑体" pitchFamily="2" charset="-122"/>
            </a:endParaRPr>
          </a:p>
        </p:txBody>
      </p:sp>
      <p:sp>
        <p:nvSpPr>
          <p:cNvPr id="413700" name="Line 4"/>
          <p:cNvSpPr>
            <a:spLocks noChangeShapeType="1"/>
          </p:cNvSpPr>
          <p:nvPr/>
        </p:nvSpPr>
        <p:spPr bwMode="auto">
          <a:xfrm>
            <a:off x="2181054" y="543098"/>
            <a:ext cx="5049308" cy="0"/>
          </a:xfrm>
          <a:prstGeom prst="line">
            <a:avLst/>
          </a:prstGeom>
          <a:noFill/>
          <a:ln w="57150" cmpd="dbl">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13701" name="Line 5"/>
          <p:cNvSpPr>
            <a:spLocks noChangeShapeType="1"/>
          </p:cNvSpPr>
          <p:nvPr/>
        </p:nvSpPr>
        <p:spPr bwMode="auto">
          <a:xfrm>
            <a:off x="2174174" y="254173"/>
            <a:ext cx="5063067" cy="0"/>
          </a:xfrm>
          <a:prstGeom prst="line">
            <a:avLst/>
          </a:prstGeom>
          <a:noFill/>
          <a:ln w="19050">
            <a:solidFill>
              <a:srgbClr val="333399"/>
            </a:solidFill>
            <a:round/>
            <a:headEnd type="triangle" w="med"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13702" name="Rectangle 6"/>
          <p:cNvSpPr>
            <a:spLocks noChangeArrowheads="1"/>
          </p:cNvSpPr>
          <p:nvPr/>
        </p:nvSpPr>
        <p:spPr bwMode="auto">
          <a:xfrm>
            <a:off x="4198370" y="44624"/>
            <a:ext cx="708528" cy="36676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itchFamily="2" charset="-122"/>
              </a:rPr>
              <a:t>1 km</a:t>
            </a:r>
          </a:p>
        </p:txBody>
      </p:sp>
      <p:sp>
        <p:nvSpPr>
          <p:cNvPr id="413703" name="Line 7"/>
          <p:cNvSpPr>
            <a:spLocks noChangeShapeType="1"/>
          </p:cNvSpPr>
          <p:nvPr/>
        </p:nvSpPr>
        <p:spPr bwMode="auto">
          <a:xfrm>
            <a:off x="2169016" y="547861"/>
            <a:ext cx="0" cy="18081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13704" name="Line 8"/>
          <p:cNvSpPr>
            <a:spLocks noChangeShapeType="1"/>
          </p:cNvSpPr>
          <p:nvPr/>
        </p:nvSpPr>
        <p:spPr bwMode="auto">
          <a:xfrm>
            <a:off x="2174174" y="547861"/>
            <a:ext cx="5035550" cy="868363"/>
          </a:xfrm>
          <a:prstGeom prst="line">
            <a:avLst/>
          </a:prstGeom>
          <a:noFill/>
          <a:ln w="762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13705" name="Rectangle 9"/>
          <p:cNvSpPr>
            <a:spLocks noChangeArrowheads="1"/>
          </p:cNvSpPr>
          <p:nvPr/>
        </p:nvSpPr>
        <p:spPr bwMode="auto">
          <a:xfrm>
            <a:off x="1892128" y="198610"/>
            <a:ext cx="349456"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itchFamily="2" charset="-122"/>
              </a:rPr>
              <a:t>A</a:t>
            </a:r>
          </a:p>
        </p:txBody>
      </p:sp>
      <p:sp>
        <p:nvSpPr>
          <p:cNvPr id="413706" name="Rectangle 10"/>
          <p:cNvSpPr>
            <a:spLocks noChangeArrowheads="1"/>
          </p:cNvSpPr>
          <p:nvPr/>
        </p:nvSpPr>
        <p:spPr bwMode="auto">
          <a:xfrm>
            <a:off x="7116855" y="198610"/>
            <a:ext cx="349456"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itchFamily="2" charset="-122"/>
              </a:rPr>
              <a:t>B</a:t>
            </a:r>
          </a:p>
        </p:txBody>
      </p:sp>
      <p:sp>
        <p:nvSpPr>
          <p:cNvPr id="413707" name="Line 11"/>
          <p:cNvSpPr>
            <a:spLocks noChangeShapeType="1"/>
          </p:cNvSpPr>
          <p:nvPr/>
        </p:nvSpPr>
        <p:spPr bwMode="auto">
          <a:xfrm flipH="1">
            <a:off x="2041751" y="890761"/>
            <a:ext cx="6879" cy="1090613"/>
          </a:xfrm>
          <a:prstGeom prst="line">
            <a:avLst/>
          </a:prstGeom>
          <a:noFill/>
          <a:ln w="19050">
            <a:solidFill>
              <a:srgbClr val="333399"/>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13708" name="Rectangle 12"/>
          <p:cNvSpPr>
            <a:spLocks noChangeArrowheads="1"/>
          </p:cNvSpPr>
          <p:nvPr/>
        </p:nvSpPr>
        <p:spPr bwMode="auto">
          <a:xfrm>
            <a:off x="1804420" y="1222548"/>
            <a:ext cx="259687"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33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i="1">
                <a:solidFill>
                  <a:srgbClr val="000099"/>
                </a:solidFill>
                <a:latin typeface="+mn-lt"/>
                <a:ea typeface="黑体" pitchFamily="2" charset="-122"/>
              </a:rPr>
              <a:t>t</a:t>
            </a:r>
          </a:p>
        </p:txBody>
      </p:sp>
      <p:sp>
        <p:nvSpPr>
          <p:cNvPr id="413709" name="Line 13"/>
          <p:cNvSpPr>
            <a:spLocks noChangeShapeType="1"/>
          </p:cNvSpPr>
          <p:nvPr/>
        </p:nvSpPr>
        <p:spPr bwMode="auto">
          <a:xfrm>
            <a:off x="7230362" y="536748"/>
            <a:ext cx="0" cy="1484312"/>
          </a:xfrm>
          <a:prstGeom prst="line">
            <a:avLst/>
          </a:prstGeom>
          <a:noFill/>
          <a:ln w="190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13710" name="Line 14"/>
          <p:cNvSpPr>
            <a:spLocks noChangeShapeType="1"/>
          </p:cNvSpPr>
          <p:nvPr/>
        </p:nvSpPr>
        <p:spPr bwMode="auto">
          <a:xfrm flipH="1">
            <a:off x="2169016" y="1251124"/>
            <a:ext cx="5059627" cy="879475"/>
          </a:xfrm>
          <a:prstGeom prst="line">
            <a:avLst/>
          </a:prstGeom>
          <a:noFill/>
          <a:ln w="76200">
            <a:solidFill>
              <a:srgbClr val="996600"/>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grpSp>
        <p:nvGrpSpPr>
          <p:cNvPr id="413711" name="Group 15"/>
          <p:cNvGrpSpPr/>
          <p:nvPr/>
        </p:nvGrpSpPr>
        <p:grpSpPr bwMode="auto">
          <a:xfrm>
            <a:off x="5899243" y="543098"/>
            <a:ext cx="1045633" cy="793750"/>
            <a:chOff x="3364" y="411"/>
            <a:chExt cx="608" cy="500"/>
          </a:xfrm>
        </p:grpSpPr>
        <p:sp>
          <p:nvSpPr>
            <p:cNvPr id="413712" name="Line 16"/>
            <p:cNvSpPr>
              <a:spLocks noChangeShapeType="1"/>
            </p:cNvSpPr>
            <p:nvPr/>
          </p:nvSpPr>
          <p:spPr bwMode="auto">
            <a:xfrm>
              <a:off x="3755" y="728"/>
              <a:ext cx="112" cy="183"/>
            </a:xfrm>
            <a:prstGeom prst="line">
              <a:avLst/>
            </a:prstGeom>
            <a:noFill/>
            <a:ln w="28575">
              <a:solidFill>
                <a:srgbClr val="333399"/>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13713" name="AutoShape 17"/>
            <p:cNvSpPr>
              <a:spLocks noChangeArrowheads="1"/>
            </p:cNvSpPr>
            <p:nvPr/>
          </p:nvSpPr>
          <p:spPr bwMode="auto">
            <a:xfrm>
              <a:off x="3364" y="411"/>
              <a:ext cx="608" cy="454"/>
            </a:xfrm>
            <a:prstGeom prst="irregularSeal1">
              <a:avLst/>
            </a:prstGeom>
            <a:solidFill>
              <a:srgbClr val="FFCCFF"/>
            </a:solidFill>
            <a:ln w="12700">
              <a:solidFill>
                <a:srgbClr val="FFCCFF"/>
              </a:solidFill>
              <a:miter lim="800000"/>
            </a:ln>
            <a:effectLst>
              <a:outerShdw dist="35921" dir="2700000" algn="ctr" rotWithShape="0">
                <a:schemeClr val="bg2"/>
              </a:outerShdw>
            </a:effectLst>
          </p:spPr>
          <p:txBody>
            <a:bodyPr wrap="none" anchor="ctr"/>
            <a:lstStyle/>
            <a:p>
              <a:pPr algn="ctr" defTabSz="762000" eaLnBrk="0" hangingPunct="0"/>
              <a:r>
                <a:rPr kumimoji="1" lang="zh-CN" altLang="en-US" b="1">
                  <a:solidFill>
                    <a:srgbClr val="000099"/>
                  </a:solidFill>
                  <a:latin typeface="+mn-lt"/>
                  <a:ea typeface="黑体" pitchFamily="2" charset="-122"/>
                </a:rPr>
                <a:t>碰撞</a:t>
              </a:r>
            </a:p>
          </p:txBody>
        </p:sp>
      </p:grpSp>
      <p:sp>
        <p:nvSpPr>
          <p:cNvPr id="413714" name="Text Box 18"/>
          <p:cNvSpPr txBox="1">
            <a:spLocks noChangeArrowheads="1"/>
          </p:cNvSpPr>
          <p:nvPr/>
        </p:nvSpPr>
        <p:spPr bwMode="auto">
          <a:xfrm>
            <a:off x="7590408" y="3285480"/>
            <a:ext cx="2042547" cy="840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lnSpc>
                <a:spcPct val="90000"/>
              </a:lnSpc>
            </a:pPr>
            <a:r>
              <a:rPr kumimoji="1" lang="en-US" altLang="zh-CN" b="1" i="1">
                <a:solidFill>
                  <a:srgbClr val="000099"/>
                </a:solidFill>
                <a:latin typeface="+mn-lt"/>
                <a:ea typeface="黑体" pitchFamily="2" charset="-122"/>
              </a:rPr>
              <a:t>t</a:t>
            </a:r>
            <a:r>
              <a:rPr kumimoji="1" lang="en-US" altLang="zh-CN" b="1">
                <a:solidFill>
                  <a:srgbClr val="000099"/>
                </a:solidFill>
                <a:latin typeface="+mn-lt"/>
                <a:ea typeface="黑体" pitchFamily="2" charset="-122"/>
              </a:rPr>
              <a:t> = </a:t>
            </a:r>
            <a:r>
              <a:rPr kumimoji="1" lang="en-US" altLang="zh-CN" b="1">
                <a:solidFill>
                  <a:srgbClr val="000099"/>
                </a:solidFill>
                <a:latin typeface="+mn-lt"/>
                <a:ea typeface="黑体" pitchFamily="2" charset="-122"/>
                <a:sym typeface="Symbol" panose="05050102010706020507" pitchFamily="18" charset="2"/>
              </a:rPr>
              <a:t></a:t>
            </a:r>
            <a:r>
              <a:rPr kumimoji="1" lang="en-US" altLang="zh-CN" b="1">
                <a:solidFill>
                  <a:srgbClr val="000099"/>
                </a:solidFill>
                <a:latin typeface="+mn-lt"/>
                <a:ea typeface="黑体" pitchFamily="2" charset="-122"/>
              </a:rPr>
              <a:t> </a:t>
            </a:r>
            <a:r>
              <a:rPr kumimoji="1" lang="en-US" altLang="zh-CN" b="1">
                <a:solidFill>
                  <a:srgbClr val="000099"/>
                </a:solidFill>
                <a:latin typeface="+mn-lt"/>
                <a:ea typeface="黑体" pitchFamily="2" charset="-122"/>
                <a:sym typeface="Symbol" panose="05050102010706020507" pitchFamily="18" charset="2"/>
              </a:rPr>
              <a:t> </a:t>
            </a:r>
            <a:endParaRPr kumimoji="1" lang="en-US" altLang="zh-CN" b="1">
              <a:solidFill>
                <a:srgbClr val="000099"/>
              </a:solidFill>
              <a:latin typeface="+mn-lt"/>
              <a:ea typeface="黑体" pitchFamily="2" charset="-122"/>
            </a:endParaRPr>
          </a:p>
          <a:p>
            <a:pPr eaLnBrk="0" hangingPunct="0">
              <a:lnSpc>
                <a:spcPct val="90000"/>
              </a:lnSpc>
            </a:pPr>
            <a:r>
              <a:rPr kumimoji="1" lang="en-US" altLang="zh-CN" b="1">
                <a:solidFill>
                  <a:srgbClr val="000099"/>
                </a:solidFill>
                <a:latin typeface="+mn-lt"/>
                <a:ea typeface="黑体" pitchFamily="2" charset="-122"/>
              </a:rPr>
              <a:t>B </a:t>
            </a:r>
            <a:r>
              <a:rPr kumimoji="1" lang="zh-CN" altLang="en-US" b="1">
                <a:solidFill>
                  <a:srgbClr val="000099"/>
                </a:solidFill>
                <a:latin typeface="+mn-lt"/>
                <a:ea typeface="黑体" pitchFamily="2" charset="-122"/>
              </a:rPr>
              <a:t>检测到信道空闲</a:t>
            </a:r>
          </a:p>
          <a:p>
            <a:pPr eaLnBrk="0" hangingPunct="0">
              <a:lnSpc>
                <a:spcPct val="90000"/>
              </a:lnSpc>
            </a:pPr>
            <a:r>
              <a:rPr kumimoji="1" lang="zh-CN" altLang="en-US" b="1">
                <a:solidFill>
                  <a:srgbClr val="000099"/>
                </a:solidFill>
                <a:latin typeface="+mn-lt"/>
                <a:ea typeface="黑体" pitchFamily="2" charset="-122"/>
              </a:rPr>
              <a:t>发送数据</a:t>
            </a:r>
          </a:p>
        </p:txBody>
      </p:sp>
      <p:sp>
        <p:nvSpPr>
          <p:cNvPr id="413715" name="Text Box 19"/>
          <p:cNvSpPr txBox="1">
            <a:spLocks noChangeArrowheads="1"/>
          </p:cNvSpPr>
          <p:nvPr/>
        </p:nvSpPr>
        <p:spPr bwMode="auto">
          <a:xfrm>
            <a:off x="7590407" y="4102843"/>
            <a:ext cx="1314784" cy="590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lnSpc>
                <a:spcPct val="90000"/>
              </a:lnSpc>
            </a:pPr>
            <a:r>
              <a:rPr kumimoji="1" lang="en-US" altLang="zh-CN" b="1" i="1">
                <a:solidFill>
                  <a:srgbClr val="000099"/>
                </a:solidFill>
                <a:latin typeface="+mn-lt"/>
                <a:ea typeface="黑体" pitchFamily="2" charset="-122"/>
              </a:rPr>
              <a:t>t</a:t>
            </a:r>
            <a:r>
              <a:rPr kumimoji="1" lang="en-US" altLang="zh-CN" b="1">
                <a:solidFill>
                  <a:srgbClr val="000099"/>
                </a:solidFill>
                <a:latin typeface="+mn-lt"/>
                <a:ea typeface="黑体" pitchFamily="2" charset="-122"/>
              </a:rPr>
              <a:t> = </a:t>
            </a:r>
            <a:r>
              <a:rPr kumimoji="1" lang="en-US" altLang="zh-CN" b="1">
                <a:solidFill>
                  <a:srgbClr val="000099"/>
                </a:solidFill>
                <a:latin typeface="+mn-lt"/>
                <a:ea typeface="黑体" pitchFamily="2" charset="-122"/>
                <a:sym typeface="Symbol" panose="05050102010706020507" pitchFamily="18" charset="2"/>
              </a:rPr>
              <a:t></a:t>
            </a:r>
            <a:r>
              <a:rPr kumimoji="1" lang="en-US" altLang="zh-CN" b="1">
                <a:solidFill>
                  <a:srgbClr val="000099"/>
                </a:solidFill>
                <a:latin typeface="+mn-lt"/>
                <a:ea typeface="黑体" pitchFamily="2" charset="-122"/>
              </a:rPr>
              <a:t> </a:t>
            </a:r>
            <a:r>
              <a:rPr kumimoji="1" lang="en-US" altLang="zh-CN" b="1">
                <a:solidFill>
                  <a:srgbClr val="000099"/>
                </a:solidFill>
                <a:latin typeface="+mn-lt"/>
                <a:ea typeface="黑体" pitchFamily="2" charset="-122"/>
                <a:sym typeface="Symbol" panose="05050102010706020507" pitchFamily="18" charset="2"/>
              </a:rPr>
              <a:t>  / 2</a:t>
            </a:r>
            <a:endParaRPr kumimoji="1" lang="en-US" altLang="zh-CN" b="1" baseline="30000">
              <a:solidFill>
                <a:srgbClr val="000099"/>
              </a:solidFill>
              <a:latin typeface="+mn-lt"/>
              <a:ea typeface="黑体" pitchFamily="2" charset="-122"/>
            </a:endParaRPr>
          </a:p>
          <a:p>
            <a:pPr eaLnBrk="0" hangingPunct="0">
              <a:lnSpc>
                <a:spcPct val="90000"/>
              </a:lnSpc>
            </a:pPr>
            <a:r>
              <a:rPr kumimoji="1" lang="zh-CN" altLang="en-US" b="1">
                <a:solidFill>
                  <a:srgbClr val="000099"/>
                </a:solidFill>
                <a:latin typeface="+mn-lt"/>
                <a:ea typeface="黑体" pitchFamily="2" charset="-122"/>
              </a:rPr>
              <a:t>发生碰撞</a:t>
            </a:r>
          </a:p>
        </p:txBody>
      </p:sp>
      <p:grpSp>
        <p:nvGrpSpPr>
          <p:cNvPr id="413716" name="Group 20"/>
          <p:cNvGrpSpPr/>
          <p:nvPr/>
        </p:nvGrpSpPr>
        <p:grpSpPr bwMode="auto">
          <a:xfrm>
            <a:off x="385592" y="1087610"/>
            <a:ext cx="4290881" cy="1187450"/>
            <a:chOff x="158" y="754"/>
            <a:chExt cx="2495" cy="748"/>
          </a:xfrm>
        </p:grpSpPr>
        <p:sp>
          <p:nvSpPr>
            <p:cNvPr id="413717" name="Text Box 21"/>
            <p:cNvSpPr txBox="1">
              <a:spLocks noChangeArrowheads="1"/>
            </p:cNvSpPr>
            <p:nvPr/>
          </p:nvSpPr>
          <p:spPr bwMode="auto">
            <a:xfrm>
              <a:off x="158" y="1269"/>
              <a:ext cx="653"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en-US" altLang="zh-CN" b="1" i="1">
                  <a:solidFill>
                    <a:srgbClr val="000099"/>
                  </a:solidFill>
                  <a:latin typeface="+mn-lt"/>
                  <a:ea typeface="黑体" pitchFamily="2" charset="-122"/>
                </a:rPr>
                <a:t>t</a:t>
              </a:r>
              <a:r>
                <a:rPr kumimoji="1" lang="en-US" altLang="zh-CN" b="1">
                  <a:solidFill>
                    <a:srgbClr val="000099"/>
                  </a:solidFill>
                  <a:latin typeface="+mn-lt"/>
                  <a:ea typeface="黑体" pitchFamily="2" charset="-122"/>
                </a:rPr>
                <a:t> = 2</a:t>
              </a:r>
              <a:r>
                <a:rPr kumimoji="1" lang="en-US" altLang="zh-CN" b="1">
                  <a:solidFill>
                    <a:srgbClr val="000099"/>
                  </a:solidFill>
                  <a:latin typeface="+mn-lt"/>
                  <a:ea typeface="黑体" pitchFamily="2" charset="-122"/>
                  <a:sym typeface="Symbol" panose="05050102010706020507" pitchFamily="18" charset="2"/>
                </a:rPr>
                <a:t></a:t>
              </a:r>
              <a:r>
                <a:rPr kumimoji="1" lang="en-US" altLang="zh-CN" b="1">
                  <a:solidFill>
                    <a:srgbClr val="000099"/>
                  </a:solidFill>
                  <a:latin typeface="+mn-lt"/>
                  <a:ea typeface="黑体" pitchFamily="2" charset="-122"/>
                </a:rPr>
                <a:t> </a:t>
              </a:r>
              <a:r>
                <a:rPr kumimoji="1" lang="en-US" altLang="zh-CN" b="1">
                  <a:solidFill>
                    <a:srgbClr val="000099"/>
                  </a:solidFill>
                  <a:latin typeface="+mn-lt"/>
                  <a:ea typeface="黑体" pitchFamily="2" charset="-122"/>
                  <a:sym typeface="Symbol" panose="05050102010706020507" pitchFamily="18" charset="2"/>
                </a:rPr>
                <a:t> </a:t>
              </a:r>
            </a:p>
          </p:txBody>
        </p:sp>
        <p:sp>
          <p:nvSpPr>
            <p:cNvPr id="413718" name="Line 22"/>
            <p:cNvSpPr>
              <a:spLocks noChangeShapeType="1"/>
            </p:cNvSpPr>
            <p:nvPr/>
          </p:nvSpPr>
          <p:spPr bwMode="auto">
            <a:xfrm>
              <a:off x="913" y="1417"/>
              <a:ext cx="260" cy="0"/>
            </a:xfrm>
            <a:prstGeom prst="line">
              <a:avLst/>
            </a:prstGeom>
            <a:noFill/>
            <a:ln w="28575">
              <a:solidFill>
                <a:srgbClr val="333399"/>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grpSp>
          <p:nvGrpSpPr>
            <p:cNvPr id="413719" name="Group 23"/>
            <p:cNvGrpSpPr/>
            <p:nvPr/>
          </p:nvGrpSpPr>
          <p:grpSpPr bwMode="auto">
            <a:xfrm>
              <a:off x="1247" y="754"/>
              <a:ext cx="1406" cy="272"/>
              <a:chOff x="1247" y="754"/>
              <a:chExt cx="1406" cy="272"/>
            </a:xfrm>
          </p:grpSpPr>
          <p:sp>
            <p:nvSpPr>
              <p:cNvPr id="413720" name="AutoShape 24"/>
              <p:cNvSpPr>
                <a:spLocks noChangeArrowheads="1"/>
              </p:cNvSpPr>
              <p:nvPr/>
            </p:nvSpPr>
            <p:spPr bwMode="auto">
              <a:xfrm>
                <a:off x="1247" y="754"/>
                <a:ext cx="1406" cy="272"/>
              </a:xfrm>
              <a:prstGeom prst="wedgeRoundRectCallout">
                <a:avLst>
                  <a:gd name="adj1" fmla="val -52986"/>
                  <a:gd name="adj2" fmla="val 182352"/>
                  <a:gd name="adj3" fmla="val 16667"/>
                </a:avLst>
              </a:prstGeom>
              <a:solidFill>
                <a:srgbClr val="FFFF99"/>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defTabSz="762000" eaLnBrk="0" hangingPunct="0"/>
                <a:endParaRPr kumimoji="1" lang="zh-CN" altLang="zh-CN" b="1">
                  <a:solidFill>
                    <a:srgbClr val="000099"/>
                  </a:solidFill>
                  <a:latin typeface="+mn-lt"/>
                  <a:ea typeface="黑体" pitchFamily="2" charset="-122"/>
                </a:endParaRPr>
              </a:p>
            </p:txBody>
          </p:sp>
          <p:sp>
            <p:nvSpPr>
              <p:cNvPr id="413721" name="Text Box 25"/>
              <p:cNvSpPr txBox="1">
                <a:spLocks noChangeArrowheads="1"/>
              </p:cNvSpPr>
              <p:nvPr/>
            </p:nvSpPr>
            <p:spPr bwMode="auto">
              <a:xfrm>
                <a:off x="1247" y="754"/>
                <a:ext cx="1387"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en-US" altLang="zh-CN" b="1">
                    <a:solidFill>
                      <a:srgbClr val="000099"/>
                    </a:solidFill>
                    <a:latin typeface="+mn-lt"/>
                    <a:ea typeface="黑体" pitchFamily="2" charset="-122"/>
                  </a:rPr>
                  <a:t>A </a:t>
                </a:r>
                <a:r>
                  <a:rPr kumimoji="1" lang="zh-CN" altLang="en-US" b="1">
                    <a:solidFill>
                      <a:srgbClr val="000099"/>
                    </a:solidFill>
                    <a:latin typeface="+mn-lt"/>
                    <a:ea typeface="黑体" pitchFamily="2" charset="-122"/>
                  </a:rPr>
                  <a:t>检测到发生碰撞</a:t>
                </a:r>
              </a:p>
            </p:txBody>
          </p:sp>
        </p:grpSp>
      </p:grpSp>
      <p:grpSp>
        <p:nvGrpSpPr>
          <p:cNvPr id="413722" name="Group 26"/>
          <p:cNvGrpSpPr/>
          <p:nvPr/>
        </p:nvGrpSpPr>
        <p:grpSpPr bwMode="auto">
          <a:xfrm>
            <a:off x="7280237" y="424036"/>
            <a:ext cx="1998398" cy="942975"/>
            <a:chOff x="4167" y="336"/>
            <a:chExt cx="1162" cy="594"/>
          </a:xfrm>
        </p:grpSpPr>
        <p:grpSp>
          <p:nvGrpSpPr>
            <p:cNvPr id="413723" name="Group 27"/>
            <p:cNvGrpSpPr/>
            <p:nvPr/>
          </p:nvGrpSpPr>
          <p:grpSpPr bwMode="auto">
            <a:xfrm>
              <a:off x="4167" y="697"/>
              <a:ext cx="922" cy="233"/>
              <a:chOff x="4167" y="697"/>
              <a:chExt cx="922" cy="233"/>
            </a:xfrm>
          </p:grpSpPr>
          <p:sp>
            <p:nvSpPr>
              <p:cNvPr id="413724" name="Line 28"/>
              <p:cNvSpPr>
                <a:spLocks noChangeShapeType="1"/>
              </p:cNvSpPr>
              <p:nvPr/>
            </p:nvSpPr>
            <p:spPr bwMode="auto">
              <a:xfrm flipH="1">
                <a:off x="4167" y="847"/>
                <a:ext cx="261" cy="0"/>
              </a:xfrm>
              <a:prstGeom prst="line">
                <a:avLst/>
              </a:prstGeom>
              <a:noFill/>
              <a:ln w="28575">
                <a:solidFill>
                  <a:srgbClr val="333399"/>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13725" name="Text Box 29"/>
              <p:cNvSpPr txBox="1">
                <a:spLocks noChangeArrowheads="1"/>
              </p:cNvSpPr>
              <p:nvPr/>
            </p:nvSpPr>
            <p:spPr bwMode="auto">
              <a:xfrm>
                <a:off x="4411" y="697"/>
                <a:ext cx="678"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en-US" altLang="zh-CN" b="1" i="1">
                    <a:solidFill>
                      <a:srgbClr val="000099"/>
                    </a:solidFill>
                    <a:latin typeface="+mn-lt"/>
                    <a:ea typeface="黑体" pitchFamily="2" charset="-122"/>
                  </a:rPr>
                  <a:t>  t</a:t>
                </a:r>
                <a:r>
                  <a:rPr kumimoji="1" lang="en-US" altLang="zh-CN" b="1">
                    <a:solidFill>
                      <a:srgbClr val="000099"/>
                    </a:solidFill>
                    <a:latin typeface="+mn-lt"/>
                    <a:ea typeface="黑体" pitchFamily="2" charset="-122"/>
                  </a:rPr>
                  <a:t> = </a:t>
                </a:r>
                <a:r>
                  <a:rPr kumimoji="1" lang="en-US" altLang="zh-CN" b="1">
                    <a:solidFill>
                      <a:srgbClr val="000099"/>
                    </a:solidFill>
                    <a:latin typeface="+mn-lt"/>
                    <a:ea typeface="黑体" pitchFamily="2" charset="-122"/>
                    <a:sym typeface="Symbol" panose="05050102010706020507" pitchFamily="18" charset="2"/>
                  </a:rPr>
                  <a:t></a:t>
                </a:r>
                <a:r>
                  <a:rPr kumimoji="1" lang="en-US" altLang="zh-CN" b="1">
                    <a:solidFill>
                      <a:srgbClr val="000099"/>
                    </a:solidFill>
                    <a:latin typeface="+mn-lt"/>
                    <a:ea typeface="黑体" pitchFamily="2" charset="-122"/>
                  </a:rPr>
                  <a:t> </a:t>
                </a:r>
                <a:r>
                  <a:rPr kumimoji="1" lang="en-US" altLang="zh-CN" b="1">
                    <a:solidFill>
                      <a:srgbClr val="000099"/>
                    </a:solidFill>
                    <a:latin typeface="+mn-lt"/>
                    <a:ea typeface="黑体" pitchFamily="2" charset="-122"/>
                    <a:sym typeface="Symbol" panose="05050102010706020507" pitchFamily="18" charset="2"/>
                  </a:rPr>
                  <a:t> </a:t>
                </a:r>
                <a:r>
                  <a:rPr kumimoji="1" lang="en-US" altLang="zh-CN" b="1" baseline="30000">
                    <a:solidFill>
                      <a:srgbClr val="000099"/>
                    </a:solidFill>
                    <a:latin typeface="+mn-lt"/>
                    <a:ea typeface="黑体" pitchFamily="2" charset="-122"/>
                  </a:rPr>
                  <a:t> </a:t>
                </a:r>
              </a:p>
            </p:txBody>
          </p:sp>
        </p:grpSp>
        <p:grpSp>
          <p:nvGrpSpPr>
            <p:cNvPr id="413726" name="Group 30"/>
            <p:cNvGrpSpPr/>
            <p:nvPr/>
          </p:nvGrpSpPr>
          <p:grpSpPr bwMode="auto">
            <a:xfrm>
              <a:off x="4286" y="336"/>
              <a:ext cx="1043" cy="256"/>
              <a:chOff x="4286" y="336"/>
              <a:chExt cx="1043" cy="256"/>
            </a:xfrm>
          </p:grpSpPr>
          <p:sp>
            <p:nvSpPr>
              <p:cNvPr id="413727" name="AutoShape 31"/>
              <p:cNvSpPr>
                <a:spLocks noChangeArrowheads="1"/>
              </p:cNvSpPr>
              <p:nvPr/>
            </p:nvSpPr>
            <p:spPr bwMode="auto">
              <a:xfrm>
                <a:off x="4341" y="346"/>
                <a:ext cx="988" cy="246"/>
              </a:xfrm>
              <a:prstGeom prst="wedgeRoundRectCallout">
                <a:avLst>
                  <a:gd name="adj1" fmla="val -70042"/>
                  <a:gd name="adj2" fmla="val 145528"/>
                  <a:gd name="adj3" fmla="val 16667"/>
                </a:avLst>
              </a:prstGeom>
              <a:solidFill>
                <a:srgbClr val="FFFF99"/>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defTabSz="762000" eaLnBrk="0" hangingPunct="0"/>
                <a:endParaRPr kumimoji="1" lang="zh-CN" altLang="zh-CN" b="1">
                  <a:solidFill>
                    <a:srgbClr val="000099"/>
                  </a:solidFill>
                  <a:latin typeface="+mn-lt"/>
                  <a:ea typeface="黑体" pitchFamily="2" charset="-122"/>
                </a:endParaRPr>
              </a:p>
            </p:txBody>
          </p:sp>
          <p:sp>
            <p:nvSpPr>
              <p:cNvPr id="413728" name="Text Box 32"/>
              <p:cNvSpPr txBox="1">
                <a:spLocks noChangeArrowheads="1"/>
              </p:cNvSpPr>
              <p:nvPr/>
            </p:nvSpPr>
            <p:spPr bwMode="auto">
              <a:xfrm>
                <a:off x="4286" y="336"/>
                <a:ext cx="857"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en-US" altLang="zh-CN" b="1">
                    <a:solidFill>
                      <a:srgbClr val="000099"/>
                    </a:solidFill>
                    <a:latin typeface="+mn-lt"/>
                    <a:ea typeface="黑体" pitchFamily="2" charset="-122"/>
                  </a:rPr>
                  <a:t>  B </a:t>
                </a:r>
                <a:r>
                  <a:rPr kumimoji="1" lang="zh-CN" altLang="en-US" b="1">
                    <a:solidFill>
                      <a:srgbClr val="000099"/>
                    </a:solidFill>
                    <a:latin typeface="+mn-lt"/>
                    <a:ea typeface="黑体" pitchFamily="2" charset="-122"/>
                  </a:rPr>
                  <a:t>发送数据</a:t>
                </a:r>
              </a:p>
            </p:txBody>
          </p:sp>
        </p:grpSp>
      </p:grpSp>
      <p:grpSp>
        <p:nvGrpSpPr>
          <p:cNvPr id="413729" name="Group 33"/>
          <p:cNvGrpSpPr/>
          <p:nvPr/>
        </p:nvGrpSpPr>
        <p:grpSpPr bwMode="auto">
          <a:xfrm>
            <a:off x="4519972" y="1263824"/>
            <a:ext cx="3931445" cy="1006475"/>
            <a:chOff x="2562" y="865"/>
            <a:chExt cx="2286" cy="634"/>
          </a:xfrm>
        </p:grpSpPr>
        <p:grpSp>
          <p:nvGrpSpPr>
            <p:cNvPr id="413730" name="Group 34"/>
            <p:cNvGrpSpPr/>
            <p:nvPr/>
          </p:nvGrpSpPr>
          <p:grpSpPr bwMode="auto">
            <a:xfrm>
              <a:off x="2562" y="1240"/>
              <a:ext cx="1546" cy="259"/>
              <a:chOff x="2562" y="1240"/>
              <a:chExt cx="1546" cy="259"/>
            </a:xfrm>
          </p:grpSpPr>
          <p:sp>
            <p:nvSpPr>
              <p:cNvPr id="413731" name="AutoShape 35"/>
              <p:cNvSpPr>
                <a:spLocks noChangeArrowheads="1"/>
              </p:cNvSpPr>
              <p:nvPr/>
            </p:nvSpPr>
            <p:spPr bwMode="auto">
              <a:xfrm>
                <a:off x="2562" y="1253"/>
                <a:ext cx="1407" cy="246"/>
              </a:xfrm>
              <a:prstGeom prst="wedgeRoundRectCallout">
                <a:avLst>
                  <a:gd name="adj1" fmla="val 61231"/>
                  <a:gd name="adj2" fmla="val -165449"/>
                  <a:gd name="adj3" fmla="val 16667"/>
                </a:avLst>
              </a:prstGeom>
              <a:solidFill>
                <a:srgbClr val="FFFF99"/>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defTabSz="762000" eaLnBrk="0" hangingPunct="0"/>
                <a:endParaRPr kumimoji="1" lang="zh-CN" altLang="zh-CN" b="1">
                  <a:solidFill>
                    <a:srgbClr val="000099"/>
                  </a:solidFill>
                  <a:latin typeface="+mn-lt"/>
                  <a:ea typeface="黑体" pitchFamily="2" charset="-122"/>
                </a:endParaRPr>
              </a:p>
            </p:txBody>
          </p:sp>
          <p:sp>
            <p:nvSpPr>
              <p:cNvPr id="413732" name="Text Box 36"/>
              <p:cNvSpPr txBox="1">
                <a:spLocks noChangeArrowheads="1"/>
              </p:cNvSpPr>
              <p:nvPr/>
            </p:nvSpPr>
            <p:spPr bwMode="auto">
              <a:xfrm>
                <a:off x="2562" y="1240"/>
                <a:ext cx="154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en-US" altLang="zh-CN" b="1">
                    <a:solidFill>
                      <a:srgbClr val="000099"/>
                    </a:solidFill>
                    <a:latin typeface="+mn-lt"/>
                    <a:ea typeface="黑体" pitchFamily="2" charset="-122"/>
                  </a:rPr>
                  <a:t>B </a:t>
                </a:r>
                <a:r>
                  <a:rPr kumimoji="1" lang="zh-CN" altLang="en-US" b="1">
                    <a:solidFill>
                      <a:srgbClr val="000099"/>
                    </a:solidFill>
                    <a:latin typeface="+mn-lt"/>
                    <a:ea typeface="黑体" pitchFamily="2" charset="-122"/>
                  </a:rPr>
                  <a:t>检测到发生碰撞</a:t>
                </a:r>
              </a:p>
            </p:txBody>
          </p:sp>
        </p:grpSp>
        <p:sp>
          <p:nvSpPr>
            <p:cNvPr id="413733" name="Line 37"/>
            <p:cNvSpPr>
              <a:spLocks noChangeShapeType="1"/>
            </p:cNvSpPr>
            <p:nvPr/>
          </p:nvSpPr>
          <p:spPr bwMode="auto">
            <a:xfrm flipH="1">
              <a:off x="4167" y="964"/>
              <a:ext cx="261" cy="0"/>
            </a:xfrm>
            <a:prstGeom prst="line">
              <a:avLst/>
            </a:prstGeom>
            <a:noFill/>
            <a:ln w="28575">
              <a:solidFill>
                <a:srgbClr val="333399"/>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13734" name="Text Box 38"/>
            <p:cNvSpPr txBox="1">
              <a:spLocks noChangeArrowheads="1"/>
            </p:cNvSpPr>
            <p:nvPr/>
          </p:nvSpPr>
          <p:spPr bwMode="auto">
            <a:xfrm>
              <a:off x="4410" y="865"/>
              <a:ext cx="438"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en-US" altLang="zh-CN" b="1" i="1">
                  <a:solidFill>
                    <a:srgbClr val="000099"/>
                  </a:solidFill>
                  <a:latin typeface="+mn-lt"/>
                  <a:ea typeface="黑体" pitchFamily="2" charset="-122"/>
                </a:rPr>
                <a:t>  t</a:t>
              </a:r>
              <a:r>
                <a:rPr kumimoji="1" lang="en-US" altLang="zh-CN" b="1">
                  <a:solidFill>
                    <a:srgbClr val="000099"/>
                  </a:solidFill>
                  <a:latin typeface="+mn-lt"/>
                  <a:ea typeface="黑体" pitchFamily="2" charset="-122"/>
                </a:rPr>
                <a:t> = </a:t>
              </a:r>
              <a:r>
                <a:rPr kumimoji="1" lang="en-US" altLang="zh-CN" b="1">
                  <a:solidFill>
                    <a:srgbClr val="000099"/>
                  </a:solidFill>
                  <a:latin typeface="+mn-lt"/>
                  <a:ea typeface="黑体" pitchFamily="2" charset="-122"/>
                  <a:sym typeface="Symbol" panose="05050102010706020507" pitchFamily="18" charset="2"/>
                </a:rPr>
                <a:t></a:t>
              </a:r>
            </a:p>
          </p:txBody>
        </p:sp>
      </p:grpSp>
      <p:sp>
        <p:nvSpPr>
          <p:cNvPr id="413735" name="Rectangle 39"/>
          <p:cNvSpPr>
            <a:spLocks noChangeArrowheads="1"/>
          </p:cNvSpPr>
          <p:nvPr/>
        </p:nvSpPr>
        <p:spPr bwMode="auto">
          <a:xfrm>
            <a:off x="1973568" y="4220319"/>
            <a:ext cx="433388" cy="504825"/>
          </a:xfrm>
          <a:prstGeom prst="rect">
            <a:avLst/>
          </a:prstGeom>
          <a:solidFill>
            <a:srgbClr val="FFFF99"/>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762000" eaLnBrk="0" hangingPunct="0"/>
            <a:r>
              <a:rPr kumimoji="1" lang="en-US" altLang="zh-CN" b="1">
                <a:solidFill>
                  <a:srgbClr val="000099"/>
                </a:solidFill>
                <a:latin typeface="+mn-lt"/>
                <a:ea typeface="黑体" pitchFamily="2" charset="-122"/>
              </a:rPr>
              <a:t>A</a:t>
            </a:r>
          </a:p>
        </p:txBody>
      </p:sp>
      <p:sp>
        <p:nvSpPr>
          <p:cNvPr id="413736" name="Rectangle 40"/>
          <p:cNvSpPr>
            <a:spLocks noChangeArrowheads="1"/>
          </p:cNvSpPr>
          <p:nvPr/>
        </p:nvSpPr>
        <p:spPr bwMode="auto">
          <a:xfrm>
            <a:off x="7077909" y="4946303"/>
            <a:ext cx="433388" cy="501650"/>
          </a:xfrm>
          <a:prstGeom prst="rect">
            <a:avLst/>
          </a:prstGeom>
          <a:solidFill>
            <a:srgbClr val="FFFF99"/>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762000" eaLnBrk="0" hangingPunct="0"/>
            <a:r>
              <a:rPr kumimoji="1" lang="en-US" altLang="zh-CN" b="1">
                <a:solidFill>
                  <a:srgbClr val="000099"/>
                </a:solidFill>
                <a:latin typeface="+mn-lt"/>
                <a:ea typeface="黑体" pitchFamily="2" charset="-122"/>
              </a:rPr>
              <a:t>B</a:t>
            </a:r>
          </a:p>
        </p:txBody>
      </p:sp>
      <p:grpSp>
        <p:nvGrpSpPr>
          <p:cNvPr id="413737" name="Group 41"/>
          <p:cNvGrpSpPr/>
          <p:nvPr/>
        </p:nvGrpSpPr>
        <p:grpSpPr bwMode="auto">
          <a:xfrm>
            <a:off x="2406956" y="4293344"/>
            <a:ext cx="4442222" cy="142875"/>
            <a:chOff x="1318" y="2795"/>
            <a:chExt cx="2583" cy="90"/>
          </a:xfrm>
          <a:solidFill>
            <a:srgbClr val="FF0000"/>
          </a:solidFill>
        </p:grpSpPr>
        <p:sp>
          <p:nvSpPr>
            <p:cNvPr id="413738" name="Rectangle 42"/>
            <p:cNvSpPr>
              <a:spLocks noChangeArrowheads="1"/>
            </p:cNvSpPr>
            <p:nvPr/>
          </p:nvSpPr>
          <p:spPr bwMode="auto">
            <a:xfrm>
              <a:off x="1318" y="2795"/>
              <a:ext cx="2462" cy="90"/>
            </a:xfrm>
            <a:prstGeom prst="rect">
              <a:avLst/>
            </a:prstGeom>
            <a:grp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13739" name="Line 43"/>
            <p:cNvSpPr>
              <a:spLocks noChangeShapeType="1"/>
            </p:cNvSpPr>
            <p:nvPr/>
          </p:nvSpPr>
          <p:spPr bwMode="auto">
            <a:xfrm>
              <a:off x="3780" y="2841"/>
              <a:ext cx="121" cy="0"/>
            </a:xfrm>
            <a:prstGeom prst="line">
              <a:avLst/>
            </a:prstGeom>
            <a:grpFill/>
            <a:ln w="12700">
              <a:solidFill>
                <a:srgbClr val="333399"/>
              </a:solidFill>
              <a:round/>
              <a:tailEnd type="triangle" w="sm"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grpSp>
      <p:grpSp>
        <p:nvGrpSpPr>
          <p:cNvPr id="413740" name="Group 44"/>
          <p:cNvGrpSpPr/>
          <p:nvPr/>
        </p:nvGrpSpPr>
        <p:grpSpPr bwMode="auto">
          <a:xfrm>
            <a:off x="6434708" y="4507655"/>
            <a:ext cx="689637" cy="146050"/>
            <a:chOff x="3660" y="2930"/>
            <a:chExt cx="401" cy="92"/>
          </a:xfrm>
        </p:grpSpPr>
        <p:sp>
          <p:nvSpPr>
            <p:cNvPr id="413741" name="Rectangle 45"/>
            <p:cNvSpPr>
              <a:spLocks noChangeArrowheads="1"/>
            </p:cNvSpPr>
            <p:nvPr/>
          </p:nvSpPr>
          <p:spPr bwMode="auto">
            <a:xfrm>
              <a:off x="3780" y="2930"/>
              <a:ext cx="281" cy="92"/>
            </a:xfrm>
            <a:prstGeom prst="rect">
              <a:avLst/>
            </a:prstGeom>
            <a:solidFill>
              <a:srgbClr val="996600"/>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13742" name="Line 46"/>
            <p:cNvSpPr>
              <a:spLocks noChangeShapeType="1"/>
            </p:cNvSpPr>
            <p:nvPr/>
          </p:nvSpPr>
          <p:spPr bwMode="auto">
            <a:xfrm flipH="1">
              <a:off x="3660" y="2976"/>
              <a:ext cx="120" cy="0"/>
            </a:xfrm>
            <a:prstGeom prst="line">
              <a:avLst/>
            </a:prstGeom>
            <a:noFill/>
            <a:ln w="12700">
              <a:solidFill>
                <a:srgbClr val="333399"/>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grpSp>
      <p:sp>
        <p:nvSpPr>
          <p:cNvPr id="413743" name="Line 47"/>
          <p:cNvSpPr>
            <a:spLocks noChangeShapeType="1"/>
          </p:cNvSpPr>
          <p:nvPr/>
        </p:nvSpPr>
        <p:spPr bwMode="auto">
          <a:xfrm>
            <a:off x="7014278" y="5089178"/>
            <a:ext cx="206375" cy="0"/>
          </a:xfrm>
          <a:prstGeom prst="line">
            <a:avLst/>
          </a:prstGeom>
          <a:noFill/>
          <a:ln w="12700">
            <a:solidFill>
              <a:srgbClr val="333399"/>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grpSp>
        <p:nvGrpSpPr>
          <p:cNvPr id="413744" name="Group 48"/>
          <p:cNvGrpSpPr/>
          <p:nvPr/>
        </p:nvGrpSpPr>
        <p:grpSpPr bwMode="auto">
          <a:xfrm>
            <a:off x="1973568" y="5616601"/>
            <a:ext cx="5537729" cy="503237"/>
            <a:chOff x="1066" y="3719"/>
            <a:chExt cx="3220" cy="317"/>
          </a:xfrm>
        </p:grpSpPr>
        <p:sp>
          <p:nvSpPr>
            <p:cNvPr id="413745" name="Rectangle 49"/>
            <p:cNvSpPr>
              <a:spLocks noChangeArrowheads="1"/>
            </p:cNvSpPr>
            <p:nvPr/>
          </p:nvSpPr>
          <p:spPr bwMode="auto">
            <a:xfrm>
              <a:off x="1298" y="3900"/>
              <a:ext cx="720" cy="92"/>
            </a:xfrm>
            <a:prstGeom prst="rect">
              <a:avLst/>
            </a:prstGeom>
            <a:solidFill>
              <a:srgbClr val="996600"/>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13746" name="Rectangle 50"/>
            <p:cNvSpPr>
              <a:spLocks noChangeArrowheads="1"/>
            </p:cNvSpPr>
            <p:nvPr/>
          </p:nvSpPr>
          <p:spPr bwMode="auto">
            <a:xfrm>
              <a:off x="1298" y="3765"/>
              <a:ext cx="2763" cy="90"/>
            </a:xfrm>
            <a:prstGeom prst="rect">
              <a:avLst/>
            </a:prstGeom>
            <a:solidFill>
              <a:srgbClr val="FF0000"/>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13747" name="Rectangle 51"/>
            <p:cNvSpPr>
              <a:spLocks noChangeArrowheads="1"/>
            </p:cNvSpPr>
            <p:nvPr/>
          </p:nvSpPr>
          <p:spPr bwMode="auto">
            <a:xfrm>
              <a:off x="1066" y="3719"/>
              <a:ext cx="252" cy="317"/>
            </a:xfrm>
            <a:prstGeom prst="rect">
              <a:avLst/>
            </a:prstGeom>
            <a:solidFill>
              <a:srgbClr val="FFFF99"/>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762000" eaLnBrk="0" hangingPunct="0"/>
              <a:r>
                <a:rPr kumimoji="1" lang="en-US" altLang="zh-CN" b="1">
                  <a:solidFill>
                    <a:srgbClr val="000099"/>
                  </a:solidFill>
                  <a:latin typeface="+mn-lt"/>
                  <a:ea typeface="黑体" pitchFamily="2" charset="-122"/>
                </a:rPr>
                <a:t>A</a:t>
              </a:r>
            </a:p>
          </p:txBody>
        </p:sp>
        <p:sp>
          <p:nvSpPr>
            <p:cNvPr id="413748" name="Rectangle 52"/>
            <p:cNvSpPr>
              <a:spLocks noChangeArrowheads="1"/>
            </p:cNvSpPr>
            <p:nvPr/>
          </p:nvSpPr>
          <p:spPr bwMode="auto">
            <a:xfrm>
              <a:off x="4034" y="3719"/>
              <a:ext cx="252" cy="317"/>
            </a:xfrm>
            <a:prstGeom prst="rect">
              <a:avLst/>
            </a:prstGeom>
            <a:solidFill>
              <a:srgbClr val="FFFF99"/>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762000" eaLnBrk="0" hangingPunct="0"/>
              <a:r>
                <a:rPr kumimoji="1" lang="en-US" altLang="zh-CN" b="1">
                  <a:solidFill>
                    <a:srgbClr val="000099"/>
                  </a:solidFill>
                  <a:latin typeface="+mn-lt"/>
                  <a:ea typeface="黑体" pitchFamily="2" charset="-122"/>
                </a:rPr>
                <a:t>B</a:t>
              </a:r>
            </a:p>
          </p:txBody>
        </p:sp>
        <p:sp>
          <p:nvSpPr>
            <p:cNvPr id="413749" name="Line 53"/>
            <p:cNvSpPr>
              <a:spLocks noChangeShapeType="1"/>
            </p:cNvSpPr>
            <p:nvPr/>
          </p:nvSpPr>
          <p:spPr bwMode="auto">
            <a:xfrm flipH="1">
              <a:off x="1217" y="3946"/>
              <a:ext cx="120" cy="0"/>
            </a:xfrm>
            <a:prstGeom prst="line">
              <a:avLst/>
            </a:prstGeom>
            <a:noFill/>
            <a:ln w="12700">
              <a:solidFill>
                <a:srgbClr val="333399"/>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grpSp>
      <p:sp>
        <p:nvSpPr>
          <p:cNvPr id="413750" name="Rectangle 54"/>
          <p:cNvSpPr>
            <a:spLocks noChangeArrowheads="1"/>
          </p:cNvSpPr>
          <p:nvPr/>
        </p:nvSpPr>
        <p:spPr bwMode="auto">
          <a:xfrm>
            <a:off x="6986761" y="3828404"/>
            <a:ext cx="137583" cy="146050"/>
          </a:xfrm>
          <a:prstGeom prst="rect">
            <a:avLst/>
          </a:prstGeom>
          <a:solidFill>
            <a:srgbClr val="996600"/>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13751" name="Rectangle 55"/>
          <p:cNvSpPr>
            <a:spLocks noChangeArrowheads="1"/>
          </p:cNvSpPr>
          <p:nvPr/>
        </p:nvSpPr>
        <p:spPr bwMode="auto">
          <a:xfrm>
            <a:off x="2406956" y="3612504"/>
            <a:ext cx="3683794" cy="144462"/>
          </a:xfrm>
          <a:prstGeom prst="rect">
            <a:avLst/>
          </a:prstGeom>
          <a:solidFill>
            <a:srgbClr val="FF0000"/>
          </a:solidFill>
          <a:ln w="12700">
            <a:solidFill>
              <a:srgbClr val="333399"/>
            </a:solidFill>
            <a:miter lim="800000"/>
          </a:ln>
          <a:effectLst/>
        </p:spPr>
        <p:txBody>
          <a:bodyPr wrap="none" anchor="ctr"/>
          <a:lstStyle/>
          <a:p>
            <a:endParaRPr lang="zh-CN" altLang="en-US" b="1">
              <a:solidFill>
                <a:srgbClr val="000099"/>
              </a:solidFill>
              <a:latin typeface="+mn-lt"/>
              <a:ea typeface="黑体" pitchFamily="2" charset="-122"/>
            </a:endParaRPr>
          </a:p>
        </p:txBody>
      </p:sp>
      <p:sp>
        <p:nvSpPr>
          <p:cNvPr id="413752" name="Rectangle 56"/>
          <p:cNvSpPr>
            <a:spLocks noChangeArrowheads="1"/>
          </p:cNvSpPr>
          <p:nvPr/>
        </p:nvSpPr>
        <p:spPr bwMode="auto">
          <a:xfrm>
            <a:off x="1973568" y="3541067"/>
            <a:ext cx="433388" cy="504825"/>
          </a:xfrm>
          <a:prstGeom prst="rect">
            <a:avLst/>
          </a:prstGeom>
          <a:solidFill>
            <a:srgbClr val="FFFF99"/>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762000" eaLnBrk="0" hangingPunct="0"/>
            <a:r>
              <a:rPr kumimoji="1" lang="en-US" altLang="zh-CN" b="1">
                <a:solidFill>
                  <a:srgbClr val="000099"/>
                </a:solidFill>
                <a:latin typeface="+mn-lt"/>
                <a:ea typeface="黑体" pitchFamily="2" charset="-122"/>
              </a:rPr>
              <a:t>A</a:t>
            </a:r>
          </a:p>
        </p:txBody>
      </p:sp>
      <p:sp>
        <p:nvSpPr>
          <p:cNvPr id="413753" name="Rectangle 57"/>
          <p:cNvSpPr>
            <a:spLocks noChangeArrowheads="1"/>
          </p:cNvSpPr>
          <p:nvPr/>
        </p:nvSpPr>
        <p:spPr bwMode="auto">
          <a:xfrm>
            <a:off x="7077909" y="3541067"/>
            <a:ext cx="433388" cy="504825"/>
          </a:xfrm>
          <a:prstGeom prst="rect">
            <a:avLst/>
          </a:prstGeom>
          <a:solidFill>
            <a:srgbClr val="FFFF99"/>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762000" eaLnBrk="0" hangingPunct="0"/>
            <a:r>
              <a:rPr kumimoji="1" lang="en-US" altLang="zh-CN" b="1">
                <a:solidFill>
                  <a:srgbClr val="000099"/>
                </a:solidFill>
                <a:latin typeface="+mn-lt"/>
                <a:ea typeface="黑体" pitchFamily="2" charset="-122"/>
              </a:rPr>
              <a:t>B</a:t>
            </a:r>
          </a:p>
        </p:txBody>
      </p:sp>
      <p:sp>
        <p:nvSpPr>
          <p:cNvPr id="413754" name="Line 58"/>
          <p:cNvSpPr>
            <a:spLocks noChangeShapeType="1"/>
          </p:cNvSpPr>
          <p:nvPr/>
        </p:nvSpPr>
        <p:spPr bwMode="auto">
          <a:xfrm>
            <a:off x="6090749" y="3685529"/>
            <a:ext cx="206375" cy="0"/>
          </a:xfrm>
          <a:prstGeom prst="line">
            <a:avLst/>
          </a:prstGeom>
          <a:noFill/>
          <a:ln w="12700">
            <a:solidFill>
              <a:srgbClr val="333399"/>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13755" name="Line 59"/>
          <p:cNvSpPr>
            <a:spLocks noChangeShapeType="1"/>
          </p:cNvSpPr>
          <p:nvPr/>
        </p:nvSpPr>
        <p:spPr bwMode="auto">
          <a:xfrm flipH="1">
            <a:off x="6780386" y="3899841"/>
            <a:ext cx="206375" cy="0"/>
          </a:xfrm>
          <a:prstGeom prst="line">
            <a:avLst/>
          </a:prstGeom>
          <a:noFill/>
          <a:ln w="12700">
            <a:solidFill>
              <a:srgbClr val="333399"/>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13756" name="Text Box 60"/>
          <p:cNvSpPr txBox="1">
            <a:spLocks noChangeArrowheads="1"/>
          </p:cNvSpPr>
          <p:nvPr/>
        </p:nvSpPr>
        <p:spPr bwMode="auto">
          <a:xfrm>
            <a:off x="564515" y="2519412"/>
            <a:ext cx="1114408" cy="1131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lnSpc>
                <a:spcPct val="90000"/>
              </a:lnSpc>
            </a:pPr>
            <a:r>
              <a:rPr kumimoji="1" lang="en-US" altLang="zh-CN" b="1" i="1" dirty="0">
                <a:solidFill>
                  <a:srgbClr val="000099"/>
                </a:solidFill>
                <a:latin typeface="+mn-lt"/>
                <a:ea typeface="黑体" pitchFamily="2" charset="-122"/>
              </a:rPr>
              <a:t>t</a:t>
            </a:r>
            <a:r>
              <a:rPr kumimoji="1" lang="en-US" altLang="zh-CN" b="1" dirty="0">
                <a:solidFill>
                  <a:srgbClr val="000099"/>
                </a:solidFill>
                <a:latin typeface="+mn-lt"/>
                <a:ea typeface="黑体" pitchFamily="2" charset="-122"/>
              </a:rPr>
              <a:t> = 0</a:t>
            </a:r>
            <a:endParaRPr kumimoji="1" lang="en-US" altLang="zh-CN" b="1" baseline="30000" dirty="0">
              <a:solidFill>
                <a:srgbClr val="000099"/>
              </a:solidFill>
              <a:latin typeface="+mn-lt"/>
              <a:ea typeface="黑体" pitchFamily="2" charset="-122"/>
            </a:endParaRPr>
          </a:p>
          <a:p>
            <a:pPr eaLnBrk="0" hangingPunct="0">
              <a:lnSpc>
                <a:spcPct val="95000"/>
              </a:lnSpc>
            </a:pPr>
            <a:r>
              <a:rPr kumimoji="1" lang="en-US" altLang="zh-CN" b="1" dirty="0">
                <a:solidFill>
                  <a:srgbClr val="000099"/>
                </a:solidFill>
                <a:latin typeface="+mn-lt"/>
                <a:ea typeface="黑体" pitchFamily="2" charset="-122"/>
              </a:rPr>
              <a:t>A </a:t>
            </a:r>
            <a:r>
              <a:rPr kumimoji="1" lang="zh-CN" altLang="en-US" b="1" dirty="0">
                <a:solidFill>
                  <a:srgbClr val="000099"/>
                </a:solidFill>
                <a:latin typeface="+mn-lt"/>
                <a:ea typeface="黑体" pitchFamily="2" charset="-122"/>
              </a:rPr>
              <a:t>检测到</a:t>
            </a:r>
          </a:p>
          <a:p>
            <a:pPr eaLnBrk="0" hangingPunct="0">
              <a:lnSpc>
                <a:spcPct val="95000"/>
              </a:lnSpc>
            </a:pPr>
            <a:r>
              <a:rPr kumimoji="1" lang="zh-CN" altLang="en-US" b="1" dirty="0">
                <a:solidFill>
                  <a:srgbClr val="000099"/>
                </a:solidFill>
                <a:latin typeface="+mn-lt"/>
                <a:ea typeface="黑体" pitchFamily="2" charset="-122"/>
              </a:rPr>
              <a:t>信道空闲</a:t>
            </a:r>
          </a:p>
          <a:p>
            <a:pPr eaLnBrk="0" hangingPunct="0">
              <a:lnSpc>
                <a:spcPct val="95000"/>
              </a:lnSpc>
            </a:pPr>
            <a:r>
              <a:rPr kumimoji="1" lang="zh-CN" altLang="en-US" b="1" dirty="0">
                <a:solidFill>
                  <a:srgbClr val="000099"/>
                </a:solidFill>
                <a:latin typeface="+mn-lt"/>
                <a:ea typeface="黑体" pitchFamily="2" charset="-122"/>
              </a:rPr>
              <a:t>发送数据</a:t>
            </a:r>
          </a:p>
        </p:txBody>
      </p:sp>
      <p:grpSp>
        <p:nvGrpSpPr>
          <p:cNvPr id="413757" name="Group 61"/>
          <p:cNvGrpSpPr/>
          <p:nvPr/>
        </p:nvGrpSpPr>
        <p:grpSpPr bwMode="auto">
          <a:xfrm>
            <a:off x="2302049" y="2952801"/>
            <a:ext cx="483261" cy="142875"/>
            <a:chOff x="1176" y="1872"/>
            <a:chExt cx="336" cy="96"/>
          </a:xfrm>
        </p:grpSpPr>
        <p:sp>
          <p:nvSpPr>
            <p:cNvPr id="413758" name="Rectangle 62"/>
            <p:cNvSpPr>
              <a:spLocks noChangeArrowheads="1"/>
            </p:cNvSpPr>
            <p:nvPr/>
          </p:nvSpPr>
          <p:spPr bwMode="auto">
            <a:xfrm>
              <a:off x="1176" y="1872"/>
              <a:ext cx="192" cy="96"/>
            </a:xfrm>
            <a:prstGeom prst="rect">
              <a:avLst/>
            </a:prstGeom>
            <a:solidFill>
              <a:srgbClr val="FF0000"/>
            </a:solidFill>
            <a:ln w="12700">
              <a:solidFill>
                <a:srgbClr val="0000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413759" name="Line 63"/>
            <p:cNvSpPr>
              <a:spLocks noChangeShapeType="1"/>
            </p:cNvSpPr>
            <p:nvPr/>
          </p:nvSpPr>
          <p:spPr bwMode="auto">
            <a:xfrm>
              <a:off x="1368" y="1926"/>
              <a:ext cx="144" cy="0"/>
            </a:xfrm>
            <a:prstGeom prst="line">
              <a:avLst/>
            </a:prstGeom>
            <a:noFill/>
            <a:ln w="12700">
              <a:solidFill>
                <a:schemeClr val="tx1"/>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grpSp>
      <p:sp>
        <p:nvSpPr>
          <p:cNvPr id="413760" name="Rectangle 64"/>
          <p:cNvSpPr>
            <a:spLocks noChangeArrowheads="1"/>
          </p:cNvSpPr>
          <p:nvPr/>
        </p:nvSpPr>
        <p:spPr bwMode="auto">
          <a:xfrm>
            <a:off x="1973568" y="2881362"/>
            <a:ext cx="433388" cy="503238"/>
          </a:xfrm>
          <a:prstGeom prst="rect">
            <a:avLst/>
          </a:prstGeom>
          <a:solidFill>
            <a:srgbClr val="FFFF99"/>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762000" eaLnBrk="0" hangingPunct="0"/>
            <a:r>
              <a:rPr kumimoji="1" lang="en-US" altLang="zh-CN" b="1">
                <a:solidFill>
                  <a:srgbClr val="000099"/>
                </a:solidFill>
                <a:latin typeface="+mn-lt"/>
                <a:ea typeface="黑体" pitchFamily="2" charset="-122"/>
              </a:rPr>
              <a:t>A</a:t>
            </a:r>
          </a:p>
        </p:txBody>
      </p:sp>
      <p:sp>
        <p:nvSpPr>
          <p:cNvPr id="413761" name="Rectangle 65"/>
          <p:cNvSpPr>
            <a:spLocks noChangeArrowheads="1"/>
          </p:cNvSpPr>
          <p:nvPr/>
        </p:nvSpPr>
        <p:spPr bwMode="auto">
          <a:xfrm>
            <a:off x="7077909" y="2881362"/>
            <a:ext cx="433388" cy="503238"/>
          </a:xfrm>
          <a:prstGeom prst="rect">
            <a:avLst/>
          </a:prstGeom>
          <a:solidFill>
            <a:srgbClr val="FFFF99"/>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762000" eaLnBrk="0" hangingPunct="0"/>
            <a:r>
              <a:rPr kumimoji="1" lang="en-US" altLang="zh-CN" b="1">
                <a:solidFill>
                  <a:srgbClr val="000099"/>
                </a:solidFill>
                <a:latin typeface="+mn-lt"/>
                <a:ea typeface="黑体" pitchFamily="2" charset="-122"/>
              </a:rPr>
              <a:t>B</a:t>
            </a:r>
          </a:p>
        </p:txBody>
      </p:sp>
      <p:sp>
        <p:nvSpPr>
          <p:cNvPr id="413762" name="Text Box 66"/>
          <p:cNvSpPr txBox="1">
            <a:spLocks noChangeArrowheads="1"/>
          </p:cNvSpPr>
          <p:nvPr/>
        </p:nvSpPr>
        <p:spPr bwMode="auto">
          <a:xfrm>
            <a:off x="958283" y="338311"/>
            <a:ext cx="65274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en-US" altLang="zh-CN" b="1" i="1">
                <a:solidFill>
                  <a:srgbClr val="000099"/>
                </a:solidFill>
                <a:latin typeface="+mn-lt"/>
                <a:ea typeface="黑体" pitchFamily="2" charset="-122"/>
              </a:rPr>
              <a:t>t</a:t>
            </a:r>
            <a:r>
              <a:rPr kumimoji="1" lang="en-US" altLang="zh-CN" b="1">
                <a:solidFill>
                  <a:srgbClr val="000099"/>
                </a:solidFill>
                <a:latin typeface="+mn-lt"/>
                <a:ea typeface="黑体" pitchFamily="2" charset="-122"/>
              </a:rPr>
              <a:t> = 0</a:t>
            </a:r>
            <a:endParaRPr kumimoji="1" lang="en-US" altLang="zh-CN" b="1" baseline="30000">
              <a:solidFill>
                <a:srgbClr val="000099"/>
              </a:solidFill>
              <a:latin typeface="+mn-lt"/>
              <a:ea typeface="黑体" pitchFamily="2" charset="-122"/>
            </a:endParaRPr>
          </a:p>
        </p:txBody>
      </p:sp>
      <p:sp>
        <p:nvSpPr>
          <p:cNvPr id="413763" name="Line 67"/>
          <p:cNvSpPr>
            <a:spLocks noChangeShapeType="1"/>
          </p:cNvSpPr>
          <p:nvPr/>
        </p:nvSpPr>
        <p:spPr bwMode="auto">
          <a:xfrm>
            <a:off x="1684034" y="543098"/>
            <a:ext cx="447146" cy="0"/>
          </a:xfrm>
          <a:prstGeom prst="line">
            <a:avLst/>
          </a:prstGeom>
          <a:noFill/>
          <a:ln w="28575">
            <a:solidFill>
              <a:srgbClr val="333399"/>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grpSp>
        <p:nvGrpSpPr>
          <p:cNvPr id="413764" name="Group 68"/>
          <p:cNvGrpSpPr/>
          <p:nvPr/>
        </p:nvGrpSpPr>
        <p:grpSpPr bwMode="auto">
          <a:xfrm>
            <a:off x="5015880" y="4725640"/>
            <a:ext cx="4617640" cy="839788"/>
            <a:chOff x="2835" y="3100"/>
            <a:chExt cx="2685" cy="529"/>
          </a:xfrm>
        </p:grpSpPr>
        <p:sp>
          <p:nvSpPr>
            <p:cNvPr id="413765" name="Text Box 69"/>
            <p:cNvSpPr txBox="1">
              <a:spLocks noChangeArrowheads="1"/>
            </p:cNvSpPr>
            <p:nvPr/>
          </p:nvSpPr>
          <p:spPr bwMode="auto">
            <a:xfrm>
              <a:off x="4332" y="3100"/>
              <a:ext cx="1188" cy="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lnSpc>
                  <a:spcPct val="90000"/>
                </a:lnSpc>
              </a:pPr>
              <a:r>
                <a:rPr kumimoji="1" lang="en-US" altLang="zh-CN" b="1" i="1" dirty="0">
                  <a:solidFill>
                    <a:srgbClr val="000099"/>
                  </a:solidFill>
                  <a:latin typeface="+mn-lt"/>
                  <a:ea typeface="黑体" pitchFamily="2" charset="-122"/>
                </a:rPr>
                <a:t>t</a:t>
              </a:r>
              <a:r>
                <a:rPr kumimoji="1" lang="en-US" altLang="zh-CN" b="1" dirty="0">
                  <a:solidFill>
                    <a:srgbClr val="000099"/>
                  </a:solidFill>
                  <a:latin typeface="+mn-lt"/>
                  <a:ea typeface="黑体" pitchFamily="2" charset="-122"/>
                </a:rPr>
                <a:t> = </a:t>
              </a:r>
              <a:r>
                <a:rPr kumimoji="1" lang="en-US" altLang="zh-CN" b="1" dirty="0">
                  <a:solidFill>
                    <a:srgbClr val="000099"/>
                  </a:solidFill>
                  <a:latin typeface="+mn-lt"/>
                  <a:ea typeface="黑体" pitchFamily="2" charset="-122"/>
                  <a:sym typeface="Symbol" panose="05050102010706020507" pitchFamily="18" charset="2"/>
                </a:rPr>
                <a:t></a:t>
              </a:r>
              <a:endParaRPr kumimoji="1" lang="en-US" altLang="zh-CN" b="1" baseline="30000" dirty="0">
                <a:solidFill>
                  <a:srgbClr val="000099"/>
                </a:solidFill>
                <a:latin typeface="+mn-lt"/>
                <a:ea typeface="黑体" pitchFamily="2" charset="-122"/>
              </a:endParaRPr>
            </a:p>
            <a:p>
              <a:pPr eaLnBrk="0" hangingPunct="0">
                <a:lnSpc>
                  <a:spcPct val="90000"/>
                </a:lnSpc>
              </a:pPr>
              <a:r>
                <a:rPr kumimoji="1" lang="en-US" altLang="zh-CN" b="1" dirty="0">
                  <a:solidFill>
                    <a:srgbClr val="000099"/>
                  </a:solidFill>
                  <a:latin typeface="+mn-lt"/>
                  <a:ea typeface="黑体" pitchFamily="2" charset="-122"/>
                </a:rPr>
                <a:t>B </a:t>
              </a:r>
              <a:r>
                <a:rPr kumimoji="1" lang="zh-CN" altLang="en-US" b="1" dirty="0">
                  <a:solidFill>
                    <a:srgbClr val="000099"/>
                  </a:solidFill>
                  <a:latin typeface="+mn-lt"/>
                  <a:ea typeface="黑体" pitchFamily="2" charset="-122"/>
                </a:rPr>
                <a:t>检测到发生碰撞</a:t>
              </a:r>
            </a:p>
            <a:p>
              <a:pPr eaLnBrk="0" hangingPunct="0">
                <a:lnSpc>
                  <a:spcPct val="90000"/>
                </a:lnSpc>
              </a:pPr>
              <a:r>
                <a:rPr kumimoji="1" lang="zh-CN" altLang="en-US" b="1" dirty="0">
                  <a:solidFill>
                    <a:srgbClr val="000099"/>
                  </a:solidFill>
                  <a:latin typeface="+mn-lt"/>
                  <a:ea typeface="黑体" pitchFamily="2" charset="-122"/>
                </a:rPr>
                <a:t>停止发送</a:t>
              </a:r>
            </a:p>
          </p:txBody>
        </p:sp>
        <p:sp>
          <p:nvSpPr>
            <p:cNvPr id="413766" name="Text Box 70"/>
            <p:cNvSpPr txBox="1">
              <a:spLocks noChangeArrowheads="1"/>
            </p:cNvSpPr>
            <p:nvPr/>
          </p:nvSpPr>
          <p:spPr bwMode="auto">
            <a:xfrm>
              <a:off x="2835" y="3339"/>
              <a:ext cx="47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b="1">
                  <a:solidFill>
                    <a:srgbClr val="000099"/>
                  </a:solidFill>
                  <a:latin typeface="+mn-lt"/>
                  <a:ea typeface="黑体" pitchFamily="2" charset="-122"/>
                </a:rPr>
                <a:t>STOP</a:t>
              </a:r>
            </a:p>
          </p:txBody>
        </p:sp>
      </p:grpSp>
      <p:grpSp>
        <p:nvGrpSpPr>
          <p:cNvPr id="413767" name="Group 71"/>
          <p:cNvGrpSpPr/>
          <p:nvPr/>
        </p:nvGrpSpPr>
        <p:grpSpPr bwMode="auto">
          <a:xfrm>
            <a:off x="491108" y="5373712"/>
            <a:ext cx="2682875" cy="863600"/>
            <a:chOff x="204" y="3566"/>
            <a:chExt cx="1560" cy="544"/>
          </a:xfrm>
        </p:grpSpPr>
        <p:sp>
          <p:nvSpPr>
            <p:cNvPr id="413768" name="Text Box 72"/>
            <p:cNvSpPr txBox="1">
              <a:spLocks noChangeArrowheads="1"/>
            </p:cNvSpPr>
            <p:nvPr/>
          </p:nvSpPr>
          <p:spPr bwMode="auto">
            <a:xfrm>
              <a:off x="204" y="3581"/>
              <a:ext cx="653" cy="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lnSpc>
                  <a:spcPct val="90000"/>
                </a:lnSpc>
              </a:pPr>
              <a:r>
                <a:rPr kumimoji="1" lang="en-US" altLang="zh-CN" b="1" i="1">
                  <a:solidFill>
                    <a:srgbClr val="000099"/>
                  </a:solidFill>
                  <a:latin typeface="+mn-lt"/>
                  <a:ea typeface="黑体" pitchFamily="2" charset="-122"/>
                </a:rPr>
                <a:t>t</a:t>
              </a:r>
              <a:r>
                <a:rPr kumimoji="1" lang="en-US" altLang="zh-CN" b="1">
                  <a:solidFill>
                    <a:srgbClr val="000099"/>
                  </a:solidFill>
                  <a:latin typeface="+mn-lt"/>
                  <a:ea typeface="黑体" pitchFamily="2" charset="-122"/>
                </a:rPr>
                <a:t> = 2</a:t>
              </a:r>
              <a:r>
                <a:rPr kumimoji="1" lang="en-US" altLang="zh-CN" b="1">
                  <a:solidFill>
                    <a:srgbClr val="000099"/>
                  </a:solidFill>
                  <a:latin typeface="+mn-lt"/>
                  <a:ea typeface="黑体" pitchFamily="2" charset="-122"/>
                  <a:sym typeface="Symbol" panose="05050102010706020507" pitchFamily="18" charset="2"/>
                </a:rPr>
                <a:t></a:t>
              </a:r>
              <a:r>
                <a:rPr kumimoji="1" lang="en-US" altLang="zh-CN" b="1">
                  <a:solidFill>
                    <a:srgbClr val="000099"/>
                  </a:solidFill>
                  <a:latin typeface="+mn-lt"/>
                  <a:ea typeface="黑体" pitchFamily="2" charset="-122"/>
                </a:rPr>
                <a:t> </a:t>
              </a:r>
              <a:r>
                <a:rPr kumimoji="1" lang="en-US" altLang="zh-CN" b="1">
                  <a:solidFill>
                    <a:srgbClr val="000099"/>
                  </a:solidFill>
                  <a:latin typeface="+mn-lt"/>
                  <a:ea typeface="黑体" pitchFamily="2" charset="-122"/>
                  <a:sym typeface="Symbol" panose="05050102010706020507" pitchFamily="18" charset="2"/>
                </a:rPr>
                <a:t> </a:t>
              </a:r>
              <a:endParaRPr kumimoji="1" lang="en-US" altLang="zh-CN" b="1" baseline="30000">
                <a:solidFill>
                  <a:srgbClr val="000099"/>
                </a:solidFill>
                <a:latin typeface="+mn-lt"/>
                <a:ea typeface="黑体" pitchFamily="2" charset="-122"/>
              </a:endParaRPr>
            </a:p>
            <a:p>
              <a:pPr eaLnBrk="0" hangingPunct="0">
                <a:lnSpc>
                  <a:spcPct val="90000"/>
                </a:lnSpc>
              </a:pPr>
              <a:r>
                <a:rPr kumimoji="1" lang="en-US" altLang="zh-CN" b="1">
                  <a:solidFill>
                    <a:srgbClr val="000099"/>
                  </a:solidFill>
                  <a:latin typeface="+mn-lt"/>
                  <a:ea typeface="黑体" pitchFamily="2" charset="-122"/>
                </a:rPr>
                <a:t>A </a:t>
              </a:r>
              <a:r>
                <a:rPr kumimoji="1" lang="zh-CN" altLang="en-US" b="1">
                  <a:solidFill>
                    <a:srgbClr val="000099"/>
                  </a:solidFill>
                  <a:latin typeface="+mn-lt"/>
                  <a:ea typeface="黑体" pitchFamily="2" charset="-122"/>
                </a:rPr>
                <a:t>检测到</a:t>
              </a:r>
            </a:p>
            <a:p>
              <a:pPr eaLnBrk="0" hangingPunct="0">
                <a:lnSpc>
                  <a:spcPct val="90000"/>
                </a:lnSpc>
              </a:pPr>
              <a:r>
                <a:rPr kumimoji="1" lang="zh-CN" altLang="en-US" b="1">
                  <a:solidFill>
                    <a:srgbClr val="000099"/>
                  </a:solidFill>
                  <a:latin typeface="+mn-lt"/>
                  <a:ea typeface="黑体" pitchFamily="2" charset="-122"/>
                </a:rPr>
                <a:t>发生碰撞</a:t>
              </a:r>
            </a:p>
          </p:txBody>
        </p:sp>
        <p:sp>
          <p:nvSpPr>
            <p:cNvPr id="413769" name="Text Box 73"/>
            <p:cNvSpPr txBox="1">
              <a:spLocks noChangeArrowheads="1"/>
            </p:cNvSpPr>
            <p:nvPr/>
          </p:nvSpPr>
          <p:spPr bwMode="auto">
            <a:xfrm>
              <a:off x="1294" y="3566"/>
              <a:ext cx="47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b="1">
                  <a:solidFill>
                    <a:srgbClr val="000099"/>
                  </a:solidFill>
                  <a:latin typeface="+mn-lt"/>
                  <a:ea typeface="黑体" pitchFamily="2" charset="-122"/>
                </a:rPr>
                <a:t>STOP</a:t>
              </a:r>
            </a:p>
          </p:txBody>
        </p:sp>
      </p:grpSp>
      <p:sp>
        <p:nvSpPr>
          <p:cNvPr id="413770" name="Rectangle 74"/>
          <p:cNvSpPr>
            <a:spLocks noChangeArrowheads="1"/>
          </p:cNvSpPr>
          <p:nvPr/>
        </p:nvSpPr>
        <p:spPr bwMode="auto">
          <a:xfrm>
            <a:off x="1973568" y="4946303"/>
            <a:ext cx="433388" cy="501650"/>
          </a:xfrm>
          <a:prstGeom prst="rect">
            <a:avLst/>
          </a:prstGeom>
          <a:solidFill>
            <a:srgbClr val="FFFF99"/>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762000" eaLnBrk="0" hangingPunct="0"/>
            <a:r>
              <a:rPr kumimoji="1" lang="en-US" altLang="zh-CN" b="1">
                <a:solidFill>
                  <a:srgbClr val="000099"/>
                </a:solidFill>
                <a:latin typeface="+mn-lt"/>
                <a:ea typeface="黑体" pitchFamily="2" charset="-122"/>
              </a:rPr>
              <a:t>A</a:t>
            </a:r>
          </a:p>
        </p:txBody>
      </p:sp>
      <p:sp>
        <p:nvSpPr>
          <p:cNvPr id="413771" name="Rectangle 75"/>
          <p:cNvSpPr>
            <a:spLocks noChangeArrowheads="1"/>
          </p:cNvSpPr>
          <p:nvPr/>
        </p:nvSpPr>
        <p:spPr bwMode="auto">
          <a:xfrm>
            <a:off x="7077909" y="4220319"/>
            <a:ext cx="433388" cy="504825"/>
          </a:xfrm>
          <a:prstGeom prst="rect">
            <a:avLst/>
          </a:prstGeom>
          <a:solidFill>
            <a:srgbClr val="FFFF99"/>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762000" eaLnBrk="0" hangingPunct="0"/>
            <a:r>
              <a:rPr kumimoji="1" lang="en-US" altLang="zh-CN" b="1">
                <a:solidFill>
                  <a:srgbClr val="000099"/>
                </a:solidFill>
                <a:latin typeface="+mn-lt"/>
                <a:ea typeface="黑体" pitchFamily="2" charset="-122"/>
              </a:rPr>
              <a:t>B</a:t>
            </a:r>
          </a:p>
        </p:txBody>
      </p:sp>
      <p:sp>
        <p:nvSpPr>
          <p:cNvPr id="413772" name="Text Box 76"/>
          <p:cNvSpPr txBox="1">
            <a:spLocks noChangeArrowheads="1"/>
          </p:cNvSpPr>
          <p:nvPr/>
        </p:nvSpPr>
        <p:spPr bwMode="auto">
          <a:xfrm>
            <a:off x="7374441" y="1671811"/>
            <a:ext cx="233108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400" b="1" dirty="0">
                <a:solidFill>
                  <a:srgbClr val="000099"/>
                </a:solidFill>
                <a:latin typeface="+mn-lt"/>
                <a:ea typeface="黑体" pitchFamily="2" charset="-122"/>
              </a:rPr>
              <a:t>单程端到端</a:t>
            </a:r>
          </a:p>
          <a:p>
            <a:pPr algn="ctr"/>
            <a:r>
              <a:rPr lang="zh-CN" altLang="en-US" sz="2400" b="1" dirty="0">
                <a:solidFill>
                  <a:srgbClr val="000099"/>
                </a:solidFill>
                <a:latin typeface="+mn-lt"/>
                <a:ea typeface="黑体" pitchFamily="2" charset="-122"/>
              </a:rPr>
              <a:t>传播时延记为 </a:t>
            </a:r>
            <a:r>
              <a:rPr lang="zh-CN" altLang="en-US" sz="2400" b="1" i="1" dirty="0">
                <a:solidFill>
                  <a:srgbClr val="000099"/>
                </a:solidFill>
                <a:latin typeface="+mn-lt"/>
                <a:ea typeface="黑体" pitchFamily="2" charset="-122"/>
                <a:sym typeface="Symbol" panose="05050102010706020507" pitchFamily="18" charset="2"/>
              </a:rPr>
              <a:t></a:t>
            </a:r>
            <a:r>
              <a:rPr lang="zh-CN" altLang="en-US" sz="2400" b="1" dirty="0">
                <a:solidFill>
                  <a:srgbClr val="000099"/>
                </a:solidFill>
                <a:latin typeface="+mn-lt"/>
                <a:ea typeface="黑体" pitchFamily="2" charset="-122"/>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1375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1375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1376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13761"/>
                                        </p:tgtEl>
                                        <p:attrNameLst>
                                          <p:attrName>style.visibility</p:attrName>
                                        </p:attrNameLst>
                                      </p:cBhvr>
                                      <p:to>
                                        <p:strVal val="visible"/>
                                      </p:to>
                                    </p:set>
                                  </p:childTnLst>
                                </p:cTn>
                              </p:par>
                              <p:par>
                                <p:cTn id="13" presetID="35" presetClass="emph" presetSubtype="0" repeatCount="3000" fill="hold" grpId="1" nodeType="withEffect">
                                  <p:stCondLst>
                                    <p:cond delay="500"/>
                                  </p:stCondLst>
                                  <p:childTnLst>
                                    <p:anim calcmode="discrete" valueType="str">
                                      <p:cBhvr>
                                        <p:cTn id="14" dur="1000" fill="hold"/>
                                        <p:tgtEl>
                                          <p:spTgt spid="413756"/>
                                        </p:tgtEl>
                                        <p:attrNameLst>
                                          <p:attrName>style.visibility</p:attrName>
                                        </p:attrNameLst>
                                      </p:cBhvr>
                                      <p:tavLst>
                                        <p:tav tm="0">
                                          <p:val>
                                            <p:strVal val="hidden"/>
                                          </p:val>
                                        </p:tav>
                                        <p:tav tm="50000">
                                          <p:val>
                                            <p:strVal val="visible"/>
                                          </p:val>
                                        </p:tav>
                                      </p:tavLst>
                                    </p:anim>
                                  </p:childTnLst>
                                </p:cTn>
                              </p:par>
                              <p:par>
                                <p:cTn id="15" presetID="35" presetClass="emph" presetSubtype="0" repeatCount="3000" fill="hold" nodeType="withEffect">
                                  <p:stCondLst>
                                    <p:cond delay="500"/>
                                  </p:stCondLst>
                                  <p:childTnLst>
                                    <p:anim calcmode="discrete" valueType="str">
                                      <p:cBhvr>
                                        <p:cTn id="16" dur="1000" fill="hold"/>
                                        <p:tgtEl>
                                          <p:spTgt spid="413757"/>
                                        </p:tgtEl>
                                        <p:attrNameLst>
                                          <p:attrName>style.visibility</p:attrName>
                                        </p:attrNameLst>
                                      </p:cBhvr>
                                      <p:tavLst>
                                        <p:tav tm="0">
                                          <p:val>
                                            <p:strVal val="hidden"/>
                                          </p:val>
                                        </p:tav>
                                        <p:tav tm="50000">
                                          <p:val>
                                            <p:strVal val="visible"/>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1375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1375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1375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1375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1375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1375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13714"/>
                                        </p:tgtEl>
                                        <p:attrNameLst>
                                          <p:attrName>style.visibility</p:attrName>
                                        </p:attrNameLst>
                                      </p:cBhvr>
                                      <p:to>
                                        <p:strVal val="visible"/>
                                      </p:to>
                                    </p:set>
                                  </p:childTnLst>
                                </p:cTn>
                              </p:par>
                              <p:par>
                                <p:cTn id="33" presetID="35" presetClass="emph" presetSubtype="0" repeatCount="3000" fill="hold" grpId="1" nodeType="withEffect">
                                  <p:stCondLst>
                                    <p:cond delay="500"/>
                                  </p:stCondLst>
                                  <p:childTnLst>
                                    <p:anim calcmode="discrete" valueType="str">
                                      <p:cBhvr>
                                        <p:cTn id="34" dur="1000" fill="hold"/>
                                        <p:tgtEl>
                                          <p:spTgt spid="413714"/>
                                        </p:tgtEl>
                                        <p:attrNameLst>
                                          <p:attrName>style.visibility</p:attrName>
                                        </p:attrNameLst>
                                      </p:cBhvr>
                                      <p:tavLst>
                                        <p:tav tm="0">
                                          <p:val>
                                            <p:strVal val="hidden"/>
                                          </p:val>
                                        </p:tav>
                                        <p:tav tm="50000">
                                          <p:val>
                                            <p:strVal val="visible"/>
                                          </p:val>
                                        </p:tav>
                                      </p:tavLst>
                                    </p:anim>
                                  </p:childTnLst>
                                </p:cTn>
                              </p:par>
                              <p:par>
                                <p:cTn id="35" presetID="35" presetClass="emph" presetSubtype="0" repeatCount="3000" fill="hold" grpId="1" nodeType="withEffect">
                                  <p:stCondLst>
                                    <p:cond delay="500"/>
                                  </p:stCondLst>
                                  <p:childTnLst>
                                    <p:anim calcmode="discrete" valueType="str">
                                      <p:cBhvr>
                                        <p:cTn id="36" dur="1000" fill="hold"/>
                                        <p:tgtEl>
                                          <p:spTgt spid="413750"/>
                                        </p:tgtEl>
                                        <p:attrNameLst>
                                          <p:attrName>style.visibility</p:attrName>
                                        </p:attrNameLst>
                                      </p:cBhvr>
                                      <p:tavLst>
                                        <p:tav tm="0">
                                          <p:val>
                                            <p:strVal val="hidden"/>
                                          </p:val>
                                        </p:tav>
                                        <p:tav tm="50000">
                                          <p:val>
                                            <p:strVal val="visible"/>
                                          </p:val>
                                        </p:tav>
                                      </p:tavLst>
                                    </p:anim>
                                  </p:childTnLst>
                                </p:cTn>
                              </p:par>
                              <p:par>
                                <p:cTn id="37" presetID="35" presetClass="emph" presetSubtype="0" repeatCount="3000" fill="hold" grpId="2" nodeType="withEffect">
                                  <p:stCondLst>
                                    <p:cond delay="500"/>
                                  </p:stCondLst>
                                  <p:childTnLst>
                                    <p:anim calcmode="discrete" valueType="str">
                                      <p:cBhvr>
                                        <p:cTn id="38" dur="1000" fill="hold"/>
                                        <p:tgtEl>
                                          <p:spTgt spid="413750"/>
                                        </p:tgtEl>
                                        <p:attrNameLst>
                                          <p:attrName>style.visibility</p:attrName>
                                        </p:attrNameLst>
                                      </p:cBhvr>
                                      <p:tavLst>
                                        <p:tav tm="0">
                                          <p:val>
                                            <p:strVal val="hidden"/>
                                          </p:val>
                                        </p:tav>
                                        <p:tav tm="50000">
                                          <p:val>
                                            <p:strVal val="visible"/>
                                          </p:val>
                                        </p:tav>
                                      </p:tavLst>
                                    </p:anim>
                                  </p:childTnLst>
                                </p:cTn>
                              </p:par>
                              <p:par>
                                <p:cTn id="39" presetID="35" presetClass="emph" presetSubtype="0" repeatCount="3000" fill="hold" grpId="1" nodeType="withEffect">
                                  <p:stCondLst>
                                    <p:cond delay="500"/>
                                  </p:stCondLst>
                                  <p:childTnLst>
                                    <p:anim calcmode="discrete" valueType="str">
                                      <p:cBhvr>
                                        <p:cTn id="40" dur="1000" fill="hold"/>
                                        <p:tgtEl>
                                          <p:spTgt spid="413755"/>
                                        </p:tgtEl>
                                        <p:attrNameLst>
                                          <p:attrName>style.visibility</p:attrName>
                                        </p:attrNameLst>
                                      </p:cBhvr>
                                      <p:tavLst>
                                        <p:tav tm="0">
                                          <p:val>
                                            <p:strVal val="hidden"/>
                                          </p:val>
                                        </p:tav>
                                        <p:tav tm="50000">
                                          <p:val>
                                            <p:strVal val="visible"/>
                                          </p:val>
                                        </p:tav>
                                      </p:tavLst>
                                    </p:anim>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1373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13771"/>
                                        </p:tgtEl>
                                        <p:attrNameLst>
                                          <p:attrName>style.visibility</p:attrName>
                                        </p:attrNameLst>
                                      </p:cBhvr>
                                      <p:to>
                                        <p:strVal val="visible"/>
                                      </p:to>
                                    </p:set>
                                  </p:childTnLst>
                                </p:cTn>
                              </p:par>
                            </p:childTnLst>
                          </p:cTn>
                        </p:par>
                        <p:par>
                          <p:cTn id="47" fill="hold">
                            <p:stCondLst>
                              <p:cond delay="0"/>
                            </p:stCondLst>
                            <p:childTnLst>
                              <p:par>
                                <p:cTn id="48" presetID="22" presetClass="entr" presetSubtype="8" fill="hold" nodeType="afterEffect">
                                  <p:stCondLst>
                                    <p:cond delay="0"/>
                                  </p:stCondLst>
                                  <p:childTnLst>
                                    <p:set>
                                      <p:cBhvr>
                                        <p:cTn id="49" dur="1" fill="hold">
                                          <p:stCondLst>
                                            <p:cond delay="0"/>
                                          </p:stCondLst>
                                        </p:cTn>
                                        <p:tgtEl>
                                          <p:spTgt spid="413737"/>
                                        </p:tgtEl>
                                        <p:attrNameLst>
                                          <p:attrName>style.visibility</p:attrName>
                                        </p:attrNameLst>
                                      </p:cBhvr>
                                      <p:to>
                                        <p:strVal val="visible"/>
                                      </p:to>
                                    </p:set>
                                    <p:animEffect transition="in" filter="wipe(left)">
                                      <p:cBhvr>
                                        <p:cTn id="50" dur="7000"/>
                                        <p:tgtEl>
                                          <p:spTgt spid="413737"/>
                                        </p:tgtEl>
                                      </p:cBhvr>
                                    </p:animEffect>
                                  </p:childTnLst>
                                </p:cTn>
                              </p:par>
                              <p:par>
                                <p:cTn id="51" presetID="22" presetClass="entr" presetSubtype="2" fill="hold" nodeType="withEffect">
                                  <p:stCondLst>
                                    <p:cond delay="6000"/>
                                  </p:stCondLst>
                                  <p:childTnLst>
                                    <p:set>
                                      <p:cBhvr>
                                        <p:cTn id="52" dur="1" fill="hold">
                                          <p:stCondLst>
                                            <p:cond delay="0"/>
                                          </p:stCondLst>
                                        </p:cTn>
                                        <p:tgtEl>
                                          <p:spTgt spid="413740"/>
                                        </p:tgtEl>
                                        <p:attrNameLst>
                                          <p:attrName>style.visibility</p:attrName>
                                        </p:attrNameLst>
                                      </p:cBhvr>
                                      <p:to>
                                        <p:strVal val="visible"/>
                                      </p:to>
                                    </p:set>
                                    <p:animEffect transition="in" filter="wipe(right)">
                                      <p:cBhvr>
                                        <p:cTn id="53" dur="1000"/>
                                        <p:tgtEl>
                                          <p:spTgt spid="413740"/>
                                        </p:tgtEl>
                                      </p:cBhvr>
                                    </p:animEffect>
                                  </p:childTnLst>
                                </p:cTn>
                              </p:par>
                            </p:childTnLst>
                          </p:cTn>
                        </p:par>
                        <p:par>
                          <p:cTn id="54" fill="hold">
                            <p:stCondLst>
                              <p:cond delay="7000"/>
                            </p:stCondLst>
                            <p:childTnLst>
                              <p:par>
                                <p:cTn id="55" presetID="1" presetClass="entr" presetSubtype="0" fill="hold" grpId="0" nodeType="afterEffect">
                                  <p:stCondLst>
                                    <p:cond delay="0"/>
                                  </p:stCondLst>
                                  <p:childTnLst>
                                    <p:set>
                                      <p:cBhvr>
                                        <p:cTn id="56" dur="1" fill="hold">
                                          <p:stCondLst>
                                            <p:cond delay="0"/>
                                          </p:stCondLst>
                                        </p:cTn>
                                        <p:tgtEl>
                                          <p:spTgt spid="413715"/>
                                        </p:tgtEl>
                                        <p:attrNameLst>
                                          <p:attrName>style.visibility</p:attrName>
                                        </p:attrNameLst>
                                      </p:cBhvr>
                                      <p:to>
                                        <p:strVal val="visible"/>
                                      </p:to>
                                    </p:set>
                                  </p:childTnLst>
                                </p:cTn>
                              </p:par>
                            </p:childTnLst>
                          </p:cTn>
                        </p:par>
                        <p:par>
                          <p:cTn id="57" fill="hold">
                            <p:stCondLst>
                              <p:cond delay="7000"/>
                            </p:stCondLst>
                            <p:childTnLst>
                              <p:par>
                                <p:cTn id="58" presetID="35" presetClass="emph" presetSubtype="0" repeatCount="4000" fill="hold" grpId="1" nodeType="afterEffect">
                                  <p:stCondLst>
                                    <p:cond delay="0"/>
                                  </p:stCondLst>
                                  <p:childTnLst>
                                    <p:anim calcmode="discrete" valueType="str">
                                      <p:cBhvr>
                                        <p:cTn id="59" dur="1000" fill="hold"/>
                                        <p:tgtEl>
                                          <p:spTgt spid="413715"/>
                                        </p:tgtEl>
                                        <p:attrNameLst>
                                          <p:attrName>style.visibility</p:attrName>
                                        </p:attrNameLst>
                                      </p:cBhvr>
                                      <p:tavLst>
                                        <p:tav tm="0">
                                          <p:val>
                                            <p:strVal val="hidden"/>
                                          </p:val>
                                        </p:tav>
                                        <p:tav tm="50000">
                                          <p:val>
                                            <p:strVal val="visible"/>
                                          </p:val>
                                        </p:tav>
                                      </p:tavLst>
                                    </p:anim>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413770"/>
                                        </p:tgtEl>
                                        <p:attrNameLst>
                                          <p:attrName>style.visibility</p:attrName>
                                        </p:attrNameLst>
                                      </p:cBhvr>
                                      <p:to>
                                        <p:strVal val="visible"/>
                                      </p:to>
                                    </p:set>
                                  </p:childTnLst>
                                </p:cTn>
                              </p:par>
                            </p:childTnLst>
                          </p:cTn>
                        </p:par>
                        <p:par>
                          <p:cTn id="64" fill="hold">
                            <p:stCondLst>
                              <p:cond delay="0"/>
                            </p:stCondLst>
                            <p:childTnLst>
                              <p:par>
                                <p:cTn id="65" presetID="1" presetClass="entr" presetSubtype="0" fill="hold" grpId="0" nodeType="afterEffect">
                                  <p:stCondLst>
                                    <p:cond delay="0"/>
                                  </p:stCondLst>
                                  <p:childTnLst>
                                    <p:set>
                                      <p:cBhvr>
                                        <p:cTn id="66" dur="1" fill="hold">
                                          <p:stCondLst>
                                            <p:cond delay="0"/>
                                          </p:stCondLst>
                                        </p:cTn>
                                        <p:tgtEl>
                                          <p:spTgt spid="413736"/>
                                        </p:tgtEl>
                                        <p:attrNameLst>
                                          <p:attrName>style.visibility</p:attrName>
                                        </p:attrNameLst>
                                      </p:cBhvr>
                                      <p:to>
                                        <p:strVal val="visible"/>
                                      </p:to>
                                    </p:set>
                                  </p:childTnLst>
                                </p:cTn>
                              </p:par>
                            </p:childTnLst>
                          </p:cTn>
                        </p:par>
                        <p:par>
                          <p:cTn id="67" fill="hold">
                            <p:stCondLst>
                              <p:cond delay="0"/>
                            </p:stCondLst>
                            <p:childTnLst>
                              <p:par>
                                <p:cTn id="68" presetID="1" presetClass="entr" presetSubtype="0" fill="hold" grpId="0" nodeType="afterEffect">
                                  <p:stCondLst>
                                    <p:cond delay="0"/>
                                  </p:stCondLst>
                                  <p:childTnLst>
                                    <p:set>
                                      <p:cBhvr>
                                        <p:cTn id="69" dur="1" fill="hold">
                                          <p:stCondLst>
                                            <p:cond delay="0"/>
                                          </p:stCondLst>
                                        </p:cTn>
                                        <p:tgtEl>
                                          <p:spTgt spid="413698"/>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413699"/>
                                        </p:tgtEl>
                                        <p:attrNameLst>
                                          <p:attrName>style.visibility</p:attrName>
                                        </p:attrNameLst>
                                      </p:cBhvr>
                                      <p:to>
                                        <p:strVal val="visible"/>
                                      </p:to>
                                    </p:set>
                                  </p:childTnLst>
                                </p:cTn>
                              </p:par>
                              <p:par>
                                <p:cTn id="72" presetID="1" presetClass="entr" presetSubtype="0" fill="hold" grpId="0" nodeType="withEffect">
                                  <p:stCondLst>
                                    <p:cond delay="0"/>
                                  </p:stCondLst>
                                  <p:childTnLst>
                                    <p:set>
                                      <p:cBhvr>
                                        <p:cTn id="73" dur="1" fill="hold">
                                          <p:stCondLst>
                                            <p:cond delay="0"/>
                                          </p:stCondLst>
                                        </p:cTn>
                                        <p:tgtEl>
                                          <p:spTgt spid="413743"/>
                                        </p:tgtEl>
                                        <p:attrNameLst>
                                          <p:attrName>style.visibility</p:attrName>
                                        </p:attrNameLst>
                                      </p:cBhvr>
                                      <p:to>
                                        <p:strVal val="visible"/>
                                      </p:to>
                                    </p:set>
                                  </p:childTnLst>
                                </p:cTn>
                              </p:par>
                            </p:childTnLst>
                          </p:cTn>
                        </p:par>
                        <p:par>
                          <p:cTn id="74" fill="hold">
                            <p:stCondLst>
                              <p:cond delay="0"/>
                            </p:stCondLst>
                            <p:childTnLst>
                              <p:par>
                                <p:cTn id="75" presetID="1" presetClass="entr" presetSubtype="0" fill="hold" nodeType="afterEffect">
                                  <p:stCondLst>
                                    <p:cond delay="0"/>
                                  </p:stCondLst>
                                  <p:childTnLst>
                                    <p:set>
                                      <p:cBhvr>
                                        <p:cTn id="76" dur="1" fill="hold">
                                          <p:stCondLst>
                                            <p:cond delay="0"/>
                                          </p:stCondLst>
                                        </p:cTn>
                                        <p:tgtEl>
                                          <p:spTgt spid="413764"/>
                                        </p:tgtEl>
                                        <p:attrNameLst>
                                          <p:attrName>style.visibility</p:attrName>
                                        </p:attrNameLst>
                                      </p:cBhvr>
                                      <p:to>
                                        <p:strVal val="visible"/>
                                      </p:to>
                                    </p:set>
                                  </p:childTnLst>
                                </p:cTn>
                              </p:par>
                            </p:childTnLst>
                          </p:cTn>
                        </p:par>
                        <p:par>
                          <p:cTn id="77" fill="hold">
                            <p:stCondLst>
                              <p:cond delay="0"/>
                            </p:stCondLst>
                            <p:childTnLst>
                              <p:par>
                                <p:cTn id="78" presetID="35" presetClass="emph" presetSubtype="0" repeatCount="3000" fill="hold" nodeType="afterEffect">
                                  <p:stCondLst>
                                    <p:cond delay="0"/>
                                  </p:stCondLst>
                                  <p:childTnLst>
                                    <p:anim calcmode="discrete" valueType="str">
                                      <p:cBhvr>
                                        <p:cTn id="79" dur="1000" fill="hold"/>
                                        <p:tgtEl>
                                          <p:spTgt spid="413764"/>
                                        </p:tgtEl>
                                        <p:attrNameLst>
                                          <p:attrName>style.visibility</p:attrName>
                                        </p:attrNameLst>
                                      </p:cBhvr>
                                      <p:tavLst>
                                        <p:tav tm="0">
                                          <p:val>
                                            <p:strVal val="hidden"/>
                                          </p:val>
                                        </p:tav>
                                        <p:tav tm="50000">
                                          <p:val>
                                            <p:strVal val="visible"/>
                                          </p:val>
                                        </p:tav>
                                      </p:tavLst>
                                    </p:anim>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nodeType="clickEffect">
                                  <p:stCondLst>
                                    <p:cond delay="0"/>
                                  </p:stCondLst>
                                  <p:childTnLst>
                                    <p:set>
                                      <p:cBhvr>
                                        <p:cTn id="83" dur="1" fill="hold">
                                          <p:stCondLst>
                                            <p:cond delay="0"/>
                                          </p:stCondLst>
                                        </p:cTn>
                                        <p:tgtEl>
                                          <p:spTgt spid="413744"/>
                                        </p:tgtEl>
                                        <p:attrNameLst>
                                          <p:attrName>style.visibility</p:attrName>
                                        </p:attrNameLst>
                                      </p:cBhvr>
                                      <p:to>
                                        <p:strVal val="visible"/>
                                      </p:to>
                                    </p:set>
                                  </p:childTnLst>
                                </p:cTn>
                              </p:par>
                            </p:childTnLst>
                          </p:cTn>
                        </p:par>
                        <p:par>
                          <p:cTn id="84" fill="hold">
                            <p:stCondLst>
                              <p:cond delay="0"/>
                            </p:stCondLst>
                            <p:childTnLst>
                              <p:par>
                                <p:cTn id="85" presetID="1" presetClass="entr" presetSubtype="0" fill="hold" nodeType="afterEffect">
                                  <p:stCondLst>
                                    <p:cond delay="0"/>
                                  </p:stCondLst>
                                  <p:childTnLst>
                                    <p:set>
                                      <p:cBhvr>
                                        <p:cTn id="86" dur="1" fill="hold">
                                          <p:stCondLst>
                                            <p:cond delay="0"/>
                                          </p:stCondLst>
                                        </p:cTn>
                                        <p:tgtEl>
                                          <p:spTgt spid="413767"/>
                                        </p:tgtEl>
                                        <p:attrNameLst>
                                          <p:attrName>style.visibility</p:attrName>
                                        </p:attrNameLst>
                                      </p:cBhvr>
                                      <p:to>
                                        <p:strVal val="visible"/>
                                      </p:to>
                                    </p:set>
                                  </p:childTnLst>
                                </p:cTn>
                              </p:par>
                            </p:childTnLst>
                          </p:cTn>
                        </p:par>
                        <p:par>
                          <p:cTn id="87" fill="hold">
                            <p:stCondLst>
                              <p:cond delay="0"/>
                            </p:stCondLst>
                            <p:childTnLst>
                              <p:par>
                                <p:cTn id="88" presetID="35" presetClass="emph" presetSubtype="0" repeatCount="3000" fill="hold" nodeType="afterEffect">
                                  <p:stCondLst>
                                    <p:cond delay="0"/>
                                  </p:stCondLst>
                                  <p:childTnLst>
                                    <p:anim calcmode="discrete" valueType="str">
                                      <p:cBhvr>
                                        <p:cTn id="89" dur="1000" fill="hold"/>
                                        <p:tgtEl>
                                          <p:spTgt spid="413767"/>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3698" grpId="0" animBg="1"/>
      <p:bldP spid="413699" grpId="0" animBg="1"/>
      <p:bldP spid="413714" grpId="0"/>
      <p:bldP spid="413714" grpId="1"/>
      <p:bldP spid="413715" grpId="0"/>
      <p:bldP spid="413715" grpId="1"/>
      <p:bldP spid="413735" grpId="0" animBg="1"/>
      <p:bldP spid="413736" grpId="0" animBg="1"/>
      <p:bldP spid="413743" grpId="0" animBg="1"/>
      <p:bldP spid="413750" grpId="0" animBg="1"/>
      <p:bldP spid="413750" grpId="1" animBg="1"/>
      <p:bldP spid="413750" grpId="2" animBg="1"/>
      <p:bldP spid="413751" grpId="0" animBg="1"/>
      <p:bldP spid="413752" grpId="0" animBg="1"/>
      <p:bldP spid="413753" grpId="0" animBg="1"/>
      <p:bldP spid="413754" grpId="0" animBg="1"/>
      <p:bldP spid="413755" grpId="0" animBg="1"/>
      <p:bldP spid="413755" grpId="1" animBg="1"/>
      <p:bldP spid="413756" grpId="0"/>
      <p:bldP spid="413756" grpId="1"/>
      <p:bldP spid="413760" grpId="0" animBg="1"/>
      <p:bldP spid="413761" grpId="0" animBg="1"/>
      <p:bldP spid="413770" grpId="0" animBg="1"/>
      <p:bldP spid="413771"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42" name="Rectangle 2"/>
          <p:cNvSpPr>
            <a:spLocks noGrp="1" noChangeArrowheads="1"/>
          </p:cNvSpPr>
          <p:nvPr>
            <p:ph type="title"/>
          </p:nvPr>
        </p:nvSpPr>
        <p:spPr/>
        <p:txBody>
          <a:bodyPr/>
          <a:lstStyle/>
          <a:p>
            <a:pPr algn="ctr"/>
            <a:r>
              <a:rPr lang="zh-CN" altLang="en-US" dirty="0"/>
              <a:t>强化碰撞 </a:t>
            </a:r>
          </a:p>
        </p:txBody>
      </p:sp>
      <p:sp>
        <p:nvSpPr>
          <p:cNvPr id="419843" name="Rectangle 3"/>
          <p:cNvSpPr>
            <a:spLocks noGrp="1" noChangeArrowheads="1"/>
          </p:cNvSpPr>
          <p:nvPr>
            <p:ph idx="1"/>
          </p:nvPr>
        </p:nvSpPr>
        <p:spPr/>
        <p:txBody>
          <a:bodyPr/>
          <a:lstStyle/>
          <a:p>
            <a:pPr marL="0" indent="0">
              <a:buNone/>
            </a:pPr>
            <a:r>
              <a:rPr lang="zh-CN" altLang="en-US" dirty="0"/>
              <a:t>当发送数据的站一旦发现发生了碰撞时：</a:t>
            </a:r>
          </a:p>
          <a:p>
            <a:r>
              <a:rPr lang="en-US" altLang="zh-CN" dirty="0">
                <a:latin typeface="Arial" panose="020B0604020202090204" pitchFamily="34" charset="0"/>
              </a:rPr>
              <a:t>(1) </a:t>
            </a:r>
            <a:r>
              <a:rPr lang="zh-CN" altLang="en-US" dirty="0">
                <a:latin typeface="Arial" panose="020B0604020202090204" pitchFamily="34" charset="0"/>
                <a:ea typeface="黑体" pitchFamily="2" charset="-122"/>
              </a:rPr>
              <a:t>立即停止发送数据；</a:t>
            </a:r>
          </a:p>
          <a:p>
            <a:r>
              <a:rPr lang="en-US" altLang="zh-CN" dirty="0">
                <a:latin typeface="Arial" panose="020B0604020202090204" pitchFamily="34" charset="0"/>
                <a:ea typeface="黑体" pitchFamily="2" charset="-122"/>
              </a:rPr>
              <a:t>(2) </a:t>
            </a:r>
            <a:r>
              <a:rPr lang="zh-CN" altLang="en-US" dirty="0">
                <a:latin typeface="Arial" panose="020B0604020202090204" pitchFamily="34" charset="0"/>
                <a:ea typeface="黑体" pitchFamily="2" charset="-122"/>
              </a:rPr>
              <a:t>再继续发送若干比特的</a:t>
            </a:r>
            <a:r>
              <a:rPr lang="zh-CN" altLang="en-US" dirty="0">
                <a:solidFill>
                  <a:srgbClr val="FF0000"/>
                </a:solidFill>
                <a:latin typeface="Arial" panose="020B0604020202090204" pitchFamily="34" charset="0"/>
                <a:ea typeface="黑体" pitchFamily="2" charset="-122"/>
              </a:rPr>
              <a:t>人为干扰信号  </a:t>
            </a:r>
            <a:r>
              <a:rPr lang="en-US" altLang="zh-CN" dirty="0">
                <a:latin typeface="Arial" panose="020B0604020202090204" pitchFamily="34" charset="0"/>
                <a:ea typeface="黑体" pitchFamily="2" charset="-122"/>
              </a:rPr>
              <a:t>(jamming signal)</a:t>
            </a:r>
            <a:r>
              <a:rPr lang="zh-CN" altLang="en-US" dirty="0">
                <a:latin typeface="Arial" panose="020B0604020202090204" pitchFamily="34" charset="0"/>
                <a:ea typeface="黑体" pitchFamily="2" charset="-122"/>
              </a:rPr>
              <a:t>，以便让所有用户都知道现在已经发生了碰撞。</a:t>
            </a:r>
            <a:r>
              <a:rPr lang="zh-CN" altLang="en-US" dirty="0"/>
              <a:t>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ChangeArrowheads="1"/>
          </p:cNvSpPr>
          <p:nvPr/>
        </p:nvSpPr>
        <p:spPr bwMode="auto">
          <a:xfrm>
            <a:off x="1284685" y="4463255"/>
            <a:ext cx="316442" cy="300038"/>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20867" name="Rectangle 3"/>
          <p:cNvSpPr>
            <a:spLocks noChangeArrowheads="1"/>
          </p:cNvSpPr>
          <p:nvPr/>
        </p:nvSpPr>
        <p:spPr bwMode="auto">
          <a:xfrm>
            <a:off x="1320800" y="3618706"/>
            <a:ext cx="228733" cy="284163"/>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nvGrpSpPr>
          <p:cNvPr id="420868" name="Group 4"/>
          <p:cNvGrpSpPr/>
          <p:nvPr/>
        </p:nvGrpSpPr>
        <p:grpSpPr bwMode="auto">
          <a:xfrm>
            <a:off x="1157420" y="1850230"/>
            <a:ext cx="7090701" cy="3309938"/>
            <a:chOff x="673" y="1619"/>
            <a:chExt cx="4123" cy="2085"/>
          </a:xfrm>
        </p:grpSpPr>
        <p:grpSp>
          <p:nvGrpSpPr>
            <p:cNvPr id="420869" name="Group 5"/>
            <p:cNvGrpSpPr/>
            <p:nvPr/>
          </p:nvGrpSpPr>
          <p:grpSpPr bwMode="auto">
            <a:xfrm>
              <a:off x="992" y="1619"/>
              <a:ext cx="3804" cy="1645"/>
              <a:chOff x="992" y="1619"/>
              <a:chExt cx="3804" cy="1645"/>
            </a:xfrm>
          </p:grpSpPr>
          <p:sp>
            <p:nvSpPr>
              <p:cNvPr id="420870" name="AutoShape 6"/>
              <p:cNvSpPr>
                <a:spLocks noChangeArrowheads="1"/>
              </p:cNvSpPr>
              <p:nvPr/>
            </p:nvSpPr>
            <p:spPr bwMode="auto">
              <a:xfrm rot="5400000">
                <a:off x="2071" y="540"/>
                <a:ext cx="1645" cy="3804"/>
              </a:xfrm>
              <a:prstGeom prst="parallelogram">
                <a:avLst>
                  <a:gd name="adj" fmla="val 37968"/>
                </a:avLst>
              </a:prstGeom>
              <a:solidFill>
                <a:schemeClr val="accent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20871" name="AutoShape 7"/>
              <p:cNvSpPr>
                <a:spLocks noChangeArrowheads="1"/>
              </p:cNvSpPr>
              <p:nvPr/>
            </p:nvSpPr>
            <p:spPr bwMode="auto">
              <a:xfrm rot="601221">
                <a:off x="2228" y="2087"/>
                <a:ext cx="1066" cy="424"/>
              </a:xfrm>
              <a:prstGeom prst="rightArrow">
                <a:avLst>
                  <a:gd name="adj1" fmla="val 49370"/>
                  <a:gd name="adj2" fmla="val 80790"/>
                </a:avLst>
              </a:prstGeom>
              <a:solidFill>
                <a:srgbClr val="FFFF00"/>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762000" eaLnBrk="0" hangingPunct="0"/>
                <a:r>
                  <a:rPr kumimoji="1" lang="zh-CN" altLang="en-US" sz="2000" b="1" dirty="0">
                    <a:solidFill>
                      <a:srgbClr val="0000CC"/>
                    </a:solidFill>
                    <a:latin typeface="+mn-lt"/>
                    <a:ea typeface="黑体" pitchFamily="2" charset="-122"/>
                  </a:rPr>
                  <a:t>数据帧</a:t>
                </a:r>
              </a:p>
            </p:txBody>
          </p:sp>
        </p:grpSp>
        <p:grpSp>
          <p:nvGrpSpPr>
            <p:cNvPr id="420872" name="Group 8"/>
            <p:cNvGrpSpPr/>
            <p:nvPr/>
          </p:nvGrpSpPr>
          <p:grpSpPr bwMode="auto">
            <a:xfrm>
              <a:off x="673" y="2614"/>
              <a:ext cx="4123" cy="1090"/>
              <a:chOff x="673" y="2606"/>
              <a:chExt cx="4123" cy="1090"/>
            </a:xfrm>
          </p:grpSpPr>
          <p:grpSp>
            <p:nvGrpSpPr>
              <p:cNvPr id="420873" name="Group 9"/>
              <p:cNvGrpSpPr/>
              <p:nvPr/>
            </p:nvGrpSpPr>
            <p:grpSpPr bwMode="auto">
              <a:xfrm>
                <a:off x="992" y="2627"/>
                <a:ext cx="3804" cy="1061"/>
                <a:chOff x="992" y="2627"/>
                <a:chExt cx="3804" cy="1061"/>
              </a:xfrm>
            </p:grpSpPr>
            <p:grpSp>
              <p:nvGrpSpPr>
                <p:cNvPr id="420874" name="Group 10"/>
                <p:cNvGrpSpPr/>
                <p:nvPr/>
              </p:nvGrpSpPr>
              <p:grpSpPr bwMode="auto">
                <a:xfrm>
                  <a:off x="992" y="2627"/>
                  <a:ext cx="3804" cy="1061"/>
                  <a:chOff x="992" y="2627"/>
                  <a:chExt cx="3804" cy="1061"/>
                </a:xfrm>
              </p:grpSpPr>
              <p:sp>
                <p:nvSpPr>
                  <p:cNvPr id="420875" name="AutoShape 11"/>
                  <p:cNvSpPr>
                    <a:spLocks noChangeArrowheads="1"/>
                  </p:cNvSpPr>
                  <p:nvPr/>
                </p:nvSpPr>
                <p:spPr bwMode="auto">
                  <a:xfrm rot="5400000">
                    <a:off x="2363" y="1256"/>
                    <a:ext cx="1061" cy="3804"/>
                  </a:xfrm>
                  <a:prstGeom prst="parallelogram">
                    <a:avLst>
                      <a:gd name="adj" fmla="val 59685"/>
                    </a:avLst>
                  </a:prstGeom>
                  <a:solidFill>
                    <a:srgbClr val="FF3399"/>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20876" name="AutoShape 12"/>
                  <p:cNvSpPr>
                    <a:spLocks noChangeArrowheads="1"/>
                  </p:cNvSpPr>
                  <p:nvPr/>
                </p:nvSpPr>
                <p:spPr bwMode="auto">
                  <a:xfrm rot="601221">
                    <a:off x="2272" y="2973"/>
                    <a:ext cx="1737" cy="469"/>
                  </a:xfrm>
                  <a:prstGeom prst="rightArrow">
                    <a:avLst>
                      <a:gd name="adj1" fmla="val 49370"/>
                      <a:gd name="adj2" fmla="val 119013"/>
                    </a:avLst>
                  </a:prstGeom>
                  <a:solidFill>
                    <a:srgbClr val="FFFF00"/>
                  </a:solidFill>
                  <a:ln w="38100" cmpd="dbl">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sp>
              <p:nvSpPr>
                <p:cNvPr id="420877" name="Text Box 13"/>
                <p:cNvSpPr txBox="1">
                  <a:spLocks noChangeArrowheads="1"/>
                </p:cNvSpPr>
                <p:nvPr/>
              </p:nvSpPr>
              <p:spPr bwMode="auto">
                <a:xfrm rot="595815">
                  <a:off x="2555" y="3034"/>
                  <a:ext cx="708"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zh-CN" altLang="en-US" sz="2000" b="1" dirty="0">
                      <a:solidFill>
                        <a:srgbClr val="0000CC"/>
                      </a:solidFill>
                      <a:latin typeface="+mn-lt"/>
                      <a:ea typeface="黑体" pitchFamily="2" charset="-122"/>
                    </a:rPr>
                    <a:t>干扰信号</a:t>
                  </a:r>
                  <a:endParaRPr kumimoji="1" lang="zh-CN" altLang="en-US" b="1" dirty="0">
                    <a:solidFill>
                      <a:srgbClr val="0000CC"/>
                    </a:solidFill>
                    <a:latin typeface="+mn-lt"/>
                    <a:ea typeface="黑体" pitchFamily="2" charset="-122"/>
                  </a:endParaRPr>
                </a:p>
              </p:txBody>
            </p:sp>
          </p:grpSp>
          <p:grpSp>
            <p:nvGrpSpPr>
              <p:cNvPr id="420878" name="Group 14"/>
              <p:cNvGrpSpPr/>
              <p:nvPr/>
            </p:nvGrpSpPr>
            <p:grpSpPr bwMode="auto">
              <a:xfrm>
                <a:off x="673" y="2606"/>
                <a:ext cx="319" cy="1090"/>
                <a:chOff x="673" y="2606"/>
                <a:chExt cx="319" cy="1090"/>
              </a:xfrm>
            </p:grpSpPr>
            <p:sp>
              <p:nvSpPr>
                <p:cNvPr id="420879" name="Line 15"/>
                <p:cNvSpPr>
                  <a:spLocks noChangeShapeType="1"/>
                </p:cNvSpPr>
                <p:nvPr/>
              </p:nvSpPr>
              <p:spPr bwMode="auto">
                <a:xfrm>
                  <a:off x="823" y="3057"/>
                  <a:ext cx="0" cy="639"/>
                </a:xfrm>
                <a:prstGeom prst="line">
                  <a:avLst/>
                </a:prstGeom>
                <a:noFill/>
                <a:ln w="28575">
                  <a:solidFill>
                    <a:srgbClr val="333399"/>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20880" name="Line 16"/>
                <p:cNvSpPr>
                  <a:spLocks noChangeShapeType="1"/>
                </p:cNvSpPr>
                <p:nvPr/>
              </p:nvSpPr>
              <p:spPr bwMode="auto">
                <a:xfrm>
                  <a:off x="814" y="2606"/>
                  <a:ext cx="9" cy="445"/>
                </a:xfrm>
                <a:prstGeom prst="line">
                  <a:avLst/>
                </a:prstGeom>
                <a:noFill/>
                <a:ln w="28575">
                  <a:solidFill>
                    <a:srgbClr val="333399"/>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20881" name="Rectangle 17"/>
                <p:cNvSpPr>
                  <a:spLocks noChangeArrowheads="1"/>
                </p:cNvSpPr>
                <p:nvPr/>
              </p:nvSpPr>
              <p:spPr bwMode="auto">
                <a:xfrm>
                  <a:off x="728" y="3259"/>
                  <a:ext cx="165" cy="231"/>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CC"/>
                      </a:solidFill>
                      <a:latin typeface="+mn-lt"/>
                      <a:ea typeface="黑体" pitchFamily="2" charset="-122"/>
                      <a:sym typeface="Symbol" panose="05050102010706020507" pitchFamily="18" charset="2"/>
                    </a:rPr>
                    <a:t></a:t>
                  </a:r>
                </a:p>
              </p:txBody>
            </p:sp>
            <p:sp>
              <p:nvSpPr>
                <p:cNvPr id="420882" name="Line 18"/>
                <p:cNvSpPr>
                  <a:spLocks noChangeShapeType="1"/>
                </p:cNvSpPr>
                <p:nvPr/>
              </p:nvSpPr>
              <p:spPr bwMode="auto">
                <a:xfrm>
                  <a:off x="739" y="3051"/>
                  <a:ext cx="253"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20883" name="Line 19"/>
                <p:cNvSpPr>
                  <a:spLocks noChangeShapeType="1"/>
                </p:cNvSpPr>
                <p:nvPr/>
              </p:nvSpPr>
              <p:spPr bwMode="auto">
                <a:xfrm>
                  <a:off x="739" y="3696"/>
                  <a:ext cx="253"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20884" name="Text Box 20"/>
                <p:cNvSpPr txBox="1">
                  <a:spLocks noChangeArrowheads="1"/>
                </p:cNvSpPr>
                <p:nvPr/>
              </p:nvSpPr>
              <p:spPr bwMode="auto">
                <a:xfrm>
                  <a:off x="673" y="2722"/>
                  <a:ext cx="239" cy="233"/>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en-US" altLang="zh-CN" b="1" i="1">
                      <a:solidFill>
                        <a:srgbClr val="0000CC"/>
                      </a:solidFill>
                      <a:latin typeface="+mn-lt"/>
                      <a:ea typeface="黑体" pitchFamily="2" charset="-122"/>
                    </a:rPr>
                    <a:t>T</a:t>
                  </a:r>
                  <a:r>
                    <a:rPr kumimoji="1" lang="en-US" altLang="zh-CN" b="1" i="1" baseline="-25000">
                      <a:solidFill>
                        <a:srgbClr val="0000CC"/>
                      </a:solidFill>
                      <a:latin typeface="+mn-lt"/>
                      <a:ea typeface="黑体" pitchFamily="2" charset="-122"/>
                    </a:rPr>
                    <a:t>J</a:t>
                  </a:r>
                  <a:endParaRPr kumimoji="1" lang="en-US" altLang="zh-CN" b="1">
                    <a:solidFill>
                      <a:srgbClr val="0000CC"/>
                    </a:solidFill>
                    <a:latin typeface="+mn-lt"/>
                    <a:ea typeface="黑体" pitchFamily="2" charset="-122"/>
                  </a:endParaRPr>
                </a:p>
              </p:txBody>
            </p:sp>
          </p:grpSp>
        </p:grpSp>
      </p:grpSp>
      <p:sp>
        <p:nvSpPr>
          <p:cNvPr id="420885" name="Rectangle 21"/>
          <p:cNvSpPr>
            <a:spLocks noGrp="1" noChangeArrowheads="1"/>
          </p:cNvSpPr>
          <p:nvPr>
            <p:ph type="title"/>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p>
            <a:pPr algn="ctr"/>
            <a:r>
              <a:rPr lang="zh-CN" altLang="en-US" dirty="0"/>
              <a:t>人为干扰信号 </a:t>
            </a:r>
          </a:p>
        </p:txBody>
      </p:sp>
      <p:sp>
        <p:nvSpPr>
          <p:cNvPr id="420886" name="Line 22"/>
          <p:cNvSpPr>
            <a:spLocks noChangeShapeType="1"/>
          </p:cNvSpPr>
          <p:nvPr/>
        </p:nvSpPr>
        <p:spPr bwMode="auto">
          <a:xfrm>
            <a:off x="1721513" y="1850230"/>
            <a:ext cx="6523169" cy="0"/>
          </a:xfrm>
          <a:prstGeom prst="line">
            <a:avLst/>
          </a:prstGeom>
          <a:noFill/>
          <a:ln w="57150" cmpd="dbl">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20887" name="Line 23"/>
          <p:cNvSpPr>
            <a:spLocks noChangeShapeType="1"/>
          </p:cNvSpPr>
          <p:nvPr/>
        </p:nvSpPr>
        <p:spPr bwMode="auto">
          <a:xfrm>
            <a:off x="1706033" y="1858168"/>
            <a:ext cx="0" cy="3435350"/>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20888" name="Line 24"/>
          <p:cNvSpPr>
            <a:spLocks noChangeShapeType="1"/>
          </p:cNvSpPr>
          <p:nvPr/>
        </p:nvSpPr>
        <p:spPr bwMode="auto">
          <a:xfrm>
            <a:off x="8299715" y="1850230"/>
            <a:ext cx="1021556"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20889" name="Line 25"/>
          <p:cNvSpPr>
            <a:spLocks noChangeShapeType="1"/>
          </p:cNvSpPr>
          <p:nvPr/>
        </p:nvSpPr>
        <p:spPr bwMode="auto">
          <a:xfrm>
            <a:off x="8299715" y="2861468"/>
            <a:ext cx="435108"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20890" name="Line 26"/>
          <p:cNvSpPr>
            <a:spLocks noChangeShapeType="1"/>
          </p:cNvSpPr>
          <p:nvPr/>
        </p:nvSpPr>
        <p:spPr bwMode="auto">
          <a:xfrm>
            <a:off x="8502650" y="1858168"/>
            <a:ext cx="0" cy="1003300"/>
          </a:xfrm>
          <a:prstGeom prst="line">
            <a:avLst/>
          </a:prstGeom>
          <a:noFill/>
          <a:ln w="19050">
            <a:solidFill>
              <a:srgbClr val="333399"/>
            </a:solidFill>
            <a:round/>
            <a:headEnd type="triangle" w="med"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20891" name="Rectangle 27"/>
          <p:cNvSpPr>
            <a:spLocks noChangeArrowheads="1"/>
          </p:cNvSpPr>
          <p:nvPr/>
        </p:nvSpPr>
        <p:spPr bwMode="auto">
          <a:xfrm>
            <a:off x="1301883" y="1412080"/>
            <a:ext cx="442430" cy="520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800" b="1">
                <a:solidFill>
                  <a:srgbClr val="0000CC"/>
                </a:solidFill>
                <a:latin typeface="+mn-lt"/>
                <a:ea typeface="黑体" pitchFamily="2" charset="-122"/>
              </a:rPr>
              <a:t>A</a:t>
            </a:r>
          </a:p>
        </p:txBody>
      </p:sp>
      <p:sp>
        <p:nvSpPr>
          <p:cNvPr id="420892" name="Rectangle 28"/>
          <p:cNvSpPr>
            <a:spLocks noChangeArrowheads="1"/>
          </p:cNvSpPr>
          <p:nvPr/>
        </p:nvSpPr>
        <p:spPr bwMode="auto">
          <a:xfrm>
            <a:off x="8072703" y="1412080"/>
            <a:ext cx="442430" cy="520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800" b="1">
                <a:solidFill>
                  <a:srgbClr val="0000CC"/>
                </a:solidFill>
                <a:latin typeface="+mn-lt"/>
                <a:ea typeface="黑体" pitchFamily="2" charset="-122"/>
              </a:rPr>
              <a:t>B</a:t>
            </a:r>
          </a:p>
        </p:txBody>
      </p:sp>
      <p:sp>
        <p:nvSpPr>
          <p:cNvPr id="420893" name="Line 29"/>
          <p:cNvSpPr>
            <a:spLocks noChangeShapeType="1"/>
          </p:cNvSpPr>
          <p:nvPr/>
        </p:nvSpPr>
        <p:spPr bwMode="auto">
          <a:xfrm>
            <a:off x="935567" y="2055018"/>
            <a:ext cx="0" cy="2322512"/>
          </a:xfrm>
          <a:prstGeom prst="line">
            <a:avLst/>
          </a:prstGeom>
          <a:noFill/>
          <a:ln w="28575">
            <a:solidFill>
              <a:srgbClr val="333399"/>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20894" name="Line 30"/>
          <p:cNvSpPr>
            <a:spLocks noChangeShapeType="1"/>
          </p:cNvSpPr>
          <p:nvPr/>
        </p:nvSpPr>
        <p:spPr bwMode="auto">
          <a:xfrm>
            <a:off x="8244681" y="1843881"/>
            <a:ext cx="0" cy="3457575"/>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20895" name="Line 31"/>
          <p:cNvSpPr>
            <a:spLocks noChangeShapeType="1"/>
          </p:cNvSpPr>
          <p:nvPr/>
        </p:nvSpPr>
        <p:spPr bwMode="auto">
          <a:xfrm>
            <a:off x="1219333" y="3432968"/>
            <a:ext cx="433388"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20896" name="Line 32"/>
          <p:cNvSpPr>
            <a:spLocks noChangeShapeType="1"/>
          </p:cNvSpPr>
          <p:nvPr/>
        </p:nvSpPr>
        <p:spPr bwMode="auto">
          <a:xfrm>
            <a:off x="1193535" y="1850230"/>
            <a:ext cx="433388"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20897" name="Line 33"/>
          <p:cNvSpPr>
            <a:spLocks noChangeShapeType="1"/>
          </p:cNvSpPr>
          <p:nvPr/>
        </p:nvSpPr>
        <p:spPr bwMode="auto">
          <a:xfrm>
            <a:off x="1415389" y="1850230"/>
            <a:ext cx="0" cy="1570038"/>
          </a:xfrm>
          <a:prstGeom prst="line">
            <a:avLst/>
          </a:prstGeom>
          <a:noFill/>
          <a:ln w="28575">
            <a:solidFill>
              <a:srgbClr val="333399"/>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nvGrpSpPr>
          <p:cNvPr id="420898" name="Group 34"/>
          <p:cNvGrpSpPr/>
          <p:nvPr/>
        </p:nvGrpSpPr>
        <p:grpSpPr bwMode="auto">
          <a:xfrm>
            <a:off x="1186652" y="2374108"/>
            <a:ext cx="440253" cy="391442"/>
            <a:chOff x="4272" y="1968"/>
            <a:chExt cx="218" cy="223"/>
          </a:xfrm>
        </p:grpSpPr>
        <p:sp>
          <p:nvSpPr>
            <p:cNvPr id="420899" name="Rectangle 35"/>
            <p:cNvSpPr>
              <a:spLocks noChangeArrowheads="1"/>
            </p:cNvSpPr>
            <p:nvPr/>
          </p:nvSpPr>
          <p:spPr bwMode="auto">
            <a:xfrm>
              <a:off x="4309" y="2009"/>
              <a:ext cx="181" cy="182"/>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20900" name="Text Box 36"/>
            <p:cNvSpPr txBox="1">
              <a:spLocks noChangeArrowheads="1"/>
            </p:cNvSpPr>
            <p:nvPr/>
          </p:nvSpPr>
          <p:spPr bwMode="auto">
            <a:xfrm>
              <a:off x="4272" y="1968"/>
              <a:ext cx="216"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en-US" altLang="zh-CN" b="1" i="1">
                  <a:solidFill>
                    <a:srgbClr val="0000CC"/>
                  </a:solidFill>
                  <a:latin typeface="+mn-lt"/>
                  <a:ea typeface="黑体" pitchFamily="2" charset="-122"/>
                </a:rPr>
                <a:t>T</a:t>
              </a:r>
              <a:r>
                <a:rPr kumimoji="1" lang="en-US" altLang="zh-CN" b="1" i="1" baseline="-25000">
                  <a:solidFill>
                    <a:srgbClr val="0000CC"/>
                  </a:solidFill>
                  <a:latin typeface="+mn-lt"/>
                  <a:ea typeface="黑体" pitchFamily="2" charset="-122"/>
                </a:rPr>
                <a:t>B</a:t>
              </a:r>
              <a:endParaRPr kumimoji="1" lang="en-US" altLang="zh-CN" b="1">
                <a:solidFill>
                  <a:srgbClr val="0000CC"/>
                </a:solidFill>
                <a:latin typeface="+mn-lt"/>
                <a:ea typeface="黑体" pitchFamily="2" charset="-122"/>
              </a:endParaRPr>
            </a:p>
          </p:txBody>
        </p:sp>
      </p:grpSp>
      <p:sp>
        <p:nvSpPr>
          <p:cNvPr id="420901" name="Text Box 37"/>
          <p:cNvSpPr txBox="1">
            <a:spLocks noChangeArrowheads="1"/>
          </p:cNvSpPr>
          <p:nvPr/>
        </p:nvSpPr>
        <p:spPr bwMode="auto">
          <a:xfrm>
            <a:off x="741231" y="4347369"/>
            <a:ext cx="2616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en-US" altLang="zh-CN" b="1" i="1">
                <a:solidFill>
                  <a:srgbClr val="0000CC"/>
                </a:solidFill>
                <a:latin typeface="+mn-lt"/>
                <a:ea typeface="黑体" pitchFamily="2" charset="-122"/>
              </a:rPr>
              <a:t>t</a:t>
            </a:r>
          </a:p>
        </p:txBody>
      </p:sp>
      <p:sp>
        <p:nvSpPr>
          <p:cNvPr id="420902" name="Line 38"/>
          <p:cNvSpPr>
            <a:spLocks noChangeShapeType="1"/>
          </p:cNvSpPr>
          <p:nvPr/>
        </p:nvSpPr>
        <p:spPr bwMode="auto">
          <a:xfrm>
            <a:off x="1706033" y="5147468"/>
            <a:ext cx="6555846" cy="0"/>
          </a:xfrm>
          <a:prstGeom prst="line">
            <a:avLst/>
          </a:prstGeom>
          <a:noFill/>
          <a:ln w="19050">
            <a:solidFill>
              <a:schemeClr val="tx1"/>
            </a:solidFill>
            <a:prstDash val="dash"/>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20903" name="Rectangle 39"/>
          <p:cNvSpPr>
            <a:spLocks noChangeArrowheads="1"/>
          </p:cNvSpPr>
          <p:nvPr/>
        </p:nvSpPr>
        <p:spPr bwMode="auto">
          <a:xfrm>
            <a:off x="8366787" y="2124868"/>
            <a:ext cx="283733" cy="36676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CC"/>
                </a:solidFill>
                <a:latin typeface="+mn-lt"/>
                <a:ea typeface="黑体" pitchFamily="2" charset="-122"/>
                <a:sym typeface="Symbol" panose="05050102010706020507" pitchFamily="18" charset="2"/>
              </a:rPr>
              <a:t></a:t>
            </a:r>
          </a:p>
        </p:txBody>
      </p:sp>
      <p:grpSp>
        <p:nvGrpSpPr>
          <p:cNvPr id="420904" name="Group 40"/>
          <p:cNvGrpSpPr/>
          <p:nvPr/>
        </p:nvGrpSpPr>
        <p:grpSpPr bwMode="auto">
          <a:xfrm>
            <a:off x="6640116" y="1124744"/>
            <a:ext cx="1621763" cy="1316037"/>
            <a:chOff x="3861" y="1162"/>
            <a:chExt cx="943" cy="829"/>
          </a:xfrm>
        </p:grpSpPr>
        <p:sp>
          <p:nvSpPr>
            <p:cNvPr id="420905" name="AutoShape 41"/>
            <p:cNvSpPr>
              <a:spLocks noChangeArrowheads="1"/>
            </p:cNvSpPr>
            <p:nvPr/>
          </p:nvSpPr>
          <p:spPr bwMode="auto">
            <a:xfrm flipH="1">
              <a:off x="3861" y="1171"/>
              <a:ext cx="924" cy="225"/>
            </a:xfrm>
            <a:prstGeom prst="roundRect">
              <a:avLst>
                <a:gd name="adj" fmla="val 35417"/>
              </a:avLst>
            </a:prstGeom>
            <a:solidFill>
              <a:srgbClr val="FFFF99"/>
            </a:solidFill>
            <a:ln w="19050">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20906" name="Text Box 42"/>
            <p:cNvSpPr txBox="1">
              <a:spLocks noChangeArrowheads="1"/>
            </p:cNvSpPr>
            <p:nvPr/>
          </p:nvSpPr>
          <p:spPr bwMode="auto">
            <a:xfrm>
              <a:off x="3878" y="1162"/>
              <a:ext cx="782"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en-US" altLang="zh-CN" b="1">
                  <a:solidFill>
                    <a:srgbClr val="0000CC"/>
                  </a:solidFill>
                  <a:latin typeface="+mn-lt"/>
                  <a:ea typeface="黑体" pitchFamily="2" charset="-122"/>
                </a:rPr>
                <a:t>B </a:t>
              </a:r>
              <a:r>
                <a:rPr kumimoji="1" lang="zh-CN" altLang="en-US" b="1">
                  <a:solidFill>
                    <a:srgbClr val="0000CC"/>
                  </a:solidFill>
                  <a:latin typeface="+mn-lt"/>
                  <a:ea typeface="黑体" pitchFamily="2" charset="-122"/>
                </a:rPr>
                <a:t>发送数据</a:t>
              </a:r>
            </a:p>
          </p:txBody>
        </p:sp>
        <p:sp>
          <p:nvSpPr>
            <p:cNvPr id="420907" name="Line 43"/>
            <p:cNvSpPr>
              <a:spLocks noChangeShapeType="1"/>
            </p:cNvSpPr>
            <p:nvPr/>
          </p:nvSpPr>
          <p:spPr bwMode="auto">
            <a:xfrm>
              <a:off x="4377" y="1389"/>
              <a:ext cx="427" cy="602"/>
            </a:xfrm>
            <a:prstGeom prst="line">
              <a:avLst/>
            </a:prstGeom>
            <a:noFill/>
            <a:ln w="19050">
              <a:solidFill>
                <a:srgbClr val="333399"/>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sp>
        <p:nvSpPr>
          <p:cNvPr id="420909" name="Line 45"/>
          <p:cNvSpPr>
            <a:spLocks noChangeShapeType="1"/>
          </p:cNvSpPr>
          <p:nvPr/>
        </p:nvSpPr>
        <p:spPr bwMode="auto">
          <a:xfrm flipH="1">
            <a:off x="1699154" y="2861469"/>
            <a:ext cx="584729" cy="579437"/>
          </a:xfrm>
          <a:prstGeom prst="line">
            <a:avLst/>
          </a:prstGeom>
          <a:noFill/>
          <a:ln w="28575">
            <a:solidFill>
              <a:schemeClr val="tx1"/>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20910" name="AutoShape 46"/>
          <p:cNvSpPr>
            <a:spLocks noChangeArrowheads="1"/>
          </p:cNvSpPr>
          <p:nvPr/>
        </p:nvSpPr>
        <p:spPr bwMode="auto">
          <a:xfrm>
            <a:off x="1706033" y="2061369"/>
            <a:ext cx="1843617" cy="1584325"/>
          </a:xfrm>
          <a:prstGeom prst="irregularSeal1">
            <a:avLst/>
          </a:prstGeom>
          <a:solidFill>
            <a:srgbClr val="FF99FF"/>
          </a:solidFill>
          <a:ln w="19050">
            <a:solidFill>
              <a:schemeClr val="tx1"/>
            </a:solidFill>
            <a:miter lim="800000"/>
          </a:ln>
          <a:effectLst/>
        </p:spPr>
        <p:txBody>
          <a:bodyPr wrap="none" anchor="ctr"/>
          <a:lstStyle/>
          <a:p>
            <a:endParaRPr lang="zh-CN" altLang="en-US" b="1">
              <a:solidFill>
                <a:srgbClr val="0000CC"/>
              </a:solidFill>
              <a:latin typeface="+mn-lt"/>
              <a:ea typeface="黑体" pitchFamily="2" charset="-122"/>
            </a:endParaRPr>
          </a:p>
        </p:txBody>
      </p:sp>
      <p:sp>
        <p:nvSpPr>
          <p:cNvPr id="420911" name="Text Box 47"/>
          <p:cNvSpPr txBox="1">
            <a:spLocks noChangeArrowheads="1"/>
          </p:cNvSpPr>
          <p:nvPr/>
        </p:nvSpPr>
        <p:spPr bwMode="auto">
          <a:xfrm>
            <a:off x="2010437" y="2509044"/>
            <a:ext cx="1107996" cy="720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lnSpc>
                <a:spcPct val="85000"/>
              </a:lnSpc>
            </a:pPr>
            <a:r>
              <a:rPr kumimoji="1" lang="en-US" altLang="zh-CN" sz="2400" b="1">
                <a:solidFill>
                  <a:srgbClr val="0000CC"/>
                </a:solidFill>
                <a:latin typeface="+mn-lt"/>
                <a:ea typeface="黑体" pitchFamily="2" charset="-122"/>
              </a:rPr>
              <a:t>A </a:t>
            </a:r>
            <a:r>
              <a:rPr kumimoji="1" lang="zh-CN" altLang="en-US" sz="2400" b="1">
                <a:solidFill>
                  <a:srgbClr val="0000CC"/>
                </a:solidFill>
                <a:latin typeface="+mn-lt"/>
                <a:ea typeface="黑体" pitchFamily="2" charset="-122"/>
              </a:rPr>
              <a:t>检测</a:t>
            </a:r>
          </a:p>
          <a:p>
            <a:pPr eaLnBrk="0" hangingPunct="0">
              <a:lnSpc>
                <a:spcPct val="85000"/>
              </a:lnSpc>
            </a:pPr>
            <a:r>
              <a:rPr kumimoji="1" lang="zh-CN" altLang="en-US" sz="2400" b="1">
                <a:solidFill>
                  <a:srgbClr val="0000CC"/>
                </a:solidFill>
                <a:latin typeface="+mn-lt"/>
                <a:ea typeface="黑体" pitchFamily="2" charset="-122"/>
              </a:rPr>
              <a:t>到冲突</a:t>
            </a:r>
          </a:p>
        </p:txBody>
      </p:sp>
      <p:grpSp>
        <p:nvGrpSpPr>
          <p:cNvPr id="420912" name="Group 48"/>
          <p:cNvGrpSpPr/>
          <p:nvPr/>
        </p:nvGrpSpPr>
        <p:grpSpPr bwMode="auto">
          <a:xfrm>
            <a:off x="5028671" y="1254918"/>
            <a:ext cx="1927887" cy="1397000"/>
            <a:chOff x="2925" y="1207"/>
            <a:chExt cx="1121" cy="880"/>
          </a:xfrm>
        </p:grpSpPr>
        <p:sp>
          <p:nvSpPr>
            <p:cNvPr id="420913" name="Line 49"/>
            <p:cNvSpPr>
              <a:spLocks noChangeShapeType="1"/>
            </p:cNvSpPr>
            <p:nvPr/>
          </p:nvSpPr>
          <p:spPr bwMode="auto">
            <a:xfrm>
              <a:off x="3787" y="1706"/>
              <a:ext cx="232" cy="381"/>
            </a:xfrm>
            <a:prstGeom prst="line">
              <a:avLst/>
            </a:prstGeom>
            <a:noFill/>
            <a:ln w="28575">
              <a:solidFill>
                <a:srgbClr val="333399"/>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nvGrpSpPr>
            <p:cNvPr id="420914" name="Group 50"/>
            <p:cNvGrpSpPr/>
            <p:nvPr/>
          </p:nvGrpSpPr>
          <p:grpSpPr bwMode="auto">
            <a:xfrm>
              <a:off x="2925" y="1207"/>
              <a:ext cx="1121" cy="681"/>
              <a:chOff x="3514" y="2256"/>
              <a:chExt cx="1121" cy="681"/>
            </a:xfrm>
          </p:grpSpPr>
          <p:sp>
            <p:nvSpPr>
              <p:cNvPr id="420915" name="AutoShape 51"/>
              <p:cNvSpPr>
                <a:spLocks noChangeArrowheads="1"/>
              </p:cNvSpPr>
              <p:nvPr/>
            </p:nvSpPr>
            <p:spPr bwMode="auto">
              <a:xfrm>
                <a:off x="3514" y="2256"/>
                <a:ext cx="1121" cy="681"/>
              </a:xfrm>
              <a:prstGeom prst="irregularSeal1">
                <a:avLst/>
              </a:prstGeom>
              <a:solidFill>
                <a:srgbClr val="FF0066"/>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20916" name="Text Box 52"/>
              <p:cNvSpPr txBox="1">
                <a:spLocks noChangeArrowheads="1"/>
              </p:cNvSpPr>
              <p:nvPr/>
            </p:nvSpPr>
            <p:spPr bwMode="auto">
              <a:xfrm>
                <a:off x="3721" y="2446"/>
                <a:ext cx="644"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zh-CN" altLang="en-US" b="1" dirty="0">
                    <a:solidFill>
                      <a:srgbClr val="0000CC"/>
                    </a:solidFill>
                    <a:latin typeface="+mn-lt"/>
                    <a:ea typeface="黑体" pitchFamily="2" charset="-122"/>
                  </a:rPr>
                  <a:t>开始冲突</a:t>
                </a:r>
              </a:p>
            </p:txBody>
          </p:sp>
        </p:grpSp>
      </p:grpSp>
      <p:sp>
        <p:nvSpPr>
          <p:cNvPr id="420918" name="Line 54"/>
          <p:cNvSpPr>
            <a:spLocks noChangeShapeType="1"/>
          </p:cNvSpPr>
          <p:nvPr/>
        </p:nvSpPr>
        <p:spPr bwMode="auto">
          <a:xfrm>
            <a:off x="8330671" y="5147468"/>
            <a:ext cx="990600"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20919" name="Line 55"/>
          <p:cNvSpPr>
            <a:spLocks noChangeShapeType="1"/>
          </p:cNvSpPr>
          <p:nvPr/>
        </p:nvSpPr>
        <p:spPr bwMode="auto">
          <a:xfrm>
            <a:off x="9008269" y="1828006"/>
            <a:ext cx="0" cy="3306763"/>
          </a:xfrm>
          <a:prstGeom prst="line">
            <a:avLst/>
          </a:prstGeom>
          <a:noFill/>
          <a:ln w="28575">
            <a:solidFill>
              <a:srgbClr val="333399"/>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20920" name="Text Box 56"/>
          <p:cNvSpPr txBox="1">
            <a:spLocks noChangeArrowheads="1"/>
          </p:cNvSpPr>
          <p:nvPr/>
        </p:nvSpPr>
        <p:spPr bwMode="auto">
          <a:xfrm>
            <a:off x="8755460" y="2456656"/>
            <a:ext cx="492443" cy="2308324"/>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zh-CN" altLang="en-US" sz="2400" b="1">
                <a:solidFill>
                  <a:srgbClr val="0000CC"/>
                </a:solidFill>
                <a:latin typeface="+mn-lt"/>
                <a:ea typeface="黑体" pitchFamily="2" charset="-122"/>
              </a:rPr>
              <a:t>信</a:t>
            </a:r>
          </a:p>
          <a:p>
            <a:pPr eaLnBrk="0" hangingPunct="0"/>
            <a:r>
              <a:rPr kumimoji="1" lang="zh-CN" altLang="en-US" sz="2400" b="1">
                <a:solidFill>
                  <a:srgbClr val="0000CC"/>
                </a:solidFill>
                <a:latin typeface="+mn-lt"/>
                <a:ea typeface="黑体" pitchFamily="2" charset="-122"/>
              </a:rPr>
              <a:t>道</a:t>
            </a:r>
          </a:p>
          <a:p>
            <a:pPr eaLnBrk="0" hangingPunct="0"/>
            <a:r>
              <a:rPr kumimoji="1" lang="zh-CN" altLang="en-US" sz="2400" b="1">
                <a:solidFill>
                  <a:srgbClr val="0000CC"/>
                </a:solidFill>
                <a:latin typeface="+mn-lt"/>
                <a:ea typeface="黑体" pitchFamily="2" charset="-122"/>
              </a:rPr>
              <a:t>占</a:t>
            </a:r>
          </a:p>
          <a:p>
            <a:pPr eaLnBrk="0" hangingPunct="0"/>
            <a:r>
              <a:rPr kumimoji="1" lang="zh-CN" altLang="en-US" sz="2400" b="1">
                <a:solidFill>
                  <a:srgbClr val="0000CC"/>
                </a:solidFill>
                <a:latin typeface="+mn-lt"/>
                <a:ea typeface="黑体" pitchFamily="2" charset="-122"/>
              </a:rPr>
              <a:t>用</a:t>
            </a:r>
          </a:p>
          <a:p>
            <a:pPr eaLnBrk="0" hangingPunct="0"/>
            <a:r>
              <a:rPr kumimoji="1" lang="zh-CN" altLang="en-US" sz="2400" b="1">
                <a:solidFill>
                  <a:srgbClr val="0000CC"/>
                </a:solidFill>
                <a:latin typeface="+mn-lt"/>
                <a:ea typeface="黑体" pitchFamily="2" charset="-122"/>
              </a:rPr>
              <a:t>时</a:t>
            </a:r>
          </a:p>
          <a:p>
            <a:pPr eaLnBrk="0" hangingPunct="0"/>
            <a:r>
              <a:rPr kumimoji="1" lang="zh-CN" altLang="en-US" sz="2400" b="1">
                <a:solidFill>
                  <a:srgbClr val="0000CC"/>
                </a:solidFill>
                <a:latin typeface="+mn-lt"/>
                <a:ea typeface="黑体" pitchFamily="2" charset="-122"/>
              </a:rPr>
              <a:t>间</a:t>
            </a:r>
          </a:p>
        </p:txBody>
      </p:sp>
      <p:grpSp>
        <p:nvGrpSpPr>
          <p:cNvPr id="420921" name="Group 57"/>
          <p:cNvGrpSpPr/>
          <p:nvPr/>
        </p:nvGrpSpPr>
        <p:grpSpPr bwMode="auto">
          <a:xfrm>
            <a:off x="1754188" y="1124744"/>
            <a:ext cx="1745589" cy="720725"/>
            <a:chOff x="1020" y="1162"/>
            <a:chExt cx="1015" cy="454"/>
          </a:xfrm>
        </p:grpSpPr>
        <p:sp>
          <p:nvSpPr>
            <p:cNvPr id="420922" name="AutoShape 58"/>
            <p:cNvSpPr>
              <a:spLocks noChangeArrowheads="1"/>
            </p:cNvSpPr>
            <p:nvPr/>
          </p:nvSpPr>
          <p:spPr bwMode="auto">
            <a:xfrm flipH="1">
              <a:off x="1111" y="1171"/>
              <a:ext cx="924" cy="225"/>
            </a:xfrm>
            <a:prstGeom prst="roundRect">
              <a:avLst>
                <a:gd name="adj" fmla="val 35417"/>
              </a:avLst>
            </a:prstGeom>
            <a:solidFill>
              <a:srgbClr val="FFFF99"/>
            </a:solidFill>
            <a:ln w="19050">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20923" name="Text Box 59"/>
            <p:cNvSpPr txBox="1">
              <a:spLocks noChangeArrowheads="1"/>
            </p:cNvSpPr>
            <p:nvPr/>
          </p:nvSpPr>
          <p:spPr bwMode="auto">
            <a:xfrm>
              <a:off x="1111" y="1162"/>
              <a:ext cx="777"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en-US" altLang="zh-CN" b="1">
                  <a:solidFill>
                    <a:srgbClr val="0000CC"/>
                  </a:solidFill>
                  <a:latin typeface="+mn-lt"/>
                  <a:ea typeface="黑体" pitchFamily="2" charset="-122"/>
                </a:rPr>
                <a:t>A </a:t>
              </a:r>
              <a:r>
                <a:rPr kumimoji="1" lang="zh-CN" altLang="en-US" b="1">
                  <a:solidFill>
                    <a:srgbClr val="0000CC"/>
                  </a:solidFill>
                  <a:latin typeface="+mn-lt"/>
                  <a:ea typeface="黑体" pitchFamily="2" charset="-122"/>
                </a:rPr>
                <a:t>发送数据</a:t>
              </a:r>
            </a:p>
          </p:txBody>
        </p:sp>
        <p:sp>
          <p:nvSpPr>
            <p:cNvPr id="420924" name="Line 60"/>
            <p:cNvSpPr>
              <a:spLocks noChangeShapeType="1"/>
            </p:cNvSpPr>
            <p:nvPr/>
          </p:nvSpPr>
          <p:spPr bwMode="auto">
            <a:xfrm flipH="1">
              <a:off x="1020" y="1389"/>
              <a:ext cx="409" cy="227"/>
            </a:xfrm>
            <a:prstGeom prst="line">
              <a:avLst/>
            </a:prstGeom>
            <a:noFill/>
            <a:ln w="19050">
              <a:solidFill>
                <a:srgbClr val="333399"/>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sp>
        <p:nvSpPr>
          <p:cNvPr id="420925" name="Line 61"/>
          <p:cNvSpPr>
            <a:spLocks noChangeShapeType="1"/>
          </p:cNvSpPr>
          <p:nvPr/>
        </p:nvSpPr>
        <p:spPr bwMode="auto">
          <a:xfrm flipH="1">
            <a:off x="1692275" y="2440781"/>
            <a:ext cx="6528329" cy="1008063"/>
          </a:xfrm>
          <a:prstGeom prst="line">
            <a:avLst/>
          </a:prstGeom>
          <a:noFill/>
          <a:ln w="57150">
            <a:solidFill>
              <a:srgbClr val="0000FF"/>
            </a:solidFill>
            <a:rou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20926" name="Rectangle 62"/>
          <p:cNvSpPr>
            <a:spLocks noChangeArrowheads="1"/>
          </p:cNvSpPr>
          <p:nvPr/>
        </p:nvSpPr>
        <p:spPr bwMode="auto">
          <a:xfrm>
            <a:off x="1288125" y="5092378"/>
            <a:ext cx="466063" cy="3540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20927" name="Text Box 63"/>
          <p:cNvSpPr txBox="1">
            <a:spLocks noChangeArrowheads="1"/>
          </p:cNvSpPr>
          <p:nvPr/>
        </p:nvSpPr>
        <p:spPr bwMode="auto">
          <a:xfrm>
            <a:off x="708089" y="5445224"/>
            <a:ext cx="8915400" cy="830997"/>
          </a:xfrm>
          <a:prstGeom prst="rect">
            <a:avLst/>
          </a:prstGeom>
          <a:solidFill>
            <a:srgbClr val="00FFFF"/>
          </a:solidFill>
          <a:ln w="9525">
            <a:solidFill>
              <a:srgbClr val="333399"/>
            </a:solidFill>
            <a:miter lim="800000"/>
          </a:ln>
          <a:effectLst/>
        </p:spPr>
        <p:txBody>
          <a:bodyPr>
            <a:spAutoFit/>
          </a:bodyPr>
          <a:lstStyle/>
          <a:p>
            <a:r>
              <a:rPr lang="en-US" altLang="zh-CN" sz="2400" b="1" dirty="0">
                <a:solidFill>
                  <a:srgbClr val="000066"/>
                </a:solidFill>
                <a:latin typeface="+mn-lt"/>
                <a:ea typeface="黑体" pitchFamily="2" charset="-122"/>
              </a:rPr>
              <a:t>B </a:t>
            </a:r>
            <a:r>
              <a:rPr lang="zh-CN" altLang="en-US" sz="2400" b="1" dirty="0">
                <a:solidFill>
                  <a:srgbClr val="000066"/>
                </a:solidFill>
                <a:latin typeface="+mn-lt"/>
                <a:ea typeface="黑体" pitchFamily="2" charset="-122"/>
              </a:rPr>
              <a:t>也能够检测到冲突，并立即停止发送数据帧，接着就发送干扰信号。这里为了简单起见，只画出 </a:t>
            </a:r>
            <a:r>
              <a:rPr lang="en-US" altLang="zh-CN" sz="2400" b="1" dirty="0">
                <a:solidFill>
                  <a:srgbClr val="000066"/>
                </a:solidFill>
                <a:latin typeface="+mn-lt"/>
                <a:ea typeface="黑体" pitchFamily="2" charset="-122"/>
              </a:rPr>
              <a:t>A </a:t>
            </a:r>
            <a:r>
              <a:rPr lang="zh-CN" altLang="en-US" sz="2400" b="1" dirty="0">
                <a:solidFill>
                  <a:srgbClr val="000066"/>
                </a:solidFill>
                <a:latin typeface="+mn-lt"/>
                <a:ea typeface="黑体" pitchFamily="2" charset="-122"/>
              </a:rPr>
              <a:t>发送干扰信号的情况。</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420868"/>
                                        </p:tgtEl>
                                        <p:attrNameLst>
                                          <p:attrName>style.visibility</p:attrName>
                                        </p:attrNameLst>
                                      </p:cBhvr>
                                      <p:to>
                                        <p:strVal val="visible"/>
                                      </p:to>
                                    </p:set>
                                    <p:animEffect transition="in" filter="wipe(up)">
                                      <p:cBhvr>
                                        <p:cTn id="7" dur="18000"/>
                                        <p:tgtEl>
                                          <p:spTgt spid="420868"/>
                                        </p:tgtEl>
                                      </p:cBhvr>
                                    </p:animEffect>
                                  </p:childTnLst>
                                </p:cTn>
                              </p:par>
                              <p:par>
                                <p:cTn id="8" presetID="1" presetClass="entr" presetSubtype="0" fill="hold" nodeType="withEffect">
                                  <p:stCondLst>
                                    <p:cond delay="3500"/>
                                  </p:stCondLst>
                                  <p:childTnLst>
                                    <p:set>
                                      <p:cBhvr>
                                        <p:cTn id="9" dur="1" fill="hold">
                                          <p:stCondLst>
                                            <p:cond delay="0"/>
                                          </p:stCondLst>
                                        </p:cTn>
                                        <p:tgtEl>
                                          <p:spTgt spid="420904"/>
                                        </p:tgtEl>
                                        <p:attrNameLst>
                                          <p:attrName>style.visibility</p:attrName>
                                        </p:attrNameLst>
                                      </p:cBhvr>
                                      <p:to>
                                        <p:strVal val="visible"/>
                                      </p:to>
                                    </p:set>
                                  </p:childTnLst>
                                </p:cTn>
                              </p:par>
                              <p:par>
                                <p:cTn id="10" presetID="22" presetClass="entr" presetSubtype="2" fill="hold" grpId="0" nodeType="withEffect">
                                  <p:stCondLst>
                                    <p:cond delay="3500"/>
                                  </p:stCondLst>
                                  <p:childTnLst>
                                    <p:set>
                                      <p:cBhvr>
                                        <p:cTn id="11" dur="1" fill="hold">
                                          <p:stCondLst>
                                            <p:cond delay="0"/>
                                          </p:stCondLst>
                                        </p:cTn>
                                        <p:tgtEl>
                                          <p:spTgt spid="420925"/>
                                        </p:tgtEl>
                                        <p:attrNameLst>
                                          <p:attrName>style.visibility</p:attrName>
                                        </p:attrNameLst>
                                      </p:cBhvr>
                                      <p:to>
                                        <p:strVal val="visible"/>
                                      </p:to>
                                    </p:set>
                                    <p:animEffect transition="in" filter="wipe(right)">
                                      <p:cBhvr>
                                        <p:cTn id="12" dur="5000"/>
                                        <p:tgtEl>
                                          <p:spTgt spid="420925"/>
                                        </p:tgtEl>
                                      </p:cBhvr>
                                    </p:animEffect>
                                  </p:childTnLst>
                                </p:cTn>
                              </p:par>
                              <p:par>
                                <p:cTn id="13" presetID="1" presetClass="entr" presetSubtype="0" fill="hold" nodeType="withEffect">
                                  <p:stCondLst>
                                    <p:cond delay="4000"/>
                                  </p:stCondLst>
                                  <p:childTnLst>
                                    <p:set>
                                      <p:cBhvr>
                                        <p:cTn id="14" dur="1" fill="hold">
                                          <p:stCondLst>
                                            <p:cond delay="0"/>
                                          </p:stCondLst>
                                        </p:cTn>
                                        <p:tgtEl>
                                          <p:spTgt spid="420912"/>
                                        </p:tgtEl>
                                        <p:attrNameLst>
                                          <p:attrName>style.visibility</p:attrName>
                                        </p:attrNameLst>
                                      </p:cBhvr>
                                      <p:to>
                                        <p:strVal val="visible"/>
                                      </p:to>
                                    </p:set>
                                  </p:childTnLst>
                                </p:cTn>
                              </p:par>
                              <p:par>
                                <p:cTn id="15" presetID="35" presetClass="emph" presetSubtype="0" repeatCount="4000" fill="hold" nodeType="withEffect">
                                  <p:stCondLst>
                                    <p:cond delay="4000"/>
                                  </p:stCondLst>
                                  <p:childTnLst>
                                    <p:anim calcmode="discrete" valueType="str">
                                      <p:cBhvr>
                                        <p:cTn id="16" dur="1000" fill="hold"/>
                                        <p:tgtEl>
                                          <p:spTgt spid="420912"/>
                                        </p:tgtEl>
                                        <p:attrNameLst>
                                          <p:attrName>style.visibility</p:attrName>
                                        </p:attrNameLst>
                                      </p:cBhvr>
                                      <p:tavLst>
                                        <p:tav tm="0">
                                          <p:val>
                                            <p:strVal val="hidden"/>
                                          </p:val>
                                        </p:tav>
                                        <p:tav tm="50000">
                                          <p:val>
                                            <p:strVal val="visible"/>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209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0925" grpId="0" bldLvl="0" animBg="1"/>
      <p:bldP spid="420927" grpId="0" bldLvl="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en-US" altLang="zh-CN" dirty="0"/>
              <a:t>CSMA/CD</a:t>
            </a:r>
            <a:r>
              <a:rPr lang="zh-CN" altLang="zh-CN" dirty="0"/>
              <a:t>协议的要点</a:t>
            </a:r>
            <a:endParaRPr lang="zh-CN" altLang="en-US" dirty="0"/>
          </a:p>
        </p:txBody>
      </p:sp>
      <p:sp>
        <p:nvSpPr>
          <p:cNvPr id="3" name="内容占位符 2"/>
          <p:cNvSpPr>
            <a:spLocks noGrp="1"/>
          </p:cNvSpPr>
          <p:nvPr>
            <p:ph idx="1"/>
          </p:nvPr>
        </p:nvSpPr>
        <p:spPr/>
        <p:txBody>
          <a:bodyPr/>
          <a:lstStyle/>
          <a:p>
            <a:pPr>
              <a:lnSpc>
                <a:spcPct val="105000"/>
              </a:lnSpc>
            </a:pPr>
            <a:r>
              <a:rPr lang="en-US" altLang="zh-CN" sz="2600" dirty="0">
                <a:solidFill>
                  <a:srgbClr val="0000FF"/>
                </a:solidFill>
              </a:rPr>
              <a:t>(1) </a:t>
            </a:r>
            <a:r>
              <a:rPr lang="zh-CN" altLang="zh-CN" sz="2600" dirty="0">
                <a:solidFill>
                  <a:srgbClr val="0000FF"/>
                </a:solidFill>
              </a:rPr>
              <a:t>准备发送</a:t>
            </a:r>
            <a:r>
              <a:rPr lang="zh-CN" altLang="en-US" sz="2600" dirty="0">
                <a:solidFill>
                  <a:srgbClr val="0000FF"/>
                </a:solidFill>
              </a:rPr>
              <a:t>。</a:t>
            </a:r>
            <a:r>
              <a:rPr lang="zh-CN" altLang="zh-CN" sz="2600" dirty="0"/>
              <a:t>但在发送之前，必须先检测信道。</a:t>
            </a:r>
          </a:p>
          <a:p>
            <a:pPr>
              <a:lnSpc>
                <a:spcPct val="105000"/>
              </a:lnSpc>
            </a:pPr>
            <a:r>
              <a:rPr lang="en-US" altLang="zh-CN" sz="2600" dirty="0">
                <a:solidFill>
                  <a:srgbClr val="0000FF"/>
                </a:solidFill>
              </a:rPr>
              <a:t>(2) </a:t>
            </a:r>
            <a:r>
              <a:rPr lang="zh-CN" altLang="zh-CN" sz="2600" dirty="0">
                <a:solidFill>
                  <a:srgbClr val="0000FF"/>
                </a:solidFill>
              </a:rPr>
              <a:t>检测信道</a:t>
            </a:r>
            <a:r>
              <a:rPr lang="zh-CN" altLang="en-US" sz="2600" dirty="0">
                <a:solidFill>
                  <a:srgbClr val="0000FF"/>
                </a:solidFill>
              </a:rPr>
              <a:t>。</a:t>
            </a:r>
            <a:r>
              <a:rPr lang="zh-CN" altLang="zh-CN" sz="2600" dirty="0"/>
              <a:t>若检测到信道忙，则应不停地检测，一直等待信道转为空闲。若检测到信道空闲，并在</a:t>
            </a:r>
            <a:r>
              <a:rPr lang="en-US" altLang="zh-CN" sz="2600" dirty="0"/>
              <a:t> 96 </a:t>
            </a:r>
            <a:r>
              <a:rPr lang="zh-CN" altLang="zh-CN" sz="2600" dirty="0">
                <a:solidFill>
                  <a:srgbClr val="0070C0"/>
                </a:solidFill>
              </a:rPr>
              <a:t>比特时间</a:t>
            </a:r>
            <a:r>
              <a:rPr lang="zh-CN" altLang="zh-CN" sz="2600" dirty="0"/>
              <a:t>内信道保持空闲（保证了帧间最小间隔），就发送这个帧。</a:t>
            </a:r>
          </a:p>
          <a:p>
            <a:pPr>
              <a:lnSpc>
                <a:spcPct val="105000"/>
              </a:lnSpc>
            </a:pPr>
            <a:r>
              <a:rPr lang="en-US" altLang="zh-CN" sz="2600" dirty="0">
                <a:solidFill>
                  <a:srgbClr val="0000FF"/>
                </a:solidFill>
              </a:rPr>
              <a:t>(3) </a:t>
            </a:r>
            <a:r>
              <a:rPr lang="zh-CN" altLang="en-US" sz="2600" dirty="0">
                <a:solidFill>
                  <a:srgbClr val="0000FF"/>
                </a:solidFill>
              </a:rPr>
              <a:t>检查碰撞。</a:t>
            </a:r>
            <a:r>
              <a:rPr lang="zh-CN" altLang="zh-CN" sz="2600" dirty="0"/>
              <a:t>在发送过程中仍不停地检测信道，即网络适配器要边发送边监听。这里只有</a:t>
            </a:r>
            <a:r>
              <a:rPr lang="zh-CN" altLang="zh-CN" sz="2600" dirty="0">
                <a:solidFill>
                  <a:srgbClr val="FF0000"/>
                </a:solidFill>
              </a:rPr>
              <a:t>两种可能性：</a:t>
            </a:r>
            <a:endParaRPr lang="en-US" altLang="zh-CN" sz="2600" dirty="0">
              <a:solidFill>
                <a:srgbClr val="FF0000"/>
              </a:solidFill>
            </a:endParaRPr>
          </a:p>
          <a:p>
            <a:pPr lvl="1">
              <a:lnSpc>
                <a:spcPct val="105000"/>
              </a:lnSpc>
            </a:pPr>
            <a:r>
              <a:rPr lang="zh-CN" altLang="zh-CN" sz="2200" dirty="0">
                <a:solidFill>
                  <a:srgbClr val="FF0000"/>
                </a:solidFill>
              </a:rPr>
              <a:t>①发送成功：</a:t>
            </a:r>
            <a:r>
              <a:rPr lang="zh-CN" altLang="zh-CN" sz="2200" dirty="0"/>
              <a:t>在争用期内一直未检测到碰撞。这个帧肯定能够发送成功。发送完毕后，其他什么也不做。然后回到</a:t>
            </a:r>
            <a:r>
              <a:rPr lang="en-US" altLang="zh-CN" sz="2200" dirty="0"/>
              <a:t> (1)</a:t>
            </a:r>
            <a:r>
              <a:rPr lang="zh-CN" altLang="zh-CN" sz="2200" dirty="0"/>
              <a:t>。</a:t>
            </a:r>
          </a:p>
          <a:p>
            <a:pPr lvl="1">
              <a:lnSpc>
                <a:spcPct val="105000"/>
              </a:lnSpc>
            </a:pPr>
            <a:r>
              <a:rPr lang="zh-CN" altLang="zh-CN" sz="2200" dirty="0">
                <a:solidFill>
                  <a:srgbClr val="FF0000"/>
                </a:solidFill>
              </a:rPr>
              <a:t>②发送失败：</a:t>
            </a:r>
            <a:r>
              <a:rPr lang="zh-CN" altLang="zh-CN" sz="2200" dirty="0"/>
              <a:t>在争用期内检测到碰撞。这时立即停止发送数据，并按规定发送人为干扰信号。适配器接着就执行指数退避算法，等待</a:t>
            </a:r>
            <a:r>
              <a:rPr lang="en-US" altLang="zh-CN" sz="2200" dirty="0"/>
              <a:t> </a:t>
            </a:r>
            <a:r>
              <a:rPr lang="en-US" altLang="zh-CN" sz="2200" i="1" dirty="0"/>
              <a:t>r </a:t>
            </a:r>
            <a:r>
              <a:rPr lang="zh-CN" altLang="zh-CN" sz="2200" dirty="0"/>
              <a:t>倍</a:t>
            </a:r>
            <a:r>
              <a:rPr lang="en-US" altLang="zh-CN" sz="2200" dirty="0"/>
              <a:t> 512 </a:t>
            </a:r>
            <a:r>
              <a:rPr lang="zh-CN" altLang="zh-CN" sz="2200" dirty="0">
                <a:solidFill>
                  <a:srgbClr val="0000FF"/>
                </a:solidFill>
              </a:rPr>
              <a:t>比特时间</a:t>
            </a:r>
            <a:r>
              <a:rPr lang="zh-CN" altLang="zh-CN" sz="2200" dirty="0"/>
              <a:t>后，返回到步骤</a:t>
            </a:r>
            <a:r>
              <a:rPr lang="en-US" altLang="zh-CN" sz="2200" dirty="0"/>
              <a:t> (2)</a:t>
            </a:r>
            <a:r>
              <a:rPr lang="zh-CN" altLang="zh-CN" sz="2200" dirty="0"/>
              <a:t>，继续检测信道。但若重传达</a:t>
            </a:r>
            <a:r>
              <a:rPr lang="en-US" altLang="zh-CN" sz="2200" dirty="0"/>
              <a:t> 16 </a:t>
            </a:r>
            <a:r>
              <a:rPr lang="zh-CN" altLang="zh-CN" sz="2200" dirty="0"/>
              <a:t>次仍不能成功，则停止重传而向上报错。</a:t>
            </a:r>
          </a:p>
          <a:p>
            <a:pPr>
              <a:lnSpc>
                <a:spcPct val="105000"/>
              </a:lnSpc>
            </a:pPr>
            <a:endParaRPr lang="zh-CN" altLang="zh-CN" sz="2400" dirty="0"/>
          </a:p>
          <a:p>
            <a:pPr>
              <a:lnSpc>
                <a:spcPct val="105000"/>
              </a:lnSpc>
            </a:pPr>
            <a:endParaRPr lang="zh-CN" altLang="en-US" sz="24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722" name="Rectangle 2"/>
          <p:cNvSpPr>
            <a:spLocks noGrp="1" noChangeArrowheads="1"/>
          </p:cNvSpPr>
          <p:nvPr>
            <p:ph type="title"/>
          </p:nvPr>
        </p:nvSpPr>
        <p:spPr/>
        <p:txBody>
          <a:bodyPr/>
          <a:lstStyle/>
          <a:p>
            <a:pPr algn="ctr"/>
            <a:r>
              <a:rPr lang="en-US" altLang="zh-CN" dirty="0"/>
              <a:t>CSMA/CD </a:t>
            </a:r>
            <a:r>
              <a:rPr lang="zh-CN" altLang="en-US" dirty="0"/>
              <a:t>重要特性</a:t>
            </a:r>
          </a:p>
        </p:txBody>
      </p:sp>
      <p:sp>
        <p:nvSpPr>
          <p:cNvPr id="414723" name="Rectangle 3"/>
          <p:cNvSpPr>
            <a:spLocks noGrp="1" noChangeArrowheads="1"/>
          </p:cNvSpPr>
          <p:nvPr>
            <p:ph idx="1"/>
          </p:nvPr>
        </p:nvSpPr>
        <p:spPr/>
        <p:txBody>
          <a:bodyPr/>
          <a:lstStyle/>
          <a:p>
            <a:r>
              <a:rPr lang="zh-CN" altLang="en-US" dirty="0"/>
              <a:t>使用 </a:t>
            </a:r>
            <a:r>
              <a:rPr lang="en-US" altLang="zh-CN" dirty="0"/>
              <a:t>CSMA/CD </a:t>
            </a:r>
            <a:r>
              <a:rPr lang="zh-CN" altLang="en-US" dirty="0"/>
              <a:t>协议的以太网不能进行全双工通信而</a:t>
            </a:r>
            <a:r>
              <a:rPr lang="zh-CN" altLang="en-US" dirty="0">
                <a:solidFill>
                  <a:srgbClr val="FF0000"/>
                </a:solidFill>
              </a:rPr>
              <a:t>只能进行双向交替通信（半双工通信）。</a:t>
            </a:r>
          </a:p>
          <a:p>
            <a:r>
              <a:rPr lang="zh-CN" altLang="en-US" dirty="0"/>
              <a:t>每个站在发送数据之后的一小段时间内，存在着遭遇碰撞的可能性。 </a:t>
            </a:r>
          </a:p>
          <a:p>
            <a:r>
              <a:rPr lang="zh-CN" altLang="en-US" dirty="0"/>
              <a:t>这种</a:t>
            </a:r>
            <a:r>
              <a:rPr lang="zh-CN" altLang="en-US" dirty="0">
                <a:solidFill>
                  <a:srgbClr val="FF0000"/>
                </a:solidFill>
              </a:rPr>
              <a:t>发送的不确定性</a:t>
            </a:r>
            <a:r>
              <a:rPr lang="zh-CN" altLang="en-US" dirty="0"/>
              <a:t>使整个以太网的平均通信量远小于以太网的最高数据率。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472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472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472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6" name="Rectangle 2"/>
          <p:cNvSpPr>
            <a:spLocks noGrp="1" noChangeArrowheads="1"/>
          </p:cNvSpPr>
          <p:nvPr>
            <p:ph type="title"/>
          </p:nvPr>
        </p:nvSpPr>
        <p:spPr/>
        <p:txBody>
          <a:bodyPr/>
          <a:lstStyle/>
          <a:p>
            <a:pPr algn="ctr"/>
            <a:r>
              <a:rPr lang="zh-CN" altLang="en-US" dirty="0"/>
              <a:t>争用期</a:t>
            </a:r>
          </a:p>
        </p:txBody>
      </p:sp>
      <p:sp>
        <p:nvSpPr>
          <p:cNvPr id="415747" name="Rectangle 3"/>
          <p:cNvSpPr>
            <a:spLocks noGrp="1" noChangeArrowheads="1"/>
          </p:cNvSpPr>
          <p:nvPr>
            <p:ph idx="1"/>
          </p:nvPr>
        </p:nvSpPr>
        <p:spPr/>
        <p:txBody>
          <a:bodyPr/>
          <a:lstStyle/>
          <a:p>
            <a:r>
              <a:rPr lang="zh-CN" altLang="en-US" dirty="0"/>
              <a:t>最先发送数据帧的站，在发送数据帧后</a:t>
            </a:r>
            <a:r>
              <a:rPr lang="zh-CN" altLang="en-US" dirty="0">
                <a:solidFill>
                  <a:srgbClr val="FF0000"/>
                </a:solidFill>
              </a:rPr>
              <a:t>至多</a:t>
            </a:r>
            <a:r>
              <a:rPr lang="zh-CN" altLang="en-US" dirty="0"/>
              <a:t>经过时间 </a:t>
            </a:r>
            <a:r>
              <a:rPr lang="en-US" altLang="zh-CN" dirty="0">
                <a:solidFill>
                  <a:srgbClr val="FF0000"/>
                </a:solidFill>
              </a:rPr>
              <a:t>2</a:t>
            </a:r>
            <a:r>
              <a:rPr lang="en-US" altLang="zh-CN" i="1" dirty="0">
                <a:solidFill>
                  <a:srgbClr val="FF0000"/>
                </a:solidFill>
                <a:sym typeface="Symbol" panose="05050102010706020507" pitchFamily="18" charset="2"/>
              </a:rPr>
              <a:t> </a:t>
            </a:r>
            <a:r>
              <a:rPr lang="zh-CN" altLang="en-US" dirty="0">
                <a:solidFill>
                  <a:srgbClr val="FF0000"/>
                </a:solidFill>
                <a:sym typeface="Symbol" panose="05050102010706020507" pitchFamily="18" charset="2"/>
              </a:rPr>
              <a:t>（两倍的端到端往返时延）</a:t>
            </a:r>
            <a:r>
              <a:rPr lang="zh-CN" altLang="en-US" dirty="0"/>
              <a:t>就可知道发送的数据帧是否遭受了碰撞。</a:t>
            </a:r>
          </a:p>
          <a:p>
            <a:r>
              <a:rPr lang="zh-CN" altLang="en-US" dirty="0"/>
              <a:t>以太网的端到端往返时延 </a:t>
            </a:r>
            <a:r>
              <a:rPr lang="en-US" altLang="zh-CN" dirty="0"/>
              <a:t>2</a:t>
            </a:r>
            <a:r>
              <a:rPr lang="en-US" altLang="zh-CN" i="1" dirty="0">
                <a:sym typeface="Symbol" panose="05050102010706020507" pitchFamily="18" charset="2"/>
              </a:rPr>
              <a:t> </a:t>
            </a:r>
            <a:r>
              <a:rPr lang="zh-CN" altLang="en-US" dirty="0"/>
              <a:t>称为</a:t>
            </a:r>
            <a:r>
              <a:rPr lang="zh-CN" altLang="en-US" dirty="0">
                <a:solidFill>
                  <a:srgbClr val="FF0000"/>
                </a:solidFill>
              </a:rPr>
              <a:t>争用期，</a:t>
            </a:r>
            <a:r>
              <a:rPr lang="zh-CN" altLang="en-US" dirty="0"/>
              <a:t>或</a:t>
            </a:r>
            <a:r>
              <a:rPr lang="zh-CN" altLang="en-US" dirty="0">
                <a:solidFill>
                  <a:srgbClr val="FF0000"/>
                </a:solidFill>
              </a:rPr>
              <a:t>碰撞窗口。</a:t>
            </a:r>
          </a:p>
          <a:p>
            <a:r>
              <a:rPr lang="zh-CN" altLang="en-US" dirty="0">
                <a:solidFill>
                  <a:srgbClr val="0000FF"/>
                </a:solidFill>
              </a:rPr>
              <a:t>经过争用期这段时间还没有检测到碰撞，才能肯定这次发送不会发生碰撞。</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574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57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5747"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ChangeArrowheads="1"/>
          </p:cNvSpPr>
          <p:nvPr>
            <p:ph type="title"/>
          </p:nvPr>
        </p:nvSpPr>
        <p:spPr>
          <a:xfrm>
            <a:off x="495300" y="188640"/>
            <a:ext cx="9066212" cy="1440160"/>
          </a:xfrm>
        </p:spPr>
        <p:txBody>
          <a:bodyPr/>
          <a:lstStyle/>
          <a:p>
            <a:pPr algn="ctr"/>
            <a:r>
              <a:rPr lang="zh-CN" altLang="en-US" sz="4000" dirty="0"/>
              <a:t>二进制指数类型退避算法 </a:t>
            </a:r>
            <a:br>
              <a:rPr lang="en-US" altLang="zh-CN" sz="4000" dirty="0"/>
            </a:br>
            <a:r>
              <a:rPr lang="en-US" altLang="zh-CN" sz="4000" dirty="0"/>
              <a:t>(truncated binary exponential type)</a:t>
            </a:r>
          </a:p>
        </p:txBody>
      </p:sp>
      <p:sp>
        <p:nvSpPr>
          <p:cNvPr id="416771" name="Rectangle 3"/>
          <p:cNvSpPr>
            <a:spLocks noGrp="1" noChangeArrowheads="1"/>
          </p:cNvSpPr>
          <p:nvPr>
            <p:ph idx="1"/>
          </p:nvPr>
        </p:nvSpPr>
        <p:spPr>
          <a:xfrm>
            <a:off x="495300" y="1700808"/>
            <a:ext cx="9066212" cy="4430117"/>
          </a:xfrm>
        </p:spPr>
        <p:txBody>
          <a:bodyPr/>
          <a:lstStyle/>
          <a:p>
            <a:r>
              <a:rPr lang="zh-CN" altLang="en-US" sz="2800" dirty="0"/>
              <a:t>发生碰撞的站在停止发送数据后，要推迟（退避）一个</a:t>
            </a:r>
            <a:r>
              <a:rPr lang="zh-CN" altLang="en-US" sz="2800" dirty="0">
                <a:solidFill>
                  <a:srgbClr val="FF0000"/>
                </a:solidFill>
              </a:rPr>
              <a:t>随机时间</a:t>
            </a:r>
            <a:r>
              <a:rPr lang="zh-CN" altLang="en-US" sz="2800" dirty="0"/>
              <a:t>才能再发送数据。</a:t>
            </a:r>
          </a:p>
          <a:p>
            <a:pPr lvl="1"/>
            <a:r>
              <a:rPr lang="zh-CN" altLang="en-US" sz="2400" dirty="0">
                <a:solidFill>
                  <a:srgbClr val="0000FF"/>
                </a:solidFill>
                <a:latin typeface="Arial" panose="020B0604020202090204" pitchFamily="34" charset="0"/>
                <a:ea typeface="黑体" pitchFamily="2" charset="-122"/>
              </a:rPr>
              <a:t>基本退避时间取为争用期 </a:t>
            </a:r>
            <a:r>
              <a:rPr lang="en-US" altLang="zh-CN" sz="2400" dirty="0">
                <a:solidFill>
                  <a:srgbClr val="0000FF"/>
                </a:solidFill>
                <a:latin typeface="Arial" panose="020B0604020202090204" pitchFamily="34" charset="0"/>
                <a:ea typeface="黑体" pitchFamily="2" charset="-122"/>
              </a:rPr>
              <a:t>2</a:t>
            </a:r>
            <a:r>
              <a:rPr lang="en-US" altLang="zh-CN" sz="2400" i="1" dirty="0">
                <a:solidFill>
                  <a:srgbClr val="0000FF"/>
                </a:solidFill>
                <a:latin typeface="Arial" panose="020B0604020202090204" pitchFamily="34" charset="0"/>
                <a:ea typeface="黑体" pitchFamily="2" charset="-122"/>
                <a:sym typeface="Symbol" panose="05050102010706020507" pitchFamily="18" charset="2"/>
              </a:rPr>
              <a:t></a:t>
            </a:r>
            <a:r>
              <a:rPr lang="zh-CN" altLang="en-US" sz="2400" dirty="0">
                <a:solidFill>
                  <a:srgbClr val="0000FF"/>
                </a:solidFill>
                <a:latin typeface="Arial" panose="020B0604020202090204" pitchFamily="34" charset="0"/>
                <a:ea typeface="黑体" pitchFamily="2" charset="-122"/>
              </a:rPr>
              <a:t>。</a:t>
            </a:r>
          </a:p>
          <a:p>
            <a:pPr lvl="1"/>
            <a:r>
              <a:rPr lang="zh-CN" altLang="en-US" sz="2400" dirty="0">
                <a:latin typeface="Arial" panose="020B0604020202090204" pitchFamily="34" charset="0"/>
                <a:ea typeface="黑体" pitchFamily="2" charset="-122"/>
              </a:rPr>
              <a:t>从整数集合 </a:t>
            </a:r>
            <a:r>
              <a:rPr lang="en-US" altLang="zh-CN" sz="2400" dirty="0">
                <a:latin typeface="Arial" panose="020B0604020202090204" pitchFamily="34" charset="0"/>
                <a:ea typeface="黑体" pitchFamily="2" charset="-122"/>
              </a:rPr>
              <a:t>[0, 1, … , (2</a:t>
            </a:r>
            <a:r>
              <a:rPr lang="en-US" altLang="zh-CN" sz="2400" i="1" baseline="30000" dirty="0">
                <a:latin typeface="Arial" panose="020B0604020202090204" pitchFamily="34" charset="0"/>
                <a:ea typeface="黑体" pitchFamily="2" charset="-122"/>
              </a:rPr>
              <a:t>k</a:t>
            </a:r>
            <a:r>
              <a:rPr lang="en-US" altLang="zh-CN" sz="2400" i="1" dirty="0">
                <a:latin typeface="Arial" panose="020B0604020202090204" pitchFamily="34" charset="0"/>
                <a:ea typeface="黑体" pitchFamily="2" charset="-122"/>
              </a:rPr>
              <a:t> </a:t>
            </a:r>
            <a:r>
              <a:rPr lang="en-US" altLang="zh-CN" sz="2400" dirty="0">
                <a:latin typeface="Arial" panose="020B0604020202090204" pitchFamily="34" charset="0"/>
                <a:ea typeface="黑体" pitchFamily="2" charset="-122"/>
                <a:sym typeface="Symbol" panose="05050102010706020507" pitchFamily="18" charset="2"/>
              </a:rPr>
              <a:t></a:t>
            </a:r>
            <a:r>
              <a:rPr lang="en-US" altLang="zh-CN" sz="2400" dirty="0">
                <a:latin typeface="Arial" panose="020B0604020202090204" pitchFamily="34" charset="0"/>
                <a:ea typeface="黑体" pitchFamily="2" charset="-122"/>
              </a:rPr>
              <a:t>1)] </a:t>
            </a:r>
            <a:r>
              <a:rPr lang="zh-CN" altLang="en-US" sz="2400" dirty="0">
                <a:latin typeface="Arial" panose="020B0604020202090204" pitchFamily="34" charset="0"/>
                <a:ea typeface="黑体" pitchFamily="2" charset="-122"/>
              </a:rPr>
              <a:t>中</a:t>
            </a:r>
            <a:r>
              <a:rPr lang="zh-CN" altLang="en-US" sz="2400" dirty="0">
                <a:solidFill>
                  <a:srgbClr val="FF0000"/>
                </a:solidFill>
                <a:latin typeface="Arial" panose="020B0604020202090204" pitchFamily="34" charset="0"/>
                <a:ea typeface="黑体" pitchFamily="2" charset="-122"/>
              </a:rPr>
              <a:t>随机</a:t>
            </a:r>
            <a:r>
              <a:rPr lang="zh-CN" altLang="en-US" sz="2400" dirty="0">
                <a:latin typeface="Arial" panose="020B0604020202090204" pitchFamily="34" charset="0"/>
                <a:ea typeface="黑体" pitchFamily="2" charset="-122"/>
              </a:rPr>
              <a:t>地取出一个数，记为 </a:t>
            </a:r>
            <a:r>
              <a:rPr lang="en-US" altLang="zh-CN" sz="2400" i="1" dirty="0">
                <a:latin typeface="Arial" panose="020B0604020202090204" pitchFamily="34" charset="0"/>
                <a:ea typeface="黑体" pitchFamily="2" charset="-122"/>
              </a:rPr>
              <a:t>r</a:t>
            </a:r>
            <a:r>
              <a:rPr lang="zh-CN" altLang="en-US" sz="2400" dirty="0">
                <a:latin typeface="Arial" panose="020B0604020202090204" pitchFamily="34" charset="0"/>
                <a:ea typeface="黑体" pitchFamily="2" charset="-122"/>
              </a:rPr>
              <a:t>。重传所需的时延就是 </a:t>
            </a:r>
            <a:r>
              <a:rPr lang="en-US" altLang="zh-CN" sz="2400" i="1" dirty="0">
                <a:latin typeface="Arial" panose="020B0604020202090204" pitchFamily="34" charset="0"/>
                <a:ea typeface="黑体" pitchFamily="2" charset="-122"/>
              </a:rPr>
              <a:t>r </a:t>
            </a:r>
            <a:r>
              <a:rPr lang="zh-CN" altLang="en-US" sz="2400" dirty="0">
                <a:latin typeface="Arial" panose="020B0604020202090204" pitchFamily="34" charset="0"/>
                <a:ea typeface="黑体" pitchFamily="2" charset="-122"/>
              </a:rPr>
              <a:t>倍的基本退避时间。</a:t>
            </a:r>
          </a:p>
          <a:p>
            <a:pPr lvl="1"/>
            <a:r>
              <a:rPr lang="zh-CN" altLang="en-US" sz="2400" dirty="0">
                <a:latin typeface="Arial" panose="020B0604020202090204" pitchFamily="34" charset="0"/>
                <a:ea typeface="黑体" pitchFamily="2" charset="-122"/>
              </a:rPr>
              <a:t>参数 </a:t>
            </a:r>
            <a:r>
              <a:rPr lang="en-US" altLang="zh-CN" sz="2400" i="1" dirty="0">
                <a:latin typeface="Arial" panose="020B0604020202090204" pitchFamily="34" charset="0"/>
                <a:ea typeface="黑体" pitchFamily="2" charset="-122"/>
              </a:rPr>
              <a:t>k</a:t>
            </a:r>
            <a:r>
              <a:rPr lang="en-US" altLang="zh-CN" sz="2400" dirty="0">
                <a:latin typeface="Arial" panose="020B0604020202090204" pitchFamily="34" charset="0"/>
                <a:ea typeface="黑体" pitchFamily="2" charset="-122"/>
              </a:rPr>
              <a:t> </a:t>
            </a:r>
            <a:r>
              <a:rPr lang="zh-CN" altLang="en-US" sz="2400" dirty="0">
                <a:latin typeface="Arial" panose="020B0604020202090204" pitchFamily="34" charset="0"/>
                <a:ea typeface="黑体" pitchFamily="2" charset="-122"/>
              </a:rPr>
              <a:t>按下面的公式计算：</a:t>
            </a:r>
          </a:p>
          <a:p>
            <a:pPr lvl="1">
              <a:buFont typeface="Wingdings" panose="05000000000000000000" pitchFamily="2" charset="2"/>
              <a:buNone/>
            </a:pPr>
            <a:r>
              <a:rPr lang="zh-CN" altLang="en-US" dirty="0">
                <a:solidFill>
                  <a:srgbClr val="0000FF"/>
                </a:solidFill>
                <a:latin typeface="Arial" panose="020B0604020202090204" pitchFamily="34" charset="0"/>
                <a:ea typeface="黑体" pitchFamily="2" charset="-122"/>
              </a:rPr>
              <a:t>                 </a:t>
            </a:r>
            <a:r>
              <a:rPr lang="en-US" altLang="zh-CN" i="1" dirty="0">
                <a:solidFill>
                  <a:srgbClr val="0000FF"/>
                </a:solidFill>
                <a:latin typeface="Arial" panose="020B0604020202090204" pitchFamily="34" charset="0"/>
                <a:ea typeface="黑体" pitchFamily="2" charset="-122"/>
              </a:rPr>
              <a:t>k</a:t>
            </a:r>
            <a:r>
              <a:rPr lang="en-US" altLang="zh-CN" dirty="0">
                <a:solidFill>
                  <a:srgbClr val="0000FF"/>
                </a:solidFill>
                <a:latin typeface="Arial" panose="020B0604020202090204" pitchFamily="34" charset="0"/>
                <a:ea typeface="黑体" pitchFamily="2" charset="-122"/>
              </a:rPr>
              <a:t> = Min[</a:t>
            </a:r>
            <a:r>
              <a:rPr lang="zh-CN" altLang="en-US" dirty="0">
                <a:solidFill>
                  <a:srgbClr val="0000FF"/>
                </a:solidFill>
                <a:latin typeface="Arial" panose="020B0604020202090204" pitchFamily="34" charset="0"/>
                <a:ea typeface="黑体" pitchFamily="2" charset="-122"/>
              </a:rPr>
              <a:t>重传次数</a:t>
            </a:r>
            <a:r>
              <a:rPr lang="en-US" altLang="zh-CN" dirty="0">
                <a:solidFill>
                  <a:srgbClr val="0000FF"/>
                </a:solidFill>
                <a:latin typeface="Arial" panose="020B0604020202090204" pitchFamily="34" charset="0"/>
                <a:ea typeface="黑体" pitchFamily="2" charset="-122"/>
              </a:rPr>
              <a:t>, 10]</a:t>
            </a:r>
          </a:p>
          <a:p>
            <a:pPr lvl="1"/>
            <a:r>
              <a:rPr lang="zh-CN" altLang="en-US" sz="2400" dirty="0">
                <a:latin typeface="Arial" panose="020B0604020202090204" pitchFamily="34" charset="0"/>
                <a:ea typeface="黑体" pitchFamily="2" charset="-122"/>
              </a:rPr>
              <a:t>当 </a:t>
            </a:r>
            <a:r>
              <a:rPr lang="en-US" altLang="zh-CN" sz="2400" i="1" dirty="0">
                <a:latin typeface="Arial" panose="020B0604020202090204" pitchFamily="34" charset="0"/>
                <a:ea typeface="黑体" pitchFamily="2" charset="-122"/>
              </a:rPr>
              <a:t>k </a:t>
            </a:r>
            <a:r>
              <a:rPr lang="en-US" altLang="zh-CN" sz="2400" dirty="0">
                <a:latin typeface="Arial" panose="020B0604020202090204" pitchFamily="34" charset="0"/>
                <a:ea typeface="黑体" pitchFamily="2" charset="-122"/>
                <a:sym typeface="Symbol" panose="05050102010706020507" pitchFamily="18" charset="2"/>
              </a:rPr>
              <a:t> </a:t>
            </a:r>
            <a:r>
              <a:rPr lang="en-US" altLang="zh-CN" sz="2400" dirty="0">
                <a:latin typeface="Arial" panose="020B0604020202090204" pitchFamily="34" charset="0"/>
                <a:ea typeface="黑体" pitchFamily="2" charset="-122"/>
              </a:rPr>
              <a:t>10 </a:t>
            </a:r>
            <a:r>
              <a:rPr lang="zh-CN" altLang="en-US" sz="2400" dirty="0">
                <a:latin typeface="Arial" panose="020B0604020202090204" pitchFamily="34" charset="0"/>
                <a:ea typeface="黑体" pitchFamily="2" charset="-122"/>
              </a:rPr>
              <a:t>时，参数 </a:t>
            </a:r>
            <a:r>
              <a:rPr lang="en-US" altLang="zh-CN" sz="2400" i="1" dirty="0">
                <a:latin typeface="Arial" panose="020B0604020202090204" pitchFamily="34" charset="0"/>
                <a:ea typeface="黑体" pitchFamily="2" charset="-122"/>
              </a:rPr>
              <a:t>k</a:t>
            </a:r>
            <a:r>
              <a:rPr lang="en-US" altLang="zh-CN" sz="2400" dirty="0">
                <a:latin typeface="Arial" panose="020B0604020202090204" pitchFamily="34" charset="0"/>
                <a:ea typeface="黑体" pitchFamily="2" charset="-122"/>
              </a:rPr>
              <a:t> </a:t>
            </a:r>
            <a:r>
              <a:rPr lang="zh-CN" altLang="en-US" sz="2400" dirty="0">
                <a:latin typeface="Arial" panose="020B0604020202090204" pitchFamily="34" charset="0"/>
                <a:ea typeface="黑体" pitchFamily="2" charset="-122"/>
              </a:rPr>
              <a:t>等于重传次数。</a:t>
            </a:r>
          </a:p>
          <a:p>
            <a:pPr lvl="1"/>
            <a:r>
              <a:rPr lang="zh-CN" altLang="en-US" sz="2400" dirty="0">
                <a:latin typeface="Arial" panose="020B0604020202090204" pitchFamily="34" charset="0"/>
                <a:ea typeface="黑体" pitchFamily="2" charset="-122"/>
              </a:rPr>
              <a:t>当重传达 </a:t>
            </a:r>
            <a:r>
              <a:rPr lang="en-US" altLang="zh-CN" sz="2400" dirty="0">
                <a:latin typeface="Arial" panose="020B0604020202090204" pitchFamily="34" charset="0"/>
                <a:ea typeface="黑体" pitchFamily="2" charset="-122"/>
              </a:rPr>
              <a:t>16 </a:t>
            </a:r>
            <a:r>
              <a:rPr lang="zh-CN" altLang="en-US" sz="2400" dirty="0">
                <a:latin typeface="Arial" panose="020B0604020202090204" pitchFamily="34" charset="0"/>
                <a:ea typeface="黑体" pitchFamily="2" charset="-122"/>
              </a:rPr>
              <a:t>次仍不能成功时即丢弃该帧，并向高层报告。</a:t>
            </a:r>
            <a:r>
              <a:rPr lang="zh-CN" altLang="en-US" sz="24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677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677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6771">
                                            <p:txEl>
                                              <p:pRg st="3" end="3"/>
                                            </p:txEl>
                                          </p:spTgt>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nodeType="afterEffect">
                                  <p:stCondLst>
                                    <p:cond delay="0"/>
                                  </p:stCondLst>
                                  <p:childTnLst>
                                    <p:set>
                                      <p:cBhvr>
                                        <p:cTn id="17" dur="1" fill="hold">
                                          <p:stCondLst>
                                            <p:cond delay="0"/>
                                          </p:stCondLst>
                                        </p:cTn>
                                        <p:tgtEl>
                                          <p:spTgt spid="416771">
                                            <p:txEl>
                                              <p:pRg st="4" end="4"/>
                                            </p:txEl>
                                          </p:spTgt>
                                        </p:tgtEl>
                                        <p:attrNameLst>
                                          <p:attrName>style.visibility</p:attrName>
                                        </p:attrNameLst>
                                      </p:cBhvr>
                                      <p:to>
                                        <p:strVal val="visible"/>
                                      </p:to>
                                    </p:set>
                                  </p:childTnLst>
                                </p:cTn>
                              </p:par>
                            </p:childTnLst>
                          </p:cTn>
                        </p:par>
                        <p:par>
                          <p:cTn id="18" fill="hold">
                            <p:stCondLst>
                              <p:cond delay="0"/>
                            </p:stCondLst>
                            <p:childTnLst>
                              <p:par>
                                <p:cTn id="19" presetID="1" presetClass="entr" presetSubtype="0" fill="hold" nodeType="afterEffect">
                                  <p:stCondLst>
                                    <p:cond delay="0"/>
                                  </p:stCondLst>
                                  <p:childTnLst>
                                    <p:set>
                                      <p:cBhvr>
                                        <p:cTn id="20" dur="1" fill="hold">
                                          <p:stCondLst>
                                            <p:cond delay="0"/>
                                          </p:stCondLst>
                                        </p:cTn>
                                        <p:tgtEl>
                                          <p:spTgt spid="416771">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1677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22" name="Rectangle 2"/>
          <p:cNvSpPr>
            <a:spLocks noGrp="1" noChangeArrowheads="1"/>
          </p:cNvSpPr>
          <p:nvPr>
            <p:ph type="title"/>
          </p:nvPr>
        </p:nvSpPr>
        <p:spPr/>
        <p:txBody>
          <a:bodyPr/>
          <a:lstStyle/>
          <a:p>
            <a:pPr algn="ctr"/>
            <a:r>
              <a:rPr lang="zh-CN" altLang="en-US" dirty="0"/>
              <a:t>局域网拓扑结构</a:t>
            </a:r>
          </a:p>
        </p:txBody>
      </p:sp>
      <p:sp>
        <p:nvSpPr>
          <p:cNvPr id="1003523" name="Rectangle 3"/>
          <p:cNvSpPr>
            <a:spLocks noGrp="1" noChangeArrowheads="1"/>
          </p:cNvSpPr>
          <p:nvPr>
            <p:ph type="body" idx="4294967295"/>
          </p:nvPr>
        </p:nvSpPr>
        <p:spPr>
          <a:xfrm>
            <a:off x="839788" y="1196975"/>
            <a:ext cx="9066212" cy="4933950"/>
          </a:xfrm>
        </p:spPr>
        <p:txBody>
          <a:bodyPr/>
          <a:lstStyle/>
          <a:p>
            <a:pPr>
              <a:buFont typeface="Wingdings" panose="05000000000000000000" pitchFamily="2" charset="2"/>
              <a:buNone/>
            </a:pPr>
            <a:r>
              <a:rPr lang="en-US" altLang="zh-CN"/>
              <a:t> </a:t>
            </a:r>
          </a:p>
        </p:txBody>
      </p:sp>
      <p:grpSp>
        <p:nvGrpSpPr>
          <p:cNvPr id="1003568" name="Group 48"/>
          <p:cNvGrpSpPr/>
          <p:nvPr/>
        </p:nvGrpSpPr>
        <p:grpSpPr bwMode="auto">
          <a:xfrm>
            <a:off x="2792760" y="3471763"/>
            <a:ext cx="3762904" cy="2549525"/>
            <a:chOff x="2173" y="2160"/>
            <a:chExt cx="2188" cy="1606"/>
          </a:xfrm>
        </p:grpSpPr>
        <p:sp>
          <p:nvSpPr>
            <p:cNvPr id="1003551" name="Line 31"/>
            <p:cNvSpPr>
              <a:spLocks noChangeShapeType="1"/>
            </p:cNvSpPr>
            <p:nvPr/>
          </p:nvSpPr>
          <p:spPr bwMode="auto">
            <a:xfrm flipH="1" flipV="1">
              <a:off x="3147" y="2357"/>
              <a:ext cx="174" cy="161"/>
            </a:xfrm>
            <a:prstGeom prst="line">
              <a:avLst/>
            </a:prstGeom>
            <a:noFill/>
            <a:ln w="254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52" name="Rectangle 32"/>
            <p:cNvSpPr>
              <a:spLocks noChangeArrowheads="1"/>
            </p:cNvSpPr>
            <p:nvPr/>
          </p:nvSpPr>
          <p:spPr bwMode="auto">
            <a:xfrm>
              <a:off x="2173" y="2784"/>
              <a:ext cx="92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algn="r" defTabSz="762000" eaLnBrk="0" hangingPunct="0"/>
              <a:r>
                <a:rPr lang="zh-CN" altLang="en-US" sz="2000" b="1" dirty="0">
                  <a:solidFill>
                    <a:srgbClr val="000099"/>
                  </a:solidFill>
                  <a:latin typeface="Times New Roman" panose="02020703060505090304" pitchFamily="18" charset="0"/>
                  <a:ea typeface="黑体" pitchFamily="2" charset="-122"/>
                </a:rPr>
                <a:t>干线耦合器</a:t>
              </a:r>
            </a:p>
          </p:txBody>
        </p:sp>
        <p:sp>
          <p:nvSpPr>
            <p:cNvPr id="1003553" name="Line 33"/>
            <p:cNvSpPr>
              <a:spLocks noChangeShapeType="1"/>
            </p:cNvSpPr>
            <p:nvPr/>
          </p:nvSpPr>
          <p:spPr bwMode="auto">
            <a:xfrm flipH="1">
              <a:off x="3925" y="2358"/>
              <a:ext cx="179" cy="148"/>
            </a:xfrm>
            <a:prstGeom prst="line">
              <a:avLst/>
            </a:prstGeom>
            <a:noFill/>
            <a:ln w="254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54" name="Line 34"/>
            <p:cNvSpPr>
              <a:spLocks noChangeShapeType="1"/>
            </p:cNvSpPr>
            <p:nvPr/>
          </p:nvSpPr>
          <p:spPr bwMode="auto">
            <a:xfrm flipH="1" flipV="1">
              <a:off x="3938" y="3078"/>
              <a:ext cx="155" cy="165"/>
            </a:xfrm>
            <a:prstGeom prst="line">
              <a:avLst/>
            </a:prstGeom>
            <a:noFill/>
            <a:ln w="2857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55" name="Line 35"/>
            <p:cNvSpPr>
              <a:spLocks noChangeShapeType="1"/>
            </p:cNvSpPr>
            <p:nvPr/>
          </p:nvSpPr>
          <p:spPr bwMode="auto">
            <a:xfrm flipH="1">
              <a:off x="3181" y="3106"/>
              <a:ext cx="146" cy="170"/>
            </a:xfrm>
            <a:prstGeom prst="line">
              <a:avLst/>
            </a:prstGeom>
            <a:noFill/>
            <a:ln w="2857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56" name="Oval 36"/>
            <p:cNvSpPr>
              <a:spLocks noChangeArrowheads="1"/>
            </p:cNvSpPr>
            <p:nvPr/>
          </p:nvSpPr>
          <p:spPr bwMode="auto">
            <a:xfrm rot="18840000">
              <a:off x="3164" y="2406"/>
              <a:ext cx="887" cy="827"/>
            </a:xfrm>
            <a:prstGeom prst="ellipse">
              <a:avLst/>
            </a:prstGeom>
            <a:solidFill>
              <a:schemeClr val="bg1"/>
            </a:solidFill>
            <a:ln w="57150">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57" name="Rectangle 37"/>
            <p:cNvSpPr>
              <a:spLocks noChangeArrowheads="1"/>
            </p:cNvSpPr>
            <p:nvPr/>
          </p:nvSpPr>
          <p:spPr bwMode="auto">
            <a:xfrm rot="18840000">
              <a:off x="3286" y="2479"/>
              <a:ext cx="89" cy="84"/>
            </a:xfrm>
            <a:prstGeom prst="rect">
              <a:avLst/>
            </a:prstGeom>
            <a:solidFill>
              <a:srgbClr val="000099"/>
            </a:solidFill>
            <a:ln w="28575">
              <a:solidFill>
                <a:srgbClr val="0000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58" name="Rectangle 38"/>
            <p:cNvSpPr>
              <a:spLocks noChangeArrowheads="1"/>
            </p:cNvSpPr>
            <p:nvPr/>
          </p:nvSpPr>
          <p:spPr bwMode="auto">
            <a:xfrm rot="18840000">
              <a:off x="3865" y="3039"/>
              <a:ext cx="117" cy="91"/>
            </a:xfrm>
            <a:prstGeom prst="rect">
              <a:avLst/>
            </a:prstGeom>
            <a:solidFill>
              <a:srgbClr val="000099"/>
            </a:solidFill>
            <a:ln w="25400">
              <a:solidFill>
                <a:srgbClr val="0000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59" name="Rectangle 39"/>
            <p:cNvSpPr>
              <a:spLocks noChangeArrowheads="1"/>
            </p:cNvSpPr>
            <p:nvPr/>
          </p:nvSpPr>
          <p:spPr bwMode="auto">
            <a:xfrm rot="18840000">
              <a:off x="3873" y="2466"/>
              <a:ext cx="91" cy="98"/>
            </a:xfrm>
            <a:prstGeom prst="rect">
              <a:avLst/>
            </a:prstGeom>
            <a:solidFill>
              <a:srgbClr val="000099"/>
            </a:solidFill>
            <a:ln w="28575">
              <a:solidFill>
                <a:srgbClr val="0000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60" name="Line 40"/>
            <p:cNvSpPr>
              <a:spLocks noChangeShapeType="1"/>
            </p:cNvSpPr>
            <p:nvPr/>
          </p:nvSpPr>
          <p:spPr bwMode="auto">
            <a:xfrm flipH="1">
              <a:off x="2832" y="2544"/>
              <a:ext cx="432" cy="240"/>
            </a:xfrm>
            <a:prstGeom prst="line">
              <a:avLst/>
            </a:prstGeom>
            <a:noFill/>
            <a:ln w="28575">
              <a:solidFill>
                <a:srgbClr val="0000FF"/>
              </a:solidFill>
              <a:round/>
              <a:head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61" name="Rectangle 41"/>
            <p:cNvSpPr>
              <a:spLocks noChangeArrowheads="1"/>
            </p:cNvSpPr>
            <p:nvPr/>
          </p:nvSpPr>
          <p:spPr bwMode="auto">
            <a:xfrm rot="18840000">
              <a:off x="3277" y="3066"/>
              <a:ext cx="102" cy="101"/>
            </a:xfrm>
            <a:prstGeom prst="rect">
              <a:avLst/>
            </a:prstGeom>
            <a:solidFill>
              <a:srgbClr val="000099"/>
            </a:solidFill>
            <a:ln w="25400">
              <a:solidFill>
                <a:srgbClr val="0000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62" name="Arc 42"/>
            <p:cNvSpPr/>
            <p:nvPr/>
          </p:nvSpPr>
          <p:spPr bwMode="auto">
            <a:xfrm flipV="1">
              <a:off x="3529" y="2647"/>
              <a:ext cx="390" cy="434"/>
            </a:xfrm>
            <a:custGeom>
              <a:avLst/>
              <a:gdLst>
                <a:gd name="G0" fmla="+- 3803 0 0"/>
                <a:gd name="G1" fmla="+- 21600 0 0"/>
                <a:gd name="G2" fmla="+- 21600 0 0"/>
                <a:gd name="T0" fmla="*/ 0 w 25403"/>
                <a:gd name="T1" fmla="*/ 337 h 30101"/>
                <a:gd name="T2" fmla="*/ 23660 w 25403"/>
                <a:gd name="T3" fmla="*/ 30101 h 30101"/>
                <a:gd name="T4" fmla="*/ 3803 w 25403"/>
                <a:gd name="T5" fmla="*/ 21600 h 30101"/>
              </a:gdLst>
              <a:ahLst/>
              <a:cxnLst>
                <a:cxn ang="0">
                  <a:pos x="T0" y="T1"/>
                </a:cxn>
                <a:cxn ang="0">
                  <a:pos x="T2" y="T3"/>
                </a:cxn>
                <a:cxn ang="0">
                  <a:pos x="T4" y="T5"/>
                </a:cxn>
              </a:cxnLst>
              <a:rect l="0" t="0" r="r" b="b"/>
              <a:pathLst>
                <a:path w="25403" h="30101" fill="none" extrusionOk="0">
                  <a:moveTo>
                    <a:pt x="0" y="337"/>
                  </a:moveTo>
                  <a:cubicBezTo>
                    <a:pt x="1255" y="112"/>
                    <a:pt x="2527" y="-1"/>
                    <a:pt x="3803" y="0"/>
                  </a:cubicBezTo>
                  <a:cubicBezTo>
                    <a:pt x="15732" y="0"/>
                    <a:pt x="25403" y="9670"/>
                    <a:pt x="25403" y="21600"/>
                  </a:cubicBezTo>
                  <a:cubicBezTo>
                    <a:pt x="25403" y="24522"/>
                    <a:pt x="24809" y="27414"/>
                    <a:pt x="23659" y="30100"/>
                  </a:cubicBezTo>
                </a:path>
                <a:path w="25403" h="30101" stroke="0" extrusionOk="0">
                  <a:moveTo>
                    <a:pt x="0" y="337"/>
                  </a:moveTo>
                  <a:cubicBezTo>
                    <a:pt x="1255" y="112"/>
                    <a:pt x="2527" y="-1"/>
                    <a:pt x="3803" y="0"/>
                  </a:cubicBezTo>
                  <a:cubicBezTo>
                    <a:pt x="15732" y="0"/>
                    <a:pt x="25403" y="9670"/>
                    <a:pt x="25403" y="21600"/>
                  </a:cubicBezTo>
                  <a:cubicBezTo>
                    <a:pt x="25403" y="24522"/>
                    <a:pt x="24809" y="27414"/>
                    <a:pt x="23659" y="30100"/>
                  </a:cubicBezTo>
                  <a:lnTo>
                    <a:pt x="3803" y="21600"/>
                  </a:lnTo>
                  <a:close/>
                </a:path>
              </a:pathLst>
            </a:custGeom>
            <a:noFill/>
            <a:ln w="38100">
              <a:solidFill>
                <a:srgbClr val="FF0000"/>
              </a:solidFill>
              <a:rou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pic>
          <p:nvPicPr>
            <p:cNvPr id="1003563" name="Picture 43"/>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80" y="2160"/>
              <a:ext cx="281"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03564" name="Picture 44"/>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28" y="2204"/>
              <a:ext cx="281"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03565" name="Picture 45"/>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27" y="3220"/>
              <a:ext cx="281"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03566" name="Picture 46"/>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92" y="3208"/>
              <a:ext cx="281"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03567" name="Text Box 47"/>
            <p:cNvSpPr txBox="1">
              <a:spLocks noChangeArrowheads="1"/>
            </p:cNvSpPr>
            <p:nvPr/>
          </p:nvSpPr>
          <p:spPr bwMode="auto">
            <a:xfrm>
              <a:off x="3314" y="3475"/>
              <a:ext cx="64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0" lang="zh-CN" altLang="en-US" sz="2400" b="1" dirty="0">
                  <a:latin typeface="黑体" pitchFamily="2" charset="-122"/>
                  <a:ea typeface="黑体" pitchFamily="2" charset="-122"/>
                </a:rPr>
                <a:t>环形网</a:t>
              </a:r>
            </a:p>
          </p:txBody>
        </p:sp>
      </p:grpSp>
      <p:grpSp>
        <p:nvGrpSpPr>
          <p:cNvPr id="2" name="组合 1"/>
          <p:cNvGrpSpPr/>
          <p:nvPr/>
        </p:nvGrpSpPr>
        <p:grpSpPr>
          <a:xfrm>
            <a:off x="776536" y="1268760"/>
            <a:ext cx="3530083" cy="2477654"/>
            <a:chOff x="1350593" y="1340476"/>
            <a:chExt cx="3530083" cy="2477654"/>
          </a:xfrm>
        </p:grpSpPr>
        <p:sp>
          <p:nvSpPr>
            <p:cNvPr id="1003538" name="Line 18"/>
            <p:cNvSpPr>
              <a:spLocks noChangeShapeType="1"/>
            </p:cNvSpPr>
            <p:nvPr/>
          </p:nvSpPr>
          <p:spPr bwMode="auto">
            <a:xfrm flipH="1" flipV="1">
              <a:off x="1582171" y="1822681"/>
              <a:ext cx="811855" cy="543438"/>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39" name="Line 19"/>
            <p:cNvSpPr>
              <a:spLocks noChangeShapeType="1"/>
            </p:cNvSpPr>
            <p:nvPr/>
          </p:nvSpPr>
          <p:spPr bwMode="auto">
            <a:xfrm flipV="1">
              <a:off x="2626936" y="1733019"/>
              <a:ext cx="0" cy="633099"/>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40" name="Line 20"/>
            <p:cNvSpPr>
              <a:spLocks noChangeShapeType="1"/>
            </p:cNvSpPr>
            <p:nvPr/>
          </p:nvSpPr>
          <p:spPr bwMode="auto">
            <a:xfrm flipH="1">
              <a:off x="1697961" y="2637291"/>
              <a:ext cx="648153" cy="434094"/>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41" name="Line 21"/>
            <p:cNvSpPr>
              <a:spLocks noChangeShapeType="1"/>
            </p:cNvSpPr>
            <p:nvPr/>
          </p:nvSpPr>
          <p:spPr bwMode="auto">
            <a:xfrm>
              <a:off x="2626936" y="2637291"/>
              <a:ext cx="1023470" cy="601390"/>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42" name="Line 22"/>
            <p:cNvSpPr>
              <a:spLocks noChangeShapeType="1"/>
            </p:cNvSpPr>
            <p:nvPr/>
          </p:nvSpPr>
          <p:spPr bwMode="auto">
            <a:xfrm flipV="1">
              <a:off x="2742725" y="2004191"/>
              <a:ext cx="811855" cy="452682"/>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43" name="Rectangle 23"/>
            <p:cNvSpPr>
              <a:spLocks noChangeArrowheads="1"/>
            </p:cNvSpPr>
            <p:nvPr/>
          </p:nvSpPr>
          <p:spPr bwMode="auto">
            <a:xfrm>
              <a:off x="2278237" y="2275364"/>
              <a:ext cx="560313" cy="437374"/>
            </a:xfrm>
            <a:prstGeom prst="rect">
              <a:avLst/>
            </a:prstGeom>
            <a:solidFill>
              <a:schemeClr val="accent1"/>
            </a:solidFill>
            <a:ln>
              <a:noFill/>
            </a:ln>
            <a:effectLst>
              <a:outerShdw dist="35921" dir="2700000" algn="ctr" rotWithShape="0">
                <a:schemeClr val="bg2"/>
              </a:outerShdw>
            </a:effectLst>
            <a:extLst>
              <a:ext uri="{91240B29-F687-4F45-9708-019B960494DF}">
                <a14:hiddenLine xmlns:a14="http://schemas.microsoft.com/office/drawing/2010/main" w="38100">
                  <a:solidFill>
                    <a:schemeClr val="bg2"/>
                  </a:solidFill>
                  <a:miter lim="800000"/>
                  <a:headEnd/>
                  <a:tailEnd/>
                </a14:hiddenLine>
              </a:ext>
            </a:extLst>
          </p:spPr>
          <p:txBody>
            <a:bodyPr wrap="none" anchor="ctr"/>
            <a:lstStyle/>
            <a:p>
              <a:endParaRPr lang="zh-CN" altLang="en-US" sz="2400"/>
            </a:p>
          </p:txBody>
        </p:sp>
        <p:pic>
          <p:nvPicPr>
            <p:cNvPr id="1003544" name="Picture 24"/>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14049" y="2811147"/>
              <a:ext cx="624197" cy="489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03545" name="Picture 25"/>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66382" y="2818801"/>
              <a:ext cx="624197" cy="489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03546" name="Picture 26"/>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50593" y="1642264"/>
              <a:ext cx="622866" cy="489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03547" name="Picture 27"/>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23002" y="1733019"/>
              <a:ext cx="622866" cy="489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03548" name="Picture 28"/>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16834" y="1340476"/>
              <a:ext cx="624197" cy="489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03549" name="Text Box 29"/>
            <p:cNvSpPr txBox="1">
              <a:spLocks noChangeArrowheads="1"/>
            </p:cNvSpPr>
            <p:nvPr/>
          </p:nvSpPr>
          <p:spPr bwMode="auto">
            <a:xfrm>
              <a:off x="2110160" y="3356700"/>
              <a:ext cx="1112641" cy="461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0" lang="zh-CN" altLang="en-US" sz="2400" b="1" dirty="0">
                  <a:latin typeface="黑体" pitchFamily="2" charset="-122"/>
                  <a:ea typeface="黑体" pitchFamily="2" charset="-122"/>
                </a:rPr>
                <a:t>星形网</a:t>
              </a:r>
            </a:p>
          </p:txBody>
        </p:sp>
        <p:sp>
          <p:nvSpPr>
            <p:cNvPr id="51" name="Rectangle 31"/>
            <p:cNvSpPr>
              <a:spLocks noChangeArrowheads="1"/>
            </p:cNvSpPr>
            <p:nvPr/>
          </p:nvSpPr>
          <p:spPr bwMode="auto">
            <a:xfrm>
              <a:off x="3923682" y="2494051"/>
              <a:ext cx="956994"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dirty="0">
                  <a:solidFill>
                    <a:srgbClr val="000099"/>
                  </a:solidFill>
                  <a:latin typeface="Times New Roman" panose="02020703060505090304" pitchFamily="18" charset="0"/>
                  <a:ea typeface="黑体" pitchFamily="2" charset="-122"/>
                </a:rPr>
                <a:t>集线器</a:t>
              </a:r>
            </a:p>
          </p:txBody>
        </p:sp>
        <p:sp>
          <p:nvSpPr>
            <p:cNvPr id="52" name="Line 64"/>
            <p:cNvSpPr>
              <a:spLocks noChangeShapeType="1"/>
            </p:cNvSpPr>
            <p:nvPr/>
          </p:nvSpPr>
          <p:spPr bwMode="auto">
            <a:xfrm>
              <a:off x="2838550" y="2546142"/>
              <a:ext cx="1107318" cy="131291"/>
            </a:xfrm>
            <a:prstGeom prst="line">
              <a:avLst/>
            </a:prstGeom>
            <a:noFill/>
            <a:ln w="28575">
              <a:solidFill>
                <a:srgbClr val="0000FF"/>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4" name="组合 3"/>
          <p:cNvGrpSpPr/>
          <p:nvPr/>
        </p:nvGrpSpPr>
        <p:grpSpPr>
          <a:xfrm>
            <a:off x="5346141" y="1340768"/>
            <a:ext cx="4143363" cy="2046432"/>
            <a:chOff x="5346141" y="1340768"/>
            <a:chExt cx="4143363" cy="2046432"/>
          </a:xfrm>
        </p:grpSpPr>
        <p:sp>
          <p:nvSpPr>
            <p:cNvPr id="1003525" name="Line 5"/>
            <p:cNvSpPr>
              <a:spLocks noChangeShapeType="1"/>
            </p:cNvSpPr>
            <p:nvPr/>
          </p:nvSpPr>
          <p:spPr bwMode="auto">
            <a:xfrm>
              <a:off x="6567920" y="2052389"/>
              <a:ext cx="2849846" cy="0"/>
            </a:xfrm>
            <a:prstGeom prst="line">
              <a:avLst/>
            </a:prstGeom>
            <a:noFill/>
            <a:ln w="571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26" name="Rectangle 6"/>
            <p:cNvSpPr>
              <a:spLocks noChangeArrowheads="1"/>
            </p:cNvSpPr>
            <p:nvPr/>
          </p:nvSpPr>
          <p:spPr bwMode="auto">
            <a:xfrm>
              <a:off x="9355285" y="1991007"/>
              <a:ext cx="134219" cy="121725"/>
            </a:xfrm>
            <a:prstGeom prst="rect">
              <a:avLst/>
            </a:prstGeom>
            <a:solidFill>
              <a:schemeClr val="bg2"/>
            </a:solidFill>
            <a:ln w="38100">
              <a:no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27" name="Rectangle 7"/>
            <p:cNvSpPr>
              <a:spLocks noChangeArrowheads="1"/>
            </p:cNvSpPr>
            <p:nvPr/>
          </p:nvSpPr>
          <p:spPr bwMode="auto">
            <a:xfrm>
              <a:off x="6452214" y="1991007"/>
              <a:ext cx="134219" cy="121725"/>
            </a:xfrm>
            <a:prstGeom prst="rect">
              <a:avLst/>
            </a:prstGeom>
            <a:solidFill>
              <a:schemeClr val="bg2"/>
            </a:solidFill>
            <a:ln w="38100">
              <a:no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28" name="Line 8"/>
            <p:cNvSpPr>
              <a:spLocks noChangeShapeType="1"/>
            </p:cNvSpPr>
            <p:nvPr/>
          </p:nvSpPr>
          <p:spPr bwMode="auto">
            <a:xfrm flipV="1">
              <a:off x="7130253" y="1671610"/>
              <a:ext cx="0" cy="384941"/>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29" name="Line 9"/>
            <p:cNvSpPr>
              <a:spLocks noChangeShapeType="1"/>
            </p:cNvSpPr>
            <p:nvPr/>
          </p:nvSpPr>
          <p:spPr bwMode="auto">
            <a:xfrm>
              <a:off x="7633575" y="2066955"/>
              <a:ext cx="0" cy="415113"/>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30" name="Line 10"/>
            <p:cNvSpPr>
              <a:spLocks noChangeShapeType="1"/>
            </p:cNvSpPr>
            <p:nvPr/>
          </p:nvSpPr>
          <p:spPr bwMode="auto">
            <a:xfrm flipV="1">
              <a:off x="8264174" y="1637277"/>
              <a:ext cx="0" cy="429678"/>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31" name="Line 11"/>
            <p:cNvSpPr>
              <a:spLocks noChangeShapeType="1"/>
            </p:cNvSpPr>
            <p:nvPr/>
          </p:nvSpPr>
          <p:spPr bwMode="auto">
            <a:xfrm>
              <a:off x="8906344" y="2066955"/>
              <a:ext cx="0" cy="415113"/>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pic>
          <p:nvPicPr>
            <p:cNvPr id="1003532" name="Picture 12"/>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28649" y="2254224"/>
              <a:ext cx="541505" cy="4941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03533" name="Picture 13"/>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85964" y="2268789"/>
              <a:ext cx="541505" cy="495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03534" name="Picture 14"/>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91108" y="1356374"/>
              <a:ext cx="541505" cy="4941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03535" name="Picture 15"/>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49087" y="1340768"/>
              <a:ext cx="541505" cy="4941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03536" name="Text Box 16"/>
            <p:cNvSpPr txBox="1">
              <a:spLocks noChangeArrowheads="1"/>
            </p:cNvSpPr>
            <p:nvPr/>
          </p:nvSpPr>
          <p:spPr bwMode="auto">
            <a:xfrm>
              <a:off x="7508612" y="2925270"/>
              <a:ext cx="1113094" cy="4619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0" lang="zh-CN" altLang="en-US" sz="2400" b="1" dirty="0">
                  <a:latin typeface="黑体" pitchFamily="2" charset="-122"/>
                  <a:ea typeface="黑体" pitchFamily="2" charset="-122"/>
                </a:rPr>
                <a:t>总线网</a:t>
              </a:r>
            </a:p>
          </p:txBody>
        </p:sp>
        <p:sp>
          <p:nvSpPr>
            <p:cNvPr id="54" name="Rectangle 28"/>
            <p:cNvSpPr>
              <a:spLocks noChangeArrowheads="1"/>
            </p:cNvSpPr>
            <p:nvPr/>
          </p:nvSpPr>
          <p:spPr bwMode="auto">
            <a:xfrm>
              <a:off x="5346141" y="2582212"/>
              <a:ext cx="1215077"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dirty="0">
                  <a:solidFill>
                    <a:srgbClr val="000099"/>
                  </a:solidFill>
                  <a:latin typeface="+mn-lt"/>
                  <a:ea typeface="黑体" pitchFamily="2" charset="-122"/>
                </a:rPr>
                <a:t>匹配电阻</a:t>
              </a:r>
            </a:p>
          </p:txBody>
        </p:sp>
        <p:sp>
          <p:nvSpPr>
            <p:cNvPr id="55" name="Line 29"/>
            <p:cNvSpPr>
              <a:spLocks noChangeShapeType="1"/>
            </p:cNvSpPr>
            <p:nvPr/>
          </p:nvSpPr>
          <p:spPr bwMode="auto">
            <a:xfrm flipH="1">
              <a:off x="6113677" y="2113900"/>
              <a:ext cx="405645" cy="491817"/>
            </a:xfrm>
            <a:prstGeom prst="line">
              <a:avLst/>
            </a:prstGeom>
            <a:noFill/>
            <a:ln w="28575">
              <a:solidFill>
                <a:srgbClr val="0000FF"/>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42950" y="1745615"/>
            <a:ext cx="8420100" cy="2127250"/>
          </a:xfrm>
        </p:spPr>
        <p:txBody>
          <a:bodyPr/>
          <a:lstStyle/>
          <a:p>
            <a:br>
              <a:rPr lang="en-US" altLang="zh-CN" dirty="0"/>
            </a:br>
            <a:br>
              <a:rPr lang="en-US" altLang="zh-CN" dirty="0"/>
            </a:br>
            <a:r>
              <a:rPr lang="zh-CN" altLang="en-US" dirty="0">
                <a:sym typeface="+mn-ea"/>
              </a:rPr>
              <a:t>以太网规定了最短有效帧长为 </a:t>
            </a:r>
            <a:r>
              <a:rPr lang="en-US" altLang="zh-CN" dirty="0">
                <a:sym typeface="+mn-ea"/>
              </a:rPr>
              <a:t>64 </a:t>
            </a:r>
            <a:r>
              <a:rPr lang="zh-CN" altLang="en-US" dirty="0">
                <a:sym typeface="+mn-ea"/>
              </a:rPr>
              <a:t>字节</a:t>
            </a:r>
            <a:endParaRPr lang="zh-CN" altLang="en-US" dirty="0">
              <a:latin typeface="+mn-lt"/>
            </a:endParaRPr>
          </a:p>
        </p:txBody>
      </p:sp>
    </p:spTree>
  </p:cSld>
  <p:clrMapOvr>
    <a:masterClrMapping/>
  </p:clrMapOvr>
  <p:transition spd="med">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4" name="Rectangle 2"/>
          <p:cNvSpPr>
            <a:spLocks noGrp="1" noChangeArrowheads="1"/>
          </p:cNvSpPr>
          <p:nvPr>
            <p:ph type="title"/>
          </p:nvPr>
        </p:nvSpPr>
        <p:spPr/>
        <p:txBody>
          <a:bodyPr/>
          <a:lstStyle/>
          <a:p>
            <a:pPr algn="ctr"/>
            <a:r>
              <a:rPr lang="en-US" altLang="zh-CN"/>
              <a:t>64</a:t>
            </a:r>
            <a:r>
              <a:rPr lang="zh-CN" altLang="en-US"/>
              <a:t>字节：争用期的长度 </a:t>
            </a:r>
          </a:p>
        </p:txBody>
      </p:sp>
      <p:sp>
        <p:nvSpPr>
          <p:cNvPr id="417795" name="Rectangle 3"/>
          <p:cNvSpPr>
            <a:spLocks noGrp="1" noChangeArrowheads="1"/>
          </p:cNvSpPr>
          <p:nvPr>
            <p:ph idx="1"/>
          </p:nvPr>
        </p:nvSpPr>
        <p:spPr/>
        <p:txBody>
          <a:bodyPr/>
          <a:lstStyle/>
          <a:p>
            <a:r>
              <a:rPr lang="en-US" altLang="zh-CN" dirty="0"/>
              <a:t>10 Mbit/s </a:t>
            </a:r>
            <a:r>
              <a:rPr lang="zh-CN" altLang="en-US" dirty="0"/>
              <a:t>以太网取 </a:t>
            </a:r>
            <a:r>
              <a:rPr lang="en-US" altLang="zh-CN" dirty="0"/>
              <a:t>51.2 </a:t>
            </a:r>
            <a:r>
              <a:rPr lang="en-US" altLang="zh-CN" dirty="0">
                <a:sym typeface="Symbol" panose="05050102010706020507" pitchFamily="18" charset="2"/>
              </a:rPr>
              <a:t></a:t>
            </a:r>
            <a:r>
              <a:rPr lang="en-US" altLang="zh-CN" dirty="0"/>
              <a:t>s </a:t>
            </a:r>
            <a:r>
              <a:rPr lang="zh-CN" altLang="en-US" dirty="0"/>
              <a:t>为争用期的长度。</a:t>
            </a:r>
          </a:p>
          <a:p>
            <a:r>
              <a:rPr lang="zh-CN" altLang="en-US" dirty="0"/>
              <a:t>对于 </a:t>
            </a:r>
            <a:r>
              <a:rPr lang="en-US" altLang="zh-CN" dirty="0"/>
              <a:t>10 Mbit/s </a:t>
            </a:r>
            <a:r>
              <a:rPr lang="zh-CN" altLang="en-US" dirty="0"/>
              <a:t>以太网，在争用期内可发送 </a:t>
            </a:r>
            <a:r>
              <a:rPr lang="en-US" altLang="zh-CN" dirty="0"/>
              <a:t>512 bit</a:t>
            </a:r>
            <a:r>
              <a:rPr lang="zh-CN" altLang="en-US" dirty="0"/>
              <a:t>，即 </a:t>
            </a:r>
            <a:r>
              <a:rPr lang="en-US" altLang="zh-CN" dirty="0"/>
              <a:t>64 </a:t>
            </a:r>
            <a:r>
              <a:rPr lang="zh-CN" altLang="en-US" dirty="0"/>
              <a:t>字节。</a:t>
            </a:r>
          </a:p>
        </p:txBody>
      </p:sp>
      <p:sp>
        <p:nvSpPr>
          <p:cNvPr id="2" name="矩形 1"/>
          <p:cNvSpPr/>
          <p:nvPr/>
        </p:nvSpPr>
        <p:spPr>
          <a:xfrm>
            <a:off x="920552" y="3071862"/>
            <a:ext cx="8280920" cy="1569660"/>
          </a:xfrm>
          <a:prstGeom prst="rect">
            <a:avLst/>
          </a:prstGeom>
          <a:solidFill>
            <a:srgbClr val="FFFF66"/>
          </a:solidFill>
          <a:ln>
            <a:solidFill>
              <a:srgbClr val="000099"/>
            </a:solidFill>
          </a:ln>
        </p:spPr>
        <p:txBody>
          <a:bodyPr wrap="square">
            <a:spAutoFit/>
          </a:bodyPr>
          <a:lstStyle/>
          <a:p>
            <a:r>
              <a:rPr lang="zh-CN" altLang="en-US" sz="3200" b="1" dirty="0">
                <a:solidFill>
                  <a:srgbClr val="000099"/>
                </a:solidFill>
                <a:latin typeface="+mn-lt"/>
                <a:ea typeface="黑体" pitchFamily="2" charset="-122"/>
              </a:rPr>
              <a:t>这意味着：</a:t>
            </a:r>
          </a:p>
          <a:p>
            <a:r>
              <a:rPr lang="zh-CN" altLang="en-US" sz="3200" b="1" dirty="0">
                <a:solidFill>
                  <a:srgbClr val="0000FF"/>
                </a:solidFill>
                <a:latin typeface="+mn-lt"/>
                <a:ea typeface="黑体" pitchFamily="2" charset="-122"/>
              </a:rPr>
              <a:t>以太网在发送数据时，若前 </a:t>
            </a:r>
            <a:r>
              <a:rPr lang="en-US" altLang="zh-CN" sz="3200" b="1" dirty="0">
                <a:solidFill>
                  <a:srgbClr val="0000FF"/>
                </a:solidFill>
                <a:latin typeface="+mn-lt"/>
                <a:ea typeface="黑体" pitchFamily="2" charset="-122"/>
              </a:rPr>
              <a:t>64 </a:t>
            </a:r>
            <a:r>
              <a:rPr lang="zh-CN" altLang="en-US" sz="3200" b="1" dirty="0">
                <a:solidFill>
                  <a:srgbClr val="0000FF"/>
                </a:solidFill>
                <a:latin typeface="+mn-lt"/>
                <a:ea typeface="黑体" pitchFamily="2" charset="-122"/>
              </a:rPr>
              <a:t>字节没有发生冲突，则后续的数据就不会发生冲突。</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8" name="Rectangle 2"/>
          <p:cNvSpPr>
            <a:spLocks noGrp="1" noChangeArrowheads="1"/>
          </p:cNvSpPr>
          <p:nvPr>
            <p:ph type="title"/>
          </p:nvPr>
        </p:nvSpPr>
        <p:spPr/>
        <p:txBody>
          <a:bodyPr/>
          <a:lstStyle/>
          <a:p>
            <a:pPr algn="ctr"/>
            <a:r>
              <a:rPr lang="zh-CN" altLang="en-US"/>
              <a:t>最短有效帧长 </a:t>
            </a:r>
          </a:p>
        </p:txBody>
      </p:sp>
      <p:sp>
        <p:nvSpPr>
          <p:cNvPr id="418819" name="Rectangle 3"/>
          <p:cNvSpPr>
            <a:spLocks noGrp="1" noChangeArrowheads="1"/>
          </p:cNvSpPr>
          <p:nvPr>
            <p:ph idx="1"/>
          </p:nvPr>
        </p:nvSpPr>
        <p:spPr/>
        <p:txBody>
          <a:bodyPr/>
          <a:lstStyle/>
          <a:p>
            <a:r>
              <a:rPr lang="zh-CN" altLang="en-US" dirty="0"/>
              <a:t>如果发生冲突，就一定是在发送的前 </a:t>
            </a:r>
            <a:r>
              <a:rPr lang="en-US" altLang="zh-CN" dirty="0"/>
              <a:t>64 </a:t>
            </a:r>
            <a:r>
              <a:rPr lang="zh-CN" altLang="en-US" dirty="0"/>
              <a:t>字节之内。 </a:t>
            </a:r>
          </a:p>
          <a:p>
            <a:r>
              <a:rPr lang="zh-CN" altLang="en-US" dirty="0"/>
              <a:t>由于一检测到冲突就立即中止发送，这时已经发送出去的数据一定小于 </a:t>
            </a:r>
            <a:r>
              <a:rPr lang="en-US" altLang="zh-CN" dirty="0"/>
              <a:t>64 </a:t>
            </a:r>
            <a:r>
              <a:rPr lang="zh-CN" altLang="en-US" dirty="0"/>
              <a:t>字节。 </a:t>
            </a:r>
          </a:p>
          <a:p>
            <a:r>
              <a:rPr lang="zh-CN" altLang="en-US" dirty="0"/>
              <a:t>以太网规定了最短有效帧长为 </a:t>
            </a:r>
            <a:r>
              <a:rPr lang="en-US" altLang="zh-CN" dirty="0"/>
              <a:t>64 </a:t>
            </a:r>
            <a:r>
              <a:rPr lang="zh-CN" altLang="en-US" dirty="0"/>
              <a:t>字节，凡长度小于 </a:t>
            </a:r>
            <a:r>
              <a:rPr lang="en-US" altLang="zh-CN" dirty="0"/>
              <a:t>64 </a:t>
            </a:r>
            <a:r>
              <a:rPr lang="zh-CN" altLang="en-US" dirty="0"/>
              <a:t>字节的帧都是由于冲突而异常中止的</a:t>
            </a:r>
            <a:r>
              <a:rPr lang="zh-CN" altLang="en-US" dirty="0">
                <a:solidFill>
                  <a:srgbClr val="FF0000"/>
                </a:solidFill>
              </a:rPr>
              <a:t>无效帧。</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338" name="Rectangle 2"/>
          <p:cNvSpPr>
            <a:spLocks noGrp="1" noChangeArrowheads="1"/>
          </p:cNvSpPr>
          <p:nvPr>
            <p:ph type="title"/>
          </p:nvPr>
        </p:nvSpPr>
        <p:spPr/>
        <p:txBody>
          <a:bodyPr/>
          <a:lstStyle/>
          <a:p>
            <a:br>
              <a:rPr lang="en-US" altLang="zh-CN" dirty="0"/>
            </a:br>
            <a:r>
              <a:rPr lang="en-US" altLang="zh-CN" dirty="0"/>
              <a:t>1.  </a:t>
            </a:r>
            <a:r>
              <a:rPr lang="zh-CN" altLang="en-US" dirty="0"/>
              <a:t>以太网的两个标准  </a:t>
            </a:r>
          </a:p>
        </p:txBody>
      </p:sp>
      <p:sp>
        <p:nvSpPr>
          <p:cNvPr id="398339" name="Rectangle 3"/>
          <p:cNvSpPr>
            <a:spLocks noGrp="1" noChangeArrowheads="1"/>
          </p:cNvSpPr>
          <p:nvPr>
            <p:ph idx="1"/>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r>
              <a:rPr lang="zh-CN" altLang="en-US" sz="3000" b="0" dirty="0">
                <a:solidFill>
                  <a:schemeClr val="tx1"/>
                </a:solidFill>
              </a:rPr>
              <a:t>两个标准</a:t>
            </a:r>
            <a:endParaRPr lang="en-US" altLang="zh-CN" sz="3000" b="0" dirty="0">
              <a:solidFill>
                <a:schemeClr val="tx1"/>
              </a:solidFill>
            </a:endParaRPr>
          </a:p>
          <a:p>
            <a:pPr lvl="1"/>
            <a:r>
              <a:rPr lang="en-US" altLang="zh-CN" sz="2625" b="0" dirty="0">
                <a:solidFill>
                  <a:schemeClr val="tx1"/>
                </a:solidFill>
              </a:rPr>
              <a:t>DIX Ethernet V2 </a:t>
            </a:r>
            <a:r>
              <a:rPr lang="zh-CN" altLang="en-US" sz="2625" b="0" dirty="0">
                <a:solidFill>
                  <a:schemeClr val="tx1"/>
                </a:solidFill>
              </a:rPr>
              <a:t>是世界上第一个局域网产品（以太网）的规约。</a:t>
            </a:r>
          </a:p>
          <a:p>
            <a:pPr lvl="1"/>
            <a:r>
              <a:rPr lang="en-US" altLang="zh-CN" sz="2625" b="0" dirty="0">
                <a:solidFill>
                  <a:schemeClr val="tx1"/>
                </a:solidFill>
              </a:rPr>
              <a:t>IEEE 802.3 </a:t>
            </a:r>
            <a:r>
              <a:rPr lang="zh-CN" altLang="en-US" sz="2625" b="0" dirty="0">
                <a:solidFill>
                  <a:schemeClr val="tx1"/>
                </a:solidFill>
              </a:rPr>
              <a:t>是</a:t>
            </a:r>
            <a:r>
              <a:rPr lang="zh-CN" altLang="zh-CN" sz="2625" b="0" dirty="0">
                <a:solidFill>
                  <a:schemeClr val="tx1"/>
                </a:solidFill>
              </a:rPr>
              <a:t>第一个</a:t>
            </a:r>
            <a:r>
              <a:rPr lang="en-US" altLang="zh-CN" sz="2625" b="0" dirty="0">
                <a:solidFill>
                  <a:schemeClr val="tx1"/>
                </a:solidFill>
              </a:rPr>
              <a:t> IEEE </a:t>
            </a:r>
            <a:r>
              <a:rPr lang="zh-CN" altLang="zh-CN" sz="2625" b="0" dirty="0">
                <a:solidFill>
                  <a:schemeClr val="tx1"/>
                </a:solidFill>
              </a:rPr>
              <a:t>的以太网标准</a:t>
            </a:r>
            <a:r>
              <a:rPr lang="zh-CN" altLang="en-US" sz="2625" b="0" dirty="0">
                <a:solidFill>
                  <a:schemeClr val="tx1"/>
                </a:solidFill>
              </a:rPr>
              <a:t>。</a:t>
            </a:r>
          </a:p>
          <a:p>
            <a:pPr lvl="1"/>
            <a:r>
              <a:rPr lang="en-US" altLang="zh-CN" sz="2625" b="0" dirty="0">
                <a:solidFill>
                  <a:schemeClr val="tx1"/>
                </a:solidFill>
              </a:rPr>
              <a:t>DIX Ethernet V2 </a:t>
            </a:r>
            <a:r>
              <a:rPr lang="zh-CN" altLang="en-US" sz="2625" b="0" dirty="0">
                <a:solidFill>
                  <a:schemeClr val="tx1"/>
                </a:solidFill>
              </a:rPr>
              <a:t>标准与 </a:t>
            </a:r>
            <a:r>
              <a:rPr lang="en-US" altLang="zh-CN" sz="2625" b="0" dirty="0">
                <a:solidFill>
                  <a:schemeClr val="tx1"/>
                </a:solidFill>
              </a:rPr>
              <a:t>IEEE </a:t>
            </a:r>
            <a:r>
              <a:rPr lang="zh-CN" altLang="en-US" sz="2625" b="0" dirty="0">
                <a:solidFill>
                  <a:schemeClr val="tx1"/>
                </a:solidFill>
              </a:rPr>
              <a:t>的 </a:t>
            </a:r>
            <a:r>
              <a:rPr lang="en-US" altLang="zh-CN" sz="2625" b="0" dirty="0">
                <a:solidFill>
                  <a:schemeClr val="tx1"/>
                </a:solidFill>
              </a:rPr>
              <a:t>802.3 </a:t>
            </a:r>
            <a:r>
              <a:rPr lang="zh-CN" altLang="en-US" sz="2625" b="0" dirty="0">
                <a:solidFill>
                  <a:schemeClr val="tx1"/>
                </a:solidFill>
              </a:rPr>
              <a:t>标准只有很小的差别，因此可以将 </a:t>
            </a:r>
            <a:r>
              <a:rPr lang="en-US" altLang="zh-CN" sz="2625" b="0" dirty="0">
                <a:solidFill>
                  <a:schemeClr val="tx1"/>
                </a:solidFill>
              </a:rPr>
              <a:t>802.3 </a:t>
            </a:r>
            <a:r>
              <a:rPr lang="zh-CN" altLang="en-US" sz="2625" b="0" dirty="0">
                <a:solidFill>
                  <a:schemeClr val="tx1"/>
                </a:solidFill>
              </a:rPr>
              <a:t>局域网简称为“以太网”。</a:t>
            </a:r>
          </a:p>
          <a:p>
            <a:r>
              <a:rPr lang="zh-CN" altLang="en-US" sz="3000" b="0" dirty="0">
                <a:solidFill>
                  <a:schemeClr val="tx1"/>
                </a:solidFill>
              </a:rPr>
              <a:t>严格说来，“以太网”应当是指符合 </a:t>
            </a:r>
            <a:r>
              <a:rPr lang="en-US" altLang="zh-CN" sz="3000" b="0" dirty="0">
                <a:solidFill>
                  <a:schemeClr val="tx1"/>
                </a:solidFill>
              </a:rPr>
              <a:t>DIX Ethernet V2 </a:t>
            </a:r>
            <a:r>
              <a:rPr lang="zh-CN" altLang="en-US" sz="3000" b="0" dirty="0">
                <a:solidFill>
                  <a:schemeClr val="tx1"/>
                </a:solidFill>
              </a:rPr>
              <a:t>标准的局域网 。</a:t>
            </a:r>
          </a:p>
          <a:p>
            <a:r>
              <a:rPr lang="zh-CN" altLang="en-US" sz="3000" b="0" dirty="0">
                <a:solidFill>
                  <a:schemeClr val="tx1"/>
                </a:solidFill>
                <a:sym typeface="+mn-ea"/>
              </a:rPr>
              <a:t>由于 </a:t>
            </a:r>
            <a:r>
              <a:rPr lang="en-US" altLang="zh-CN" sz="3000" b="0" dirty="0">
                <a:solidFill>
                  <a:schemeClr val="tx1"/>
                </a:solidFill>
                <a:sym typeface="+mn-ea"/>
              </a:rPr>
              <a:t>TCP/IP </a:t>
            </a:r>
            <a:r>
              <a:rPr lang="zh-CN" altLang="en-US" sz="3000" b="0" dirty="0">
                <a:solidFill>
                  <a:schemeClr val="tx1"/>
                </a:solidFill>
                <a:sym typeface="+mn-ea"/>
              </a:rPr>
              <a:t>体系经常使用的局域网是 </a:t>
            </a:r>
            <a:r>
              <a:rPr lang="en-US" altLang="zh-CN" sz="3000" b="0" dirty="0">
                <a:solidFill>
                  <a:schemeClr val="tx1"/>
                </a:solidFill>
                <a:sym typeface="+mn-ea"/>
              </a:rPr>
              <a:t>DIX Ethernet V2 </a:t>
            </a:r>
            <a:r>
              <a:rPr lang="zh-CN" altLang="en-US" sz="3000" b="0" dirty="0">
                <a:solidFill>
                  <a:schemeClr val="tx1"/>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8339">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8339">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833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99362" name="Rectangle 2"/>
          <p:cNvSpPr>
            <a:spLocks noGrp="1" noChangeArrowheads="1"/>
          </p:cNvSpPr>
          <p:nvPr>
            <p:ph type="title"/>
          </p:nvPr>
        </p:nvSpPr>
        <p:spPr/>
        <p:txBody>
          <a:bodyPr/>
          <a:lstStyle/>
          <a:p>
            <a:pPr algn="ctr"/>
            <a:r>
              <a:rPr lang="zh-CN" altLang="en-US" sz="4000"/>
              <a:t>数据链路层的两个子层 </a:t>
            </a:r>
          </a:p>
        </p:txBody>
      </p:sp>
      <p:sp>
        <p:nvSpPr>
          <p:cNvPr id="399363" name="Rectangle 3"/>
          <p:cNvSpPr>
            <a:spLocks noGrp="1" noChangeArrowheads="1"/>
          </p:cNvSpPr>
          <p:nvPr>
            <p:ph idx="1"/>
          </p:nvPr>
        </p:nvSpPr>
        <p:spPr/>
        <p:txBody>
          <a:bodyPr/>
          <a:lstStyle/>
          <a:p>
            <a:r>
              <a:rPr lang="zh-CN" altLang="en-US" sz="2800" dirty="0"/>
              <a:t>为了使数据链路层能更好地适应多种局域网标准，</a:t>
            </a:r>
            <a:r>
              <a:rPr lang="en-US" altLang="zh-CN" sz="2800" dirty="0"/>
              <a:t>IEEE 802 </a:t>
            </a:r>
            <a:r>
              <a:rPr lang="zh-CN" altLang="en-US" sz="2800" dirty="0"/>
              <a:t>委员会就将局域网的数据链路层拆成两个子层：</a:t>
            </a:r>
          </a:p>
          <a:p>
            <a:pPr lvl="1"/>
            <a:r>
              <a:rPr lang="zh-CN" altLang="en-US" sz="2400" dirty="0">
                <a:solidFill>
                  <a:srgbClr val="FF0000"/>
                </a:solidFill>
                <a:latin typeface="Arial" panose="020B0604020202090204" pitchFamily="34" charset="0"/>
                <a:ea typeface="黑体" pitchFamily="2" charset="-122"/>
              </a:rPr>
              <a:t>逻辑链路控制 </a:t>
            </a:r>
            <a:r>
              <a:rPr lang="en-US" altLang="zh-CN" sz="2400" dirty="0">
                <a:latin typeface="Arial" panose="020B0604020202090204" pitchFamily="34" charset="0"/>
                <a:ea typeface="黑体" pitchFamily="2" charset="-122"/>
              </a:rPr>
              <a:t>LLC (Logical Link Control)</a:t>
            </a:r>
            <a:r>
              <a:rPr lang="zh-CN" altLang="en-US" sz="2400" dirty="0">
                <a:latin typeface="Arial" panose="020B0604020202090204" pitchFamily="34" charset="0"/>
                <a:ea typeface="黑体" pitchFamily="2" charset="-122"/>
              </a:rPr>
              <a:t>子层；</a:t>
            </a:r>
          </a:p>
          <a:p>
            <a:pPr lvl="1"/>
            <a:r>
              <a:rPr lang="zh-CN" altLang="en-US" sz="2400" dirty="0">
                <a:solidFill>
                  <a:srgbClr val="FF0000"/>
                </a:solidFill>
                <a:latin typeface="Arial" panose="020B0604020202090204" pitchFamily="34" charset="0"/>
                <a:ea typeface="黑体" pitchFamily="2" charset="-122"/>
              </a:rPr>
              <a:t>媒体接入控制 </a:t>
            </a:r>
            <a:r>
              <a:rPr lang="en-US" altLang="zh-CN" sz="2400" dirty="0">
                <a:latin typeface="Arial" panose="020B0604020202090204" pitchFamily="34" charset="0"/>
              </a:rPr>
              <a:t>MAC (Medium Access Control)</a:t>
            </a:r>
            <a:r>
              <a:rPr lang="zh-CN" altLang="en-US" sz="2400" dirty="0">
                <a:latin typeface="Arial" panose="020B0604020202090204" pitchFamily="34" charset="0"/>
                <a:ea typeface="黑体" pitchFamily="2" charset="-122"/>
              </a:rPr>
              <a:t>子层。</a:t>
            </a:r>
          </a:p>
          <a:p>
            <a:r>
              <a:rPr lang="zh-CN" altLang="en-US" sz="2800" dirty="0"/>
              <a:t>与接入到传输媒体有关的内容都放在 </a:t>
            </a:r>
            <a:r>
              <a:rPr lang="en-US" altLang="zh-CN" sz="2800" dirty="0"/>
              <a:t>MAC</a:t>
            </a:r>
            <a:r>
              <a:rPr lang="zh-CN" altLang="en-US" sz="2800" dirty="0"/>
              <a:t>子层，而 </a:t>
            </a:r>
            <a:r>
              <a:rPr lang="en-US" altLang="zh-CN" sz="2800" dirty="0"/>
              <a:t>LLC </a:t>
            </a:r>
            <a:r>
              <a:rPr lang="zh-CN" altLang="en-US" sz="2800" dirty="0"/>
              <a:t>子层则与传输媒体无关。</a:t>
            </a:r>
            <a:endParaRPr lang="en-US" altLang="zh-CN" sz="2800" dirty="0"/>
          </a:p>
          <a:p>
            <a:r>
              <a:rPr lang="zh-CN" altLang="en-US" sz="2800" dirty="0">
                <a:solidFill>
                  <a:srgbClr val="FF0000"/>
                </a:solidFill>
              </a:rPr>
              <a:t>不管采用何种协议的局域网，对 </a:t>
            </a:r>
            <a:r>
              <a:rPr lang="en-US" altLang="zh-CN" sz="2800" dirty="0">
                <a:solidFill>
                  <a:srgbClr val="FF0000"/>
                </a:solidFill>
              </a:rPr>
              <a:t>LLC </a:t>
            </a:r>
            <a:r>
              <a:rPr lang="zh-CN" altLang="en-US" sz="2800" dirty="0">
                <a:solidFill>
                  <a:srgbClr val="FF0000"/>
                </a:solidFill>
              </a:rPr>
              <a:t>子层来说都是透明的。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936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9936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9936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936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936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63" grpId="0" build="p"/>
    </p:bld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00398" name="Rectangle 14"/>
          <p:cNvSpPr>
            <a:spLocks noGrp="1" noChangeArrowheads="1"/>
          </p:cNvSpPr>
          <p:nvPr>
            <p:ph type="title"/>
          </p:nvPr>
        </p:nvSpPr>
        <p:spPr/>
        <p:txBody>
          <a:bodyPr/>
          <a:lstStyle/>
          <a:p>
            <a:pPr algn="ctr"/>
            <a:r>
              <a:rPr lang="zh-CN" altLang="en-US" dirty="0"/>
              <a:t>局域网对 </a:t>
            </a:r>
            <a:r>
              <a:rPr lang="en-US" altLang="zh-CN" dirty="0"/>
              <a:t>LLC </a:t>
            </a:r>
            <a:r>
              <a:rPr lang="zh-CN" altLang="en-US" dirty="0"/>
              <a:t>子层是透明的 </a:t>
            </a:r>
          </a:p>
        </p:txBody>
      </p:sp>
      <p:sp>
        <p:nvSpPr>
          <p:cNvPr id="400409" name="Freeform 25"/>
          <p:cNvSpPr/>
          <p:nvPr/>
        </p:nvSpPr>
        <p:spPr bwMode="auto">
          <a:xfrm>
            <a:off x="7173252" y="2606675"/>
            <a:ext cx="1475581" cy="2325688"/>
          </a:xfrm>
          <a:custGeom>
            <a:avLst/>
            <a:gdLst>
              <a:gd name="T0" fmla="*/ 0 w 913"/>
              <a:gd name="T1" fmla="*/ 0 h 1231"/>
              <a:gd name="T2" fmla="*/ 0 w 913"/>
              <a:gd name="T3" fmla="*/ 1230 h 1231"/>
              <a:gd name="T4" fmla="*/ 912 w 913"/>
              <a:gd name="T5" fmla="*/ 1230 h 1231"/>
              <a:gd name="T6" fmla="*/ 912 w 913"/>
              <a:gd name="T7" fmla="*/ 0 h 1231"/>
            </a:gdLst>
            <a:ahLst/>
            <a:cxnLst>
              <a:cxn ang="0">
                <a:pos x="T0" y="T1"/>
              </a:cxn>
              <a:cxn ang="0">
                <a:pos x="T2" y="T3"/>
              </a:cxn>
              <a:cxn ang="0">
                <a:pos x="T4" y="T5"/>
              </a:cxn>
              <a:cxn ang="0">
                <a:pos x="T6" y="T7"/>
              </a:cxn>
            </a:cxnLst>
            <a:rect l="0" t="0" r="r" b="b"/>
            <a:pathLst>
              <a:path w="913" h="1231">
                <a:moveTo>
                  <a:pt x="0" y="0"/>
                </a:moveTo>
                <a:lnTo>
                  <a:pt x="0" y="1230"/>
                </a:lnTo>
                <a:lnTo>
                  <a:pt x="912" y="1230"/>
                </a:lnTo>
                <a:lnTo>
                  <a:pt x="912" y="0"/>
                </a:lnTo>
              </a:path>
            </a:pathLst>
          </a:custGeom>
          <a:solidFill>
            <a:srgbClr val="FF99FF"/>
          </a:solidFill>
          <a:ln w="9525" cap="rnd" cmpd="sng">
            <a:solidFill>
              <a:schemeClr val="folHlink"/>
            </a:solidFill>
            <a:prstDash val="solid"/>
            <a:round/>
            <a:headEnd type="none" w="med" len="med"/>
            <a:tailEnd type="none" w="med" len="med"/>
          </a:ln>
          <a:effectLst/>
        </p:spPr>
        <p:txBody>
          <a:bodyPr/>
          <a:lstStyle/>
          <a:p>
            <a:endParaRPr lang="zh-CN" altLang="en-US" sz="2000" b="1">
              <a:solidFill>
                <a:srgbClr val="000099"/>
              </a:solidFill>
              <a:latin typeface="+mn-lt"/>
              <a:ea typeface="黑体" pitchFamily="2" charset="-122"/>
            </a:endParaRPr>
          </a:p>
        </p:txBody>
      </p:sp>
      <p:sp>
        <p:nvSpPr>
          <p:cNvPr id="400402" name="Freeform 18"/>
          <p:cNvSpPr/>
          <p:nvPr/>
        </p:nvSpPr>
        <p:spPr bwMode="auto">
          <a:xfrm>
            <a:off x="2390511" y="2606675"/>
            <a:ext cx="1475581" cy="2325688"/>
          </a:xfrm>
          <a:custGeom>
            <a:avLst/>
            <a:gdLst>
              <a:gd name="T0" fmla="*/ 0 w 913"/>
              <a:gd name="T1" fmla="*/ 0 h 1231"/>
              <a:gd name="T2" fmla="*/ 0 w 913"/>
              <a:gd name="T3" fmla="*/ 1230 h 1231"/>
              <a:gd name="T4" fmla="*/ 912 w 913"/>
              <a:gd name="T5" fmla="*/ 1230 h 1231"/>
              <a:gd name="T6" fmla="*/ 912 w 913"/>
              <a:gd name="T7" fmla="*/ 0 h 1231"/>
            </a:gdLst>
            <a:ahLst/>
            <a:cxnLst>
              <a:cxn ang="0">
                <a:pos x="T0" y="T1"/>
              </a:cxn>
              <a:cxn ang="0">
                <a:pos x="T2" y="T3"/>
              </a:cxn>
              <a:cxn ang="0">
                <a:pos x="T4" y="T5"/>
              </a:cxn>
              <a:cxn ang="0">
                <a:pos x="T6" y="T7"/>
              </a:cxn>
            </a:cxnLst>
            <a:rect l="0" t="0" r="r" b="b"/>
            <a:pathLst>
              <a:path w="913" h="1231">
                <a:moveTo>
                  <a:pt x="0" y="0"/>
                </a:moveTo>
                <a:lnTo>
                  <a:pt x="0" y="1230"/>
                </a:lnTo>
                <a:lnTo>
                  <a:pt x="912" y="1230"/>
                </a:lnTo>
                <a:lnTo>
                  <a:pt x="912" y="0"/>
                </a:lnTo>
              </a:path>
            </a:pathLst>
          </a:custGeom>
          <a:solidFill>
            <a:srgbClr val="FF99FF"/>
          </a:solidFill>
          <a:ln w="9525" cap="rnd" cmpd="sng">
            <a:solidFill>
              <a:schemeClr val="folHlink"/>
            </a:solidFill>
            <a:prstDash val="solid"/>
            <a:round/>
            <a:headEnd type="none" w="med" len="med"/>
            <a:tailEnd type="none" w="med" len="med"/>
          </a:ln>
          <a:effectLst/>
        </p:spPr>
        <p:txBody>
          <a:bodyPr/>
          <a:lstStyle/>
          <a:p>
            <a:endParaRPr lang="zh-CN" altLang="en-US" sz="2000" b="1">
              <a:solidFill>
                <a:srgbClr val="000099"/>
              </a:solidFill>
              <a:latin typeface="+mn-lt"/>
              <a:ea typeface="黑体" pitchFamily="2" charset="-122"/>
            </a:endParaRPr>
          </a:p>
        </p:txBody>
      </p:sp>
      <p:sp>
        <p:nvSpPr>
          <p:cNvPr id="400431" name="Rectangle 47"/>
          <p:cNvSpPr>
            <a:spLocks noChangeArrowheads="1"/>
          </p:cNvSpPr>
          <p:nvPr/>
        </p:nvSpPr>
        <p:spPr bwMode="auto">
          <a:xfrm>
            <a:off x="7178411" y="3284539"/>
            <a:ext cx="1456664" cy="1100137"/>
          </a:xfrm>
          <a:prstGeom prst="rect">
            <a:avLst/>
          </a:prstGeom>
          <a:solidFill>
            <a:srgbClr val="00FFFF"/>
          </a:solidFill>
          <a:ln>
            <a:noFill/>
          </a:ln>
          <a:effectLst/>
        </p:spPr>
        <p:txBody>
          <a:bodyPr wrap="none" anchor="ctr"/>
          <a:lstStyle/>
          <a:p>
            <a:endParaRPr lang="zh-CN" altLang="en-US" sz="2000" b="1">
              <a:solidFill>
                <a:srgbClr val="000099"/>
              </a:solidFill>
              <a:latin typeface="+mn-lt"/>
              <a:ea typeface="黑体" pitchFamily="2" charset="-122"/>
            </a:endParaRPr>
          </a:p>
        </p:txBody>
      </p:sp>
      <p:sp>
        <p:nvSpPr>
          <p:cNvPr id="400430" name="Rectangle 46"/>
          <p:cNvSpPr>
            <a:spLocks noChangeArrowheads="1"/>
          </p:cNvSpPr>
          <p:nvPr/>
        </p:nvSpPr>
        <p:spPr bwMode="auto">
          <a:xfrm>
            <a:off x="2399110" y="3284539"/>
            <a:ext cx="1456663" cy="1100137"/>
          </a:xfrm>
          <a:prstGeom prst="rect">
            <a:avLst/>
          </a:prstGeom>
          <a:solidFill>
            <a:srgbClr val="00FFFF"/>
          </a:solidFill>
          <a:ln>
            <a:noFill/>
          </a:ln>
          <a:effectLst/>
        </p:spPr>
        <p:txBody>
          <a:bodyPr wrap="none" anchor="ctr"/>
          <a:lstStyle/>
          <a:p>
            <a:endParaRPr lang="zh-CN" altLang="en-US" sz="2000" b="1">
              <a:solidFill>
                <a:srgbClr val="000099"/>
              </a:solidFill>
              <a:latin typeface="+mn-lt"/>
              <a:ea typeface="黑体" pitchFamily="2" charset="-122"/>
            </a:endParaRPr>
          </a:p>
        </p:txBody>
      </p:sp>
      <p:grpSp>
        <p:nvGrpSpPr>
          <p:cNvPr id="400386" name="Group 2"/>
          <p:cNvGrpSpPr/>
          <p:nvPr/>
        </p:nvGrpSpPr>
        <p:grpSpPr bwMode="auto">
          <a:xfrm>
            <a:off x="4485217" y="3284538"/>
            <a:ext cx="2027635" cy="1657350"/>
            <a:chOff x="109" y="1226"/>
            <a:chExt cx="2516" cy="1675"/>
          </a:xfrm>
          <a:solidFill>
            <a:srgbClr val="FFFF00"/>
          </a:solidFill>
        </p:grpSpPr>
        <p:grpSp>
          <p:nvGrpSpPr>
            <p:cNvPr id="400387" name="Group 3"/>
            <p:cNvGrpSpPr/>
            <p:nvPr/>
          </p:nvGrpSpPr>
          <p:grpSpPr bwMode="auto">
            <a:xfrm>
              <a:off x="109" y="1226"/>
              <a:ext cx="2516" cy="1675"/>
              <a:chOff x="109" y="1226"/>
              <a:chExt cx="2516" cy="1675"/>
            </a:xfrm>
            <a:grpFill/>
          </p:grpSpPr>
          <p:grpSp>
            <p:nvGrpSpPr>
              <p:cNvPr id="400388" name="Group 4"/>
              <p:cNvGrpSpPr/>
              <p:nvPr/>
            </p:nvGrpSpPr>
            <p:grpSpPr bwMode="auto">
              <a:xfrm>
                <a:off x="109" y="1226"/>
                <a:ext cx="2516" cy="1675"/>
                <a:chOff x="109" y="1226"/>
                <a:chExt cx="2516" cy="1675"/>
              </a:xfrm>
              <a:grpFill/>
            </p:grpSpPr>
            <p:sp>
              <p:nvSpPr>
                <p:cNvPr id="400389" name="Oval 5"/>
                <p:cNvSpPr>
                  <a:spLocks noChangeArrowheads="1"/>
                </p:cNvSpPr>
                <p:nvPr/>
              </p:nvSpPr>
              <p:spPr bwMode="auto">
                <a:xfrm>
                  <a:off x="1749" y="1896"/>
                  <a:ext cx="876" cy="829"/>
                </a:xfrm>
                <a:prstGeom prst="ellipse">
                  <a:avLst/>
                </a:prstGeom>
                <a:grpFill/>
                <a:ln w="9525">
                  <a:solidFill>
                    <a:srgbClr val="000000"/>
                  </a:solidFill>
                  <a:prstDash val="dash"/>
                  <a:round/>
                </a:ln>
              </p:spPr>
              <p:txBody>
                <a:bodyPr/>
                <a:lstStyle/>
                <a:p>
                  <a:endParaRPr lang="zh-CN" altLang="en-US" sz="2000" b="1">
                    <a:solidFill>
                      <a:srgbClr val="000099"/>
                    </a:solidFill>
                    <a:latin typeface="+mn-lt"/>
                    <a:ea typeface="黑体" pitchFamily="2" charset="-122"/>
                  </a:endParaRPr>
                </a:p>
              </p:txBody>
            </p:sp>
            <p:sp>
              <p:nvSpPr>
                <p:cNvPr id="400390" name="Oval 6"/>
                <p:cNvSpPr>
                  <a:spLocks noChangeArrowheads="1"/>
                </p:cNvSpPr>
                <p:nvPr/>
              </p:nvSpPr>
              <p:spPr bwMode="auto">
                <a:xfrm>
                  <a:off x="109" y="1632"/>
                  <a:ext cx="859" cy="831"/>
                </a:xfrm>
                <a:prstGeom prst="ellipse">
                  <a:avLst/>
                </a:prstGeom>
                <a:grpFill/>
                <a:ln w="9525">
                  <a:solidFill>
                    <a:srgbClr val="000000"/>
                  </a:solidFill>
                  <a:prstDash val="dash"/>
                  <a:round/>
                </a:ln>
              </p:spPr>
              <p:txBody>
                <a:bodyPr/>
                <a:lstStyle/>
                <a:p>
                  <a:endParaRPr lang="zh-CN" altLang="en-US" sz="2000" b="1">
                    <a:solidFill>
                      <a:srgbClr val="000099"/>
                    </a:solidFill>
                    <a:latin typeface="+mn-lt"/>
                    <a:ea typeface="黑体" pitchFamily="2" charset="-122"/>
                  </a:endParaRPr>
                </a:p>
              </p:txBody>
            </p:sp>
            <p:sp>
              <p:nvSpPr>
                <p:cNvPr id="400391" name="Oval 7"/>
                <p:cNvSpPr>
                  <a:spLocks noChangeArrowheads="1"/>
                </p:cNvSpPr>
                <p:nvPr/>
              </p:nvSpPr>
              <p:spPr bwMode="auto">
                <a:xfrm>
                  <a:off x="1612" y="1341"/>
                  <a:ext cx="874" cy="802"/>
                </a:xfrm>
                <a:prstGeom prst="ellipse">
                  <a:avLst/>
                </a:prstGeom>
                <a:grpFill/>
                <a:ln w="9525">
                  <a:solidFill>
                    <a:srgbClr val="000000"/>
                  </a:solidFill>
                  <a:prstDash val="dash"/>
                  <a:round/>
                </a:ln>
              </p:spPr>
              <p:txBody>
                <a:bodyPr/>
                <a:lstStyle/>
                <a:p>
                  <a:endParaRPr lang="zh-CN" altLang="en-US" sz="2000" b="1">
                    <a:solidFill>
                      <a:srgbClr val="000099"/>
                    </a:solidFill>
                    <a:latin typeface="+mn-lt"/>
                    <a:ea typeface="黑体" pitchFamily="2" charset="-122"/>
                  </a:endParaRPr>
                </a:p>
              </p:txBody>
            </p:sp>
            <p:sp>
              <p:nvSpPr>
                <p:cNvPr id="400392" name="Oval 8"/>
                <p:cNvSpPr>
                  <a:spLocks noChangeArrowheads="1"/>
                </p:cNvSpPr>
                <p:nvPr/>
              </p:nvSpPr>
              <p:spPr bwMode="auto">
                <a:xfrm>
                  <a:off x="1152" y="2055"/>
                  <a:ext cx="875" cy="846"/>
                </a:xfrm>
                <a:prstGeom prst="ellipse">
                  <a:avLst/>
                </a:prstGeom>
                <a:grpFill/>
                <a:ln w="9525">
                  <a:solidFill>
                    <a:srgbClr val="000000"/>
                  </a:solidFill>
                  <a:prstDash val="dash"/>
                  <a:round/>
                </a:ln>
              </p:spPr>
              <p:txBody>
                <a:bodyPr/>
                <a:lstStyle/>
                <a:p>
                  <a:endParaRPr lang="zh-CN" altLang="en-US" sz="2000" b="1">
                    <a:solidFill>
                      <a:srgbClr val="000099"/>
                    </a:solidFill>
                    <a:latin typeface="+mn-lt"/>
                    <a:ea typeface="黑体" pitchFamily="2" charset="-122"/>
                  </a:endParaRPr>
                </a:p>
              </p:txBody>
            </p:sp>
            <p:sp>
              <p:nvSpPr>
                <p:cNvPr id="400393" name="Oval 9"/>
                <p:cNvSpPr>
                  <a:spLocks noChangeArrowheads="1"/>
                </p:cNvSpPr>
                <p:nvPr/>
              </p:nvSpPr>
              <p:spPr bwMode="auto">
                <a:xfrm>
                  <a:off x="400" y="1982"/>
                  <a:ext cx="874" cy="802"/>
                </a:xfrm>
                <a:prstGeom prst="ellipse">
                  <a:avLst/>
                </a:prstGeom>
                <a:grpFill/>
                <a:ln w="9525">
                  <a:solidFill>
                    <a:srgbClr val="000000"/>
                  </a:solidFill>
                  <a:prstDash val="dash"/>
                  <a:round/>
                </a:ln>
              </p:spPr>
              <p:txBody>
                <a:bodyPr/>
                <a:lstStyle/>
                <a:p>
                  <a:endParaRPr lang="zh-CN" altLang="en-US" sz="2000" b="1">
                    <a:solidFill>
                      <a:srgbClr val="000099"/>
                    </a:solidFill>
                    <a:latin typeface="+mn-lt"/>
                    <a:ea typeface="黑体" pitchFamily="2" charset="-122"/>
                  </a:endParaRPr>
                </a:p>
              </p:txBody>
            </p:sp>
            <p:sp>
              <p:nvSpPr>
                <p:cNvPr id="400394" name="Oval 10"/>
                <p:cNvSpPr>
                  <a:spLocks noChangeArrowheads="1"/>
                </p:cNvSpPr>
                <p:nvPr/>
              </p:nvSpPr>
              <p:spPr bwMode="auto">
                <a:xfrm>
                  <a:off x="1075" y="1226"/>
                  <a:ext cx="859" cy="829"/>
                </a:xfrm>
                <a:prstGeom prst="ellipse">
                  <a:avLst/>
                </a:prstGeom>
                <a:grpFill/>
                <a:ln w="9525">
                  <a:solidFill>
                    <a:srgbClr val="000000"/>
                  </a:solidFill>
                  <a:prstDash val="dash"/>
                  <a:round/>
                </a:ln>
              </p:spPr>
              <p:txBody>
                <a:bodyPr/>
                <a:lstStyle/>
                <a:p>
                  <a:endParaRPr lang="zh-CN" altLang="en-US" sz="2000" b="1">
                    <a:solidFill>
                      <a:srgbClr val="000099"/>
                    </a:solidFill>
                    <a:latin typeface="+mn-lt"/>
                    <a:ea typeface="黑体" pitchFamily="2" charset="-122"/>
                  </a:endParaRPr>
                </a:p>
              </p:txBody>
            </p:sp>
            <p:sp>
              <p:nvSpPr>
                <p:cNvPr id="400395" name="Oval 11"/>
                <p:cNvSpPr>
                  <a:spLocks noChangeArrowheads="1"/>
                </p:cNvSpPr>
                <p:nvPr/>
              </p:nvSpPr>
              <p:spPr bwMode="auto">
                <a:xfrm>
                  <a:off x="523" y="1226"/>
                  <a:ext cx="859" cy="799"/>
                </a:xfrm>
                <a:prstGeom prst="ellipse">
                  <a:avLst/>
                </a:prstGeom>
                <a:grpFill/>
                <a:ln w="9525">
                  <a:solidFill>
                    <a:srgbClr val="000000"/>
                  </a:solidFill>
                  <a:prstDash val="dash"/>
                  <a:round/>
                </a:ln>
              </p:spPr>
              <p:txBody>
                <a:bodyPr/>
                <a:lstStyle/>
                <a:p>
                  <a:endParaRPr lang="zh-CN" altLang="en-US" sz="2000" b="1">
                    <a:solidFill>
                      <a:srgbClr val="000099"/>
                    </a:solidFill>
                    <a:latin typeface="+mn-lt"/>
                    <a:ea typeface="黑体" pitchFamily="2" charset="-122"/>
                  </a:endParaRPr>
                </a:p>
              </p:txBody>
            </p:sp>
          </p:grpSp>
          <p:sp>
            <p:nvSpPr>
              <p:cNvPr id="400396" name="Oval 12"/>
              <p:cNvSpPr>
                <a:spLocks noChangeArrowheads="1"/>
              </p:cNvSpPr>
              <p:nvPr/>
            </p:nvSpPr>
            <p:spPr bwMode="auto">
              <a:xfrm>
                <a:off x="339" y="1414"/>
                <a:ext cx="2085" cy="1152"/>
              </a:xfrm>
              <a:prstGeom prst="ellipse">
                <a:avLst/>
              </a:prstGeom>
              <a:grpFill/>
              <a:ln>
                <a:noFill/>
              </a:ln>
              <a:extLst>
                <a:ext uri="{91240B29-F687-4F45-9708-019B960494DF}">
                  <a14:hiddenLine xmlns:a14="http://schemas.microsoft.com/office/drawing/2010/main" w="9525">
                    <a:solidFill>
                      <a:srgbClr val="000000"/>
                    </a:solidFill>
                    <a:prstDash val="dash"/>
                    <a:round/>
                  </a14:hiddenLine>
                </a:ext>
              </a:extLst>
            </p:spPr>
            <p:txBody>
              <a:bodyPr/>
              <a:lstStyle/>
              <a:p>
                <a:endParaRPr lang="zh-CN" altLang="en-US" sz="2000" b="1">
                  <a:solidFill>
                    <a:srgbClr val="000099"/>
                  </a:solidFill>
                  <a:latin typeface="+mn-lt"/>
                  <a:ea typeface="黑体" pitchFamily="2" charset="-122"/>
                </a:endParaRPr>
              </a:p>
            </p:txBody>
          </p:sp>
        </p:grpSp>
        <p:sp>
          <p:nvSpPr>
            <p:cNvPr id="400397" name="Freeform 13"/>
            <p:cNvSpPr/>
            <p:nvPr/>
          </p:nvSpPr>
          <p:spPr bwMode="auto">
            <a:xfrm>
              <a:off x="348" y="2192"/>
              <a:ext cx="126" cy="224"/>
            </a:xfrm>
            <a:custGeom>
              <a:avLst/>
              <a:gdLst>
                <a:gd name="T0" fmla="*/ 68 w 126"/>
                <a:gd name="T1" fmla="*/ 0 h 224"/>
                <a:gd name="T2" fmla="*/ 92 w 126"/>
                <a:gd name="T3" fmla="*/ 24 h 224"/>
                <a:gd name="T4" fmla="*/ 116 w 126"/>
                <a:gd name="T5" fmla="*/ 40 h 224"/>
                <a:gd name="T6" fmla="*/ 76 w 126"/>
                <a:gd name="T7" fmla="*/ 216 h 224"/>
                <a:gd name="T8" fmla="*/ 52 w 126"/>
                <a:gd name="T9" fmla="*/ 224 h 224"/>
                <a:gd name="T10" fmla="*/ 36 w 126"/>
                <a:gd name="T11" fmla="*/ 128 h 224"/>
                <a:gd name="T12" fmla="*/ 68 w 126"/>
                <a:gd name="T13" fmla="*/ 0 h 224"/>
              </a:gdLst>
              <a:ahLst/>
              <a:cxnLst>
                <a:cxn ang="0">
                  <a:pos x="T0" y="T1"/>
                </a:cxn>
                <a:cxn ang="0">
                  <a:pos x="T2" y="T3"/>
                </a:cxn>
                <a:cxn ang="0">
                  <a:pos x="T4" y="T5"/>
                </a:cxn>
                <a:cxn ang="0">
                  <a:pos x="T6" y="T7"/>
                </a:cxn>
                <a:cxn ang="0">
                  <a:pos x="T8" y="T9"/>
                </a:cxn>
                <a:cxn ang="0">
                  <a:pos x="T10" y="T11"/>
                </a:cxn>
                <a:cxn ang="0">
                  <a:pos x="T12" y="T13"/>
                </a:cxn>
              </a:cxnLst>
              <a:rect l="0" t="0" r="r" b="b"/>
              <a:pathLst>
                <a:path w="126" h="224">
                  <a:moveTo>
                    <a:pt x="68" y="0"/>
                  </a:moveTo>
                  <a:cubicBezTo>
                    <a:pt x="76" y="8"/>
                    <a:pt x="83" y="17"/>
                    <a:pt x="92" y="24"/>
                  </a:cubicBezTo>
                  <a:cubicBezTo>
                    <a:pt x="99" y="30"/>
                    <a:pt x="114" y="31"/>
                    <a:pt x="116" y="40"/>
                  </a:cubicBezTo>
                  <a:cubicBezTo>
                    <a:pt x="126" y="99"/>
                    <a:pt x="94" y="162"/>
                    <a:pt x="76" y="216"/>
                  </a:cubicBezTo>
                  <a:cubicBezTo>
                    <a:pt x="73" y="224"/>
                    <a:pt x="60" y="221"/>
                    <a:pt x="52" y="224"/>
                  </a:cubicBezTo>
                  <a:cubicBezTo>
                    <a:pt x="0" y="207"/>
                    <a:pt x="22" y="170"/>
                    <a:pt x="36" y="128"/>
                  </a:cubicBezTo>
                  <a:cubicBezTo>
                    <a:pt x="41" y="74"/>
                    <a:pt x="32" y="36"/>
                    <a:pt x="68" y="0"/>
                  </a:cubicBezTo>
                  <a:close/>
                </a:path>
              </a:pathLst>
            </a:cu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99"/>
                </a:solidFill>
                <a:latin typeface="+mn-lt"/>
                <a:ea typeface="黑体" pitchFamily="2" charset="-122"/>
              </a:endParaRPr>
            </a:p>
          </p:txBody>
        </p:sp>
      </p:grpSp>
      <p:sp>
        <p:nvSpPr>
          <p:cNvPr id="400399" name="Line 15"/>
          <p:cNvSpPr>
            <a:spLocks noChangeShapeType="1"/>
          </p:cNvSpPr>
          <p:nvPr/>
        </p:nvSpPr>
        <p:spPr bwMode="auto">
          <a:xfrm flipV="1">
            <a:off x="3871252" y="4622801"/>
            <a:ext cx="957923" cy="11113"/>
          </a:xfrm>
          <a:prstGeom prst="line">
            <a:avLst/>
          </a:prstGeom>
          <a:noFill/>
          <a:ln w="28575">
            <a:solidFill>
              <a:srgbClr val="333399"/>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99"/>
              </a:solidFill>
              <a:latin typeface="+mn-lt"/>
              <a:ea typeface="黑体" pitchFamily="2" charset="-122"/>
            </a:endParaRPr>
          </a:p>
        </p:txBody>
      </p:sp>
      <p:sp>
        <p:nvSpPr>
          <p:cNvPr id="400400" name="Line 16"/>
          <p:cNvSpPr>
            <a:spLocks noChangeShapeType="1"/>
          </p:cNvSpPr>
          <p:nvPr/>
        </p:nvSpPr>
        <p:spPr bwMode="auto">
          <a:xfrm flipH="1">
            <a:off x="6433742" y="4622801"/>
            <a:ext cx="744669" cy="3175"/>
          </a:xfrm>
          <a:prstGeom prst="line">
            <a:avLst/>
          </a:prstGeom>
          <a:noFill/>
          <a:ln w="28575">
            <a:solidFill>
              <a:srgbClr val="333399"/>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99"/>
              </a:solidFill>
              <a:latin typeface="+mn-lt"/>
              <a:ea typeface="黑体" pitchFamily="2" charset="-122"/>
            </a:endParaRPr>
          </a:p>
        </p:txBody>
      </p:sp>
      <p:sp>
        <p:nvSpPr>
          <p:cNvPr id="400401" name="Rectangle 17"/>
          <p:cNvSpPr>
            <a:spLocks noChangeArrowheads="1"/>
          </p:cNvSpPr>
          <p:nvPr/>
        </p:nvSpPr>
        <p:spPr bwMode="auto">
          <a:xfrm>
            <a:off x="4808984" y="3903663"/>
            <a:ext cx="1463543" cy="520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800" b="1" dirty="0">
                <a:solidFill>
                  <a:srgbClr val="000099"/>
                </a:solidFill>
                <a:latin typeface="+mn-lt"/>
                <a:ea typeface="黑体" pitchFamily="2" charset="-122"/>
              </a:rPr>
              <a:t>局 域 网</a:t>
            </a:r>
          </a:p>
        </p:txBody>
      </p:sp>
      <p:sp>
        <p:nvSpPr>
          <p:cNvPr id="400403" name="Line 19"/>
          <p:cNvSpPr>
            <a:spLocks noChangeShapeType="1"/>
          </p:cNvSpPr>
          <p:nvPr/>
        </p:nvSpPr>
        <p:spPr bwMode="auto">
          <a:xfrm>
            <a:off x="2397389" y="4386263"/>
            <a:ext cx="1460104" cy="0"/>
          </a:xfrm>
          <a:prstGeom prst="line">
            <a:avLst/>
          </a:prstGeom>
          <a:noFill/>
          <a:ln w="12700">
            <a:solidFill>
              <a:schemeClr val="folHlink"/>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99"/>
              </a:solidFill>
              <a:latin typeface="+mn-lt"/>
              <a:ea typeface="黑体" pitchFamily="2" charset="-122"/>
            </a:endParaRPr>
          </a:p>
        </p:txBody>
      </p:sp>
      <p:sp>
        <p:nvSpPr>
          <p:cNvPr id="400404" name="Line 20"/>
          <p:cNvSpPr>
            <a:spLocks noChangeShapeType="1"/>
          </p:cNvSpPr>
          <p:nvPr/>
        </p:nvSpPr>
        <p:spPr bwMode="auto">
          <a:xfrm>
            <a:off x="2397389" y="3841750"/>
            <a:ext cx="1460104" cy="0"/>
          </a:xfrm>
          <a:prstGeom prst="line">
            <a:avLst/>
          </a:prstGeom>
          <a:noFill/>
          <a:ln w="12700">
            <a:solidFill>
              <a:schemeClr val="folHlink"/>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99"/>
              </a:solidFill>
              <a:latin typeface="+mn-lt"/>
              <a:ea typeface="黑体" pitchFamily="2" charset="-122"/>
            </a:endParaRPr>
          </a:p>
        </p:txBody>
      </p:sp>
      <p:sp>
        <p:nvSpPr>
          <p:cNvPr id="400405" name="Line 21"/>
          <p:cNvSpPr>
            <a:spLocks noChangeShapeType="1"/>
          </p:cNvSpPr>
          <p:nvPr/>
        </p:nvSpPr>
        <p:spPr bwMode="auto">
          <a:xfrm>
            <a:off x="2397389" y="3292475"/>
            <a:ext cx="1460104" cy="0"/>
          </a:xfrm>
          <a:prstGeom prst="line">
            <a:avLst/>
          </a:prstGeom>
          <a:noFill/>
          <a:ln w="12700">
            <a:solidFill>
              <a:schemeClr val="folHlink"/>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99"/>
              </a:solidFill>
              <a:latin typeface="+mn-lt"/>
              <a:ea typeface="黑体" pitchFamily="2" charset="-122"/>
            </a:endParaRPr>
          </a:p>
        </p:txBody>
      </p:sp>
      <p:sp>
        <p:nvSpPr>
          <p:cNvPr id="400406" name="Rectangle 22"/>
          <p:cNvSpPr>
            <a:spLocks noChangeArrowheads="1"/>
          </p:cNvSpPr>
          <p:nvPr/>
        </p:nvSpPr>
        <p:spPr bwMode="auto">
          <a:xfrm>
            <a:off x="2708673" y="2705100"/>
            <a:ext cx="956994"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itchFamily="2" charset="-122"/>
              </a:rPr>
              <a:t>网络层</a:t>
            </a:r>
          </a:p>
        </p:txBody>
      </p:sp>
      <p:sp>
        <p:nvSpPr>
          <p:cNvPr id="400407" name="Rectangle 23"/>
          <p:cNvSpPr>
            <a:spLocks noChangeArrowheads="1"/>
          </p:cNvSpPr>
          <p:nvPr/>
        </p:nvSpPr>
        <p:spPr bwMode="auto">
          <a:xfrm>
            <a:off x="2677717" y="4460875"/>
            <a:ext cx="956994"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itchFamily="2" charset="-122"/>
              </a:rPr>
              <a:t>物理层</a:t>
            </a:r>
          </a:p>
        </p:txBody>
      </p:sp>
      <p:sp>
        <p:nvSpPr>
          <p:cNvPr id="400408" name="Rectangle 24"/>
          <p:cNvSpPr>
            <a:spLocks noChangeArrowheads="1"/>
          </p:cNvSpPr>
          <p:nvPr/>
        </p:nvSpPr>
        <p:spPr bwMode="auto">
          <a:xfrm>
            <a:off x="2655359" y="4978400"/>
            <a:ext cx="912110"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itchFamily="2" charset="-122"/>
              </a:rPr>
              <a:t>站点 </a:t>
            </a:r>
            <a:r>
              <a:rPr kumimoji="1" lang="en-US" altLang="zh-CN" sz="2000" b="1">
                <a:solidFill>
                  <a:srgbClr val="000099"/>
                </a:solidFill>
                <a:latin typeface="+mn-lt"/>
                <a:ea typeface="黑体" pitchFamily="2" charset="-122"/>
              </a:rPr>
              <a:t>1</a:t>
            </a:r>
          </a:p>
        </p:txBody>
      </p:sp>
      <p:sp>
        <p:nvSpPr>
          <p:cNvPr id="400410" name="Line 26"/>
          <p:cNvSpPr>
            <a:spLocks noChangeShapeType="1"/>
          </p:cNvSpPr>
          <p:nvPr/>
        </p:nvSpPr>
        <p:spPr bwMode="auto">
          <a:xfrm>
            <a:off x="7178411" y="4386263"/>
            <a:ext cx="1461823" cy="0"/>
          </a:xfrm>
          <a:prstGeom prst="line">
            <a:avLst/>
          </a:prstGeom>
          <a:noFill/>
          <a:ln w="12700">
            <a:solidFill>
              <a:schemeClr val="folHlink"/>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99"/>
              </a:solidFill>
              <a:latin typeface="+mn-lt"/>
              <a:ea typeface="黑体" pitchFamily="2" charset="-122"/>
            </a:endParaRPr>
          </a:p>
        </p:txBody>
      </p:sp>
      <p:sp>
        <p:nvSpPr>
          <p:cNvPr id="400411" name="Line 27"/>
          <p:cNvSpPr>
            <a:spLocks noChangeShapeType="1"/>
          </p:cNvSpPr>
          <p:nvPr/>
        </p:nvSpPr>
        <p:spPr bwMode="auto">
          <a:xfrm>
            <a:off x="7178411" y="3841750"/>
            <a:ext cx="1461823" cy="0"/>
          </a:xfrm>
          <a:prstGeom prst="line">
            <a:avLst/>
          </a:prstGeom>
          <a:noFill/>
          <a:ln w="12700">
            <a:solidFill>
              <a:schemeClr val="folHlink"/>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99"/>
              </a:solidFill>
              <a:latin typeface="+mn-lt"/>
              <a:ea typeface="黑体" pitchFamily="2" charset="-122"/>
            </a:endParaRPr>
          </a:p>
        </p:txBody>
      </p:sp>
      <p:sp>
        <p:nvSpPr>
          <p:cNvPr id="400412" name="Line 28"/>
          <p:cNvSpPr>
            <a:spLocks noChangeShapeType="1"/>
          </p:cNvSpPr>
          <p:nvPr/>
        </p:nvSpPr>
        <p:spPr bwMode="auto">
          <a:xfrm>
            <a:off x="7178411" y="3292475"/>
            <a:ext cx="1461823" cy="0"/>
          </a:xfrm>
          <a:prstGeom prst="line">
            <a:avLst/>
          </a:prstGeom>
          <a:noFill/>
          <a:ln w="12700">
            <a:solidFill>
              <a:schemeClr val="folHlink"/>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99"/>
              </a:solidFill>
              <a:latin typeface="+mn-lt"/>
              <a:ea typeface="黑体" pitchFamily="2" charset="-122"/>
            </a:endParaRPr>
          </a:p>
        </p:txBody>
      </p:sp>
      <p:sp>
        <p:nvSpPr>
          <p:cNvPr id="400413" name="Rectangle 29"/>
          <p:cNvSpPr>
            <a:spLocks noChangeArrowheads="1"/>
          </p:cNvSpPr>
          <p:nvPr/>
        </p:nvSpPr>
        <p:spPr bwMode="auto">
          <a:xfrm>
            <a:off x="7444979" y="2722563"/>
            <a:ext cx="956994"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itchFamily="2" charset="-122"/>
              </a:rPr>
              <a:t>网络层</a:t>
            </a:r>
          </a:p>
        </p:txBody>
      </p:sp>
      <p:sp>
        <p:nvSpPr>
          <p:cNvPr id="400414" name="Rectangle 30"/>
          <p:cNvSpPr>
            <a:spLocks noChangeArrowheads="1"/>
          </p:cNvSpPr>
          <p:nvPr/>
        </p:nvSpPr>
        <p:spPr bwMode="auto">
          <a:xfrm>
            <a:off x="7458738" y="4460875"/>
            <a:ext cx="956994"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itchFamily="2" charset="-122"/>
              </a:rPr>
              <a:t>物理层</a:t>
            </a:r>
          </a:p>
        </p:txBody>
      </p:sp>
      <p:grpSp>
        <p:nvGrpSpPr>
          <p:cNvPr id="400415" name="Group 31"/>
          <p:cNvGrpSpPr/>
          <p:nvPr/>
        </p:nvGrpSpPr>
        <p:grpSpPr bwMode="auto">
          <a:xfrm>
            <a:off x="428229" y="3362325"/>
            <a:ext cx="7830212" cy="442913"/>
            <a:chOff x="249" y="2118"/>
            <a:chExt cx="4553" cy="279"/>
          </a:xfrm>
        </p:grpSpPr>
        <p:sp>
          <p:nvSpPr>
            <p:cNvPr id="400416" name="Rectangle 32"/>
            <p:cNvSpPr>
              <a:spLocks noChangeArrowheads="1"/>
            </p:cNvSpPr>
            <p:nvPr/>
          </p:nvSpPr>
          <p:spPr bwMode="auto">
            <a:xfrm>
              <a:off x="249" y="2147"/>
              <a:ext cx="100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itchFamily="2" charset="-122"/>
                </a:rPr>
                <a:t>逻辑链路控制</a:t>
              </a:r>
            </a:p>
          </p:txBody>
        </p:sp>
        <p:sp>
          <p:nvSpPr>
            <p:cNvPr id="400417" name="AutoShape 33"/>
            <p:cNvSpPr>
              <a:spLocks noChangeArrowheads="1"/>
            </p:cNvSpPr>
            <p:nvPr/>
          </p:nvSpPr>
          <p:spPr bwMode="auto">
            <a:xfrm>
              <a:off x="2264" y="2135"/>
              <a:ext cx="1896" cy="228"/>
            </a:xfrm>
            <a:prstGeom prst="leftRightArrow">
              <a:avLst>
                <a:gd name="adj1" fmla="val 41667"/>
                <a:gd name="adj2" fmla="val 87431"/>
              </a:avLst>
            </a:prstGeom>
            <a:solidFill>
              <a:schemeClr val="accent1"/>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99"/>
                </a:solidFill>
                <a:latin typeface="+mn-lt"/>
                <a:ea typeface="黑体" pitchFamily="2" charset="-122"/>
              </a:endParaRPr>
            </a:p>
          </p:txBody>
        </p:sp>
        <p:sp>
          <p:nvSpPr>
            <p:cNvPr id="400418" name="Rectangle 34"/>
            <p:cNvSpPr>
              <a:spLocks noChangeArrowheads="1"/>
            </p:cNvSpPr>
            <p:nvPr/>
          </p:nvSpPr>
          <p:spPr bwMode="auto">
            <a:xfrm>
              <a:off x="1623" y="2118"/>
              <a:ext cx="39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a:solidFill>
                    <a:srgbClr val="000099"/>
                  </a:solidFill>
                  <a:latin typeface="+mn-lt"/>
                  <a:ea typeface="黑体" pitchFamily="2" charset="-122"/>
                </a:rPr>
                <a:t>LLC</a:t>
              </a:r>
            </a:p>
          </p:txBody>
        </p:sp>
        <p:sp>
          <p:nvSpPr>
            <p:cNvPr id="400419" name="Rectangle 35"/>
            <p:cNvSpPr>
              <a:spLocks noChangeArrowheads="1"/>
            </p:cNvSpPr>
            <p:nvPr/>
          </p:nvSpPr>
          <p:spPr bwMode="auto">
            <a:xfrm>
              <a:off x="4405" y="2118"/>
              <a:ext cx="39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a:solidFill>
                    <a:srgbClr val="000099"/>
                  </a:solidFill>
                  <a:latin typeface="+mn-lt"/>
                  <a:ea typeface="黑体" pitchFamily="2" charset="-122"/>
                </a:rPr>
                <a:t>LLC</a:t>
              </a:r>
            </a:p>
          </p:txBody>
        </p:sp>
      </p:grpSp>
      <p:grpSp>
        <p:nvGrpSpPr>
          <p:cNvPr id="400420" name="Group 36"/>
          <p:cNvGrpSpPr/>
          <p:nvPr/>
        </p:nvGrpSpPr>
        <p:grpSpPr bwMode="auto">
          <a:xfrm>
            <a:off x="428229" y="3917955"/>
            <a:ext cx="7883526" cy="419101"/>
            <a:chOff x="249" y="2468"/>
            <a:chExt cx="4584" cy="264"/>
          </a:xfrm>
        </p:grpSpPr>
        <p:sp>
          <p:nvSpPr>
            <p:cNvPr id="400421" name="Rectangle 37"/>
            <p:cNvSpPr>
              <a:spLocks noChangeArrowheads="1"/>
            </p:cNvSpPr>
            <p:nvPr/>
          </p:nvSpPr>
          <p:spPr bwMode="auto">
            <a:xfrm>
              <a:off x="249" y="2482"/>
              <a:ext cx="100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itchFamily="2" charset="-122"/>
                </a:rPr>
                <a:t>媒体接入控制</a:t>
              </a:r>
            </a:p>
          </p:txBody>
        </p:sp>
        <p:sp>
          <p:nvSpPr>
            <p:cNvPr id="400422" name="Line 38"/>
            <p:cNvSpPr>
              <a:spLocks noChangeShapeType="1"/>
            </p:cNvSpPr>
            <p:nvPr/>
          </p:nvSpPr>
          <p:spPr bwMode="auto">
            <a:xfrm flipV="1">
              <a:off x="2251" y="2581"/>
              <a:ext cx="383" cy="11"/>
            </a:xfrm>
            <a:prstGeom prst="line">
              <a:avLst/>
            </a:prstGeom>
            <a:noFill/>
            <a:ln w="28575">
              <a:solidFill>
                <a:srgbClr val="333399"/>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99"/>
                </a:solidFill>
                <a:latin typeface="+mn-lt"/>
                <a:ea typeface="黑体" pitchFamily="2" charset="-122"/>
              </a:endParaRPr>
            </a:p>
          </p:txBody>
        </p:sp>
        <p:sp>
          <p:nvSpPr>
            <p:cNvPr id="400423" name="Line 39"/>
            <p:cNvSpPr>
              <a:spLocks noChangeShapeType="1"/>
            </p:cNvSpPr>
            <p:nvPr/>
          </p:nvSpPr>
          <p:spPr bwMode="auto">
            <a:xfrm flipH="1">
              <a:off x="3739" y="2585"/>
              <a:ext cx="435" cy="0"/>
            </a:xfrm>
            <a:prstGeom prst="line">
              <a:avLst/>
            </a:prstGeom>
            <a:noFill/>
            <a:ln w="28575">
              <a:solidFill>
                <a:srgbClr val="333399"/>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99"/>
                </a:solidFill>
                <a:latin typeface="+mn-lt"/>
                <a:ea typeface="黑体" pitchFamily="2" charset="-122"/>
              </a:endParaRPr>
            </a:p>
          </p:txBody>
        </p:sp>
        <p:sp>
          <p:nvSpPr>
            <p:cNvPr id="400424" name="Rectangle 40"/>
            <p:cNvSpPr>
              <a:spLocks noChangeArrowheads="1"/>
            </p:cNvSpPr>
            <p:nvPr/>
          </p:nvSpPr>
          <p:spPr bwMode="auto">
            <a:xfrm>
              <a:off x="1607" y="2468"/>
              <a:ext cx="44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a:solidFill>
                    <a:srgbClr val="000099"/>
                  </a:solidFill>
                  <a:latin typeface="+mn-lt"/>
                  <a:ea typeface="黑体" pitchFamily="2" charset="-122"/>
                </a:rPr>
                <a:t>MAC</a:t>
              </a:r>
            </a:p>
          </p:txBody>
        </p:sp>
        <p:sp>
          <p:nvSpPr>
            <p:cNvPr id="400425" name="Rectangle 41"/>
            <p:cNvSpPr>
              <a:spLocks noChangeArrowheads="1"/>
            </p:cNvSpPr>
            <p:nvPr/>
          </p:nvSpPr>
          <p:spPr bwMode="auto">
            <a:xfrm>
              <a:off x="4387" y="2468"/>
              <a:ext cx="44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a:solidFill>
                    <a:srgbClr val="000099"/>
                  </a:solidFill>
                  <a:latin typeface="+mn-lt"/>
                  <a:ea typeface="黑体" pitchFamily="2" charset="-122"/>
                </a:rPr>
                <a:t>MAC</a:t>
              </a:r>
            </a:p>
          </p:txBody>
        </p:sp>
      </p:grpSp>
      <p:sp>
        <p:nvSpPr>
          <p:cNvPr id="400426" name="AutoShape 42"/>
          <p:cNvSpPr/>
          <p:nvPr/>
        </p:nvSpPr>
        <p:spPr bwMode="auto">
          <a:xfrm>
            <a:off x="8650553" y="3302001"/>
            <a:ext cx="128985" cy="1052513"/>
          </a:xfrm>
          <a:prstGeom prst="rightBrace">
            <a:avLst>
              <a:gd name="adj1" fmla="val 73666"/>
              <a:gd name="adj2" fmla="val 50000"/>
            </a:avLst>
          </a:prstGeom>
          <a:noFill/>
          <a:ln w="12700">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99"/>
              </a:solidFill>
              <a:latin typeface="+mn-lt"/>
              <a:ea typeface="黑体" pitchFamily="2" charset="-122"/>
            </a:endParaRPr>
          </a:p>
        </p:txBody>
      </p:sp>
      <p:sp>
        <p:nvSpPr>
          <p:cNvPr id="400427" name="Rectangle 43"/>
          <p:cNvSpPr>
            <a:spLocks noChangeArrowheads="1"/>
          </p:cNvSpPr>
          <p:nvPr/>
        </p:nvSpPr>
        <p:spPr bwMode="auto">
          <a:xfrm>
            <a:off x="8722391" y="3522663"/>
            <a:ext cx="956993" cy="705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defTabSz="762000" eaLnBrk="0" hangingPunct="0"/>
            <a:r>
              <a:rPr kumimoji="1" lang="zh-CN" altLang="en-US" sz="2000" b="1">
                <a:solidFill>
                  <a:srgbClr val="000099"/>
                </a:solidFill>
                <a:latin typeface="+mn-lt"/>
                <a:ea typeface="黑体" pitchFamily="2" charset="-122"/>
              </a:rPr>
              <a:t>数据</a:t>
            </a:r>
          </a:p>
          <a:p>
            <a:pPr algn="ctr" defTabSz="762000" eaLnBrk="0" hangingPunct="0"/>
            <a:r>
              <a:rPr kumimoji="1" lang="zh-CN" altLang="en-US" sz="2000" b="1">
                <a:solidFill>
                  <a:srgbClr val="000099"/>
                </a:solidFill>
                <a:latin typeface="+mn-lt"/>
                <a:ea typeface="黑体" pitchFamily="2" charset="-122"/>
              </a:rPr>
              <a:t>链路层</a:t>
            </a:r>
          </a:p>
        </p:txBody>
      </p:sp>
      <p:sp>
        <p:nvSpPr>
          <p:cNvPr id="400428" name="Rectangle 44"/>
          <p:cNvSpPr>
            <a:spLocks noChangeArrowheads="1"/>
          </p:cNvSpPr>
          <p:nvPr/>
        </p:nvSpPr>
        <p:spPr bwMode="auto">
          <a:xfrm>
            <a:off x="7532688" y="4978400"/>
            <a:ext cx="912110"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itchFamily="2" charset="-122"/>
              </a:rPr>
              <a:t>站点 </a:t>
            </a:r>
            <a:r>
              <a:rPr kumimoji="1" lang="en-US" altLang="zh-CN" sz="2000" b="1">
                <a:solidFill>
                  <a:srgbClr val="000099"/>
                </a:solidFill>
                <a:latin typeface="+mn-lt"/>
                <a:ea typeface="黑体" pitchFamily="2" charset="-122"/>
              </a:rPr>
              <a:t>2</a:t>
            </a:r>
          </a:p>
        </p:txBody>
      </p:sp>
      <p:sp>
        <p:nvSpPr>
          <p:cNvPr id="400429" name="Text Box 45"/>
          <p:cNvSpPr txBox="1">
            <a:spLocks noChangeArrowheads="1"/>
          </p:cNvSpPr>
          <p:nvPr/>
        </p:nvSpPr>
        <p:spPr bwMode="auto">
          <a:xfrm>
            <a:off x="4160912" y="1628800"/>
            <a:ext cx="2786340" cy="954107"/>
          </a:xfrm>
          <a:prstGeom prst="rect">
            <a:avLst/>
          </a:prstGeom>
          <a:solidFill>
            <a:srgbClr val="99FF99"/>
          </a:solidFill>
          <a:ln w="9525">
            <a:solidFill>
              <a:srgbClr val="333399"/>
            </a:solidFill>
            <a:miter lim="800000"/>
          </a:ln>
          <a:effectLst/>
        </p:spPr>
        <p:txBody>
          <a:bodyPr wrap="none">
            <a:spAutoFit/>
          </a:bodyPr>
          <a:lstStyle/>
          <a:p>
            <a:pPr algn="ctr"/>
            <a:r>
              <a:rPr kumimoji="1" lang="en-US" altLang="zh-CN" sz="2800" b="1" dirty="0">
                <a:solidFill>
                  <a:srgbClr val="C00000"/>
                </a:solidFill>
                <a:latin typeface="+mn-lt"/>
                <a:ea typeface="黑体" pitchFamily="2" charset="-122"/>
              </a:rPr>
              <a:t>LLC </a:t>
            </a:r>
            <a:r>
              <a:rPr kumimoji="1" lang="zh-CN" altLang="en-US" sz="2800" b="1" dirty="0">
                <a:solidFill>
                  <a:srgbClr val="C00000"/>
                </a:solidFill>
                <a:latin typeface="+mn-lt"/>
                <a:ea typeface="黑体" pitchFamily="2" charset="-122"/>
              </a:rPr>
              <a:t>子层看不见</a:t>
            </a:r>
          </a:p>
          <a:p>
            <a:pPr algn="ctr"/>
            <a:r>
              <a:rPr kumimoji="1" lang="zh-CN" altLang="en-US" sz="2800" b="1" dirty="0">
                <a:solidFill>
                  <a:srgbClr val="C00000"/>
                </a:solidFill>
                <a:latin typeface="+mn-lt"/>
                <a:ea typeface="黑体" pitchFamily="2" charset="-122"/>
              </a:rPr>
              <a:t>下面的局域网</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400386"/>
                                        </p:tgtEl>
                                        <p:attrNameLst>
                                          <p:attrName>style.visibility</p:attrName>
                                        </p:attrNameLst>
                                      </p:cBhvr>
                                      <p:to>
                                        <p:strVal val="visible"/>
                                      </p:to>
                                    </p:set>
                                    <p:animEffect transition="in" filter="dissolve">
                                      <p:cBhvr>
                                        <p:cTn id="7" dur="500"/>
                                        <p:tgtEl>
                                          <p:spTgt spid="400386"/>
                                        </p:tgtEl>
                                      </p:cBhvr>
                                    </p:animEffect>
                                  </p:childTnLst>
                                </p:cTn>
                              </p:par>
                            </p:childTnLst>
                          </p:cTn>
                        </p:par>
                      </p:childTnLst>
                    </p:cTn>
                  </p:par>
                  <p:par>
                    <p:cTn id="8" fill="hold">
                      <p:stCondLst>
                        <p:cond delay="indefinite"/>
                      </p:stCondLst>
                      <p:childTnLst>
                        <p:par>
                          <p:cTn id="9" fill="hold">
                            <p:stCondLst>
                              <p:cond delay="0"/>
                            </p:stCondLst>
                            <p:childTnLst>
                              <p:par>
                                <p:cTn id="10" presetID="35" presetClass="emph" presetSubtype="0" repeatCount="4000" fill="hold" nodeType="clickEffect">
                                  <p:stCondLst>
                                    <p:cond delay="500"/>
                                  </p:stCondLst>
                                  <p:childTnLst>
                                    <p:anim calcmode="discrete" valueType="str">
                                      <p:cBhvr>
                                        <p:cTn id="11" dur="500" fill="hold"/>
                                        <p:tgtEl>
                                          <p:spTgt spid="400420"/>
                                        </p:tgtEl>
                                        <p:attrNameLst>
                                          <p:attrName>style.visibility</p:attrName>
                                        </p:attrNameLst>
                                      </p:cBhvr>
                                      <p:tavLst>
                                        <p:tav tm="0">
                                          <p:val>
                                            <p:strVal val="hidden"/>
                                          </p:val>
                                        </p:tav>
                                        <p:tav tm="50000">
                                          <p:val>
                                            <p:strVal val="visible"/>
                                          </p:val>
                                        </p:tav>
                                      </p:tavLst>
                                    </p:anim>
                                  </p:childTnLst>
                                </p:cTn>
                              </p:par>
                            </p:childTnLst>
                          </p:cTn>
                        </p:par>
                      </p:childTnLst>
                    </p:cTn>
                  </p:par>
                  <p:par>
                    <p:cTn id="12" fill="hold">
                      <p:stCondLst>
                        <p:cond delay="indefinite"/>
                      </p:stCondLst>
                      <p:childTnLst>
                        <p:par>
                          <p:cTn id="13" fill="hold">
                            <p:stCondLst>
                              <p:cond delay="0"/>
                            </p:stCondLst>
                            <p:childTnLst>
                              <p:par>
                                <p:cTn id="14" presetID="35" presetClass="emph" presetSubtype="0" repeatCount="4000" fill="hold" nodeType="clickEffect">
                                  <p:stCondLst>
                                    <p:cond delay="0"/>
                                  </p:stCondLst>
                                  <p:childTnLst>
                                    <p:anim calcmode="discrete" valueType="str">
                                      <p:cBhvr>
                                        <p:cTn id="15" dur="500" fill="hold"/>
                                        <p:tgtEl>
                                          <p:spTgt spid="400415"/>
                                        </p:tgtEl>
                                        <p:attrNameLst>
                                          <p:attrName>style.visibility</p:attrName>
                                        </p:attrNameLst>
                                      </p:cBhvr>
                                      <p:tavLst>
                                        <p:tav tm="0">
                                          <p:val>
                                            <p:strVal val="hidden"/>
                                          </p:val>
                                        </p:tav>
                                        <p:tav tm="50000">
                                          <p:val>
                                            <p:strVal val="visible"/>
                                          </p:val>
                                        </p:tav>
                                      </p:tavLst>
                                    </p:anim>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1" nodeType="clickEffect">
                                  <p:stCondLst>
                                    <p:cond delay="0"/>
                                  </p:stCondLst>
                                  <p:childTnLst>
                                    <p:set>
                                      <p:cBhvr>
                                        <p:cTn id="19" dur="1" fill="hold">
                                          <p:stCondLst>
                                            <p:cond delay="0"/>
                                          </p:stCondLst>
                                        </p:cTn>
                                        <p:tgtEl>
                                          <p:spTgt spid="400429"/>
                                        </p:tgtEl>
                                        <p:attrNameLst>
                                          <p:attrName>style.visibility</p:attrName>
                                        </p:attrNameLst>
                                      </p:cBhvr>
                                      <p:to>
                                        <p:strVal val="visible"/>
                                      </p:to>
                                    </p:set>
                                  </p:childTnLst>
                                </p:cTn>
                              </p:par>
                            </p:childTnLst>
                          </p:cTn>
                        </p:par>
                        <p:par>
                          <p:cTn id="20" fill="hold">
                            <p:stCondLst>
                              <p:cond delay="0"/>
                            </p:stCondLst>
                            <p:childTnLst>
                              <p:par>
                                <p:cTn id="21" presetID="35" presetClass="emph" presetSubtype="0" repeatCount="4000" fill="hold" grpId="0" nodeType="afterEffect">
                                  <p:stCondLst>
                                    <p:cond delay="500"/>
                                  </p:stCondLst>
                                  <p:childTnLst>
                                    <p:anim calcmode="discrete" valueType="str">
                                      <p:cBhvr>
                                        <p:cTn id="22" dur="500" fill="hold"/>
                                        <p:tgtEl>
                                          <p:spTgt spid="400429"/>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0429" grpId="0" bldLvl="0" animBg="1"/>
      <p:bldP spid="400429" grpId="1" bldLvl="0" animBg="1"/>
    </p:bld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01410" name="Rectangle 2"/>
          <p:cNvSpPr>
            <a:spLocks noGrp="1" noChangeArrowheads="1"/>
          </p:cNvSpPr>
          <p:nvPr>
            <p:ph type="title"/>
          </p:nvPr>
        </p:nvSpPr>
        <p:spPr/>
        <p:txBody>
          <a:bodyPr/>
          <a:lstStyle/>
          <a:p>
            <a:pPr algn="ctr"/>
            <a:r>
              <a:rPr lang="zh-CN" altLang="en-US" dirty="0"/>
              <a:t>一般不考虑 </a:t>
            </a:r>
            <a:r>
              <a:rPr lang="en-US" altLang="zh-CN" dirty="0"/>
              <a:t>LLC </a:t>
            </a:r>
            <a:r>
              <a:rPr lang="zh-CN" altLang="en-US" dirty="0"/>
              <a:t>子层 </a:t>
            </a:r>
          </a:p>
        </p:txBody>
      </p:sp>
      <p:sp>
        <p:nvSpPr>
          <p:cNvPr id="401411" name="Rectangle 3"/>
          <p:cNvSpPr>
            <a:spLocks noGrp="1" noChangeArrowheads="1"/>
          </p:cNvSpPr>
          <p:nvPr>
            <p:ph idx="1"/>
          </p:nvPr>
        </p:nvSpPr>
        <p:spPr/>
        <p:txBody>
          <a:bodyPr/>
          <a:lstStyle/>
          <a:p>
            <a:r>
              <a:rPr lang="zh-CN" altLang="en-US" dirty="0"/>
              <a:t>由于 </a:t>
            </a:r>
            <a:r>
              <a:rPr lang="en-US" altLang="zh-CN" dirty="0"/>
              <a:t>TCP/IP </a:t>
            </a:r>
            <a:r>
              <a:rPr lang="zh-CN" altLang="en-US" dirty="0"/>
              <a:t>体系经常使用的局域网是 </a:t>
            </a:r>
            <a:r>
              <a:rPr lang="en-US" altLang="zh-CN" dirty="0"/>
              <a:t>DIX Ethernet V2 </a:t>
            </a:r>
            <a:r>
              <a:rPr lang="zh-CN" altLang="en-US" dirty="0"/>
              <a:t>而不是 </a:t>
            </a:r>
            <a:r>
              <a:rPr lang="en-US" altLang="zh-CN" dirty="0"/>
              <a:t>802.3 </a:t>
            </a:r>
            <a:r>
              <a:rPr lang="zh-CN" altLang="en-US" dirty="0"/>
              <a:t>标准中的几种局域网，因此现在 </a:t>
            </a:r>
            <a:r>
              <a:rPr lang="en-US" altLang="zh-CN" dirty="0"/>
              <a:t>802 </a:t>
            </a:r>
            <a:r>
              <a:rPr lang="zh-CN" altLang="en-US" dirty="0"/>
              <a:t>委员会制定的逻辑链路控制子层 </a:t>
            </a:r>
            <a:r>
              <a:rPr lang="en-US" altLang="zh-CN" dirty="0"/>
              <a:t>LLC</a:t>
            </a:r>
            <a:r>
              <a:rPr lang="zh-CN" altLang="en-US" dirty="0"/>
              <a:t>（即 </a:t>
            </a:r>
            <a:r>
              <a:rPr lang="en-US" altLang="zh-CN" dirty="0"/>
              <a:t>802.2 </a:t>
            </a:r>
            <a:r>
              <a:rPr lang="zh-CN" altLang="en-US" dirty="0"/>
              <a:t>标准）的作用已经不大了。</a:t>
            </a:r>
          </a:p>
          <a:p>
            <a:r>
              <a:rPr lang="zh-CN" altLang="en-US" dirty="0"/>
              <a:t>很多厂商生产的适配器上就仅装有 </a:t>
            </a:r>
            <a:r>
              <a:rPr lang="en-US" altLang="zh-CN" dirty="0"/>
              <a:t>MAC </a:t>
            </a:r>
            <a:r>
              <a:rPr lang="zh-CN" altLang="en-US" dirty="0"/>
              <a:t>协议而没有 </a:t>
            </a:r>
            <a:r>
              <a:rPr lang="en-US" altLang="zh-CN" dirty="0"/>
              <a:t>LLC </a:t>
            </a:r>
            <a:r>
              <a:rPr lang="zh-CN" altLang="en-US" dirty="0"/>
              <a:t>协议。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14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14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1411" grpId="0" build="p"/>
    </p:bldLst>
  </p:timing>
</p:sld>
</file>

<file path=ppt/theme/theme1.xml><?xml version="1.0" encoding="utf-8"?>
<a:theme xmlns:a="http://schemas.openxmlformats.org/drawingml/2006/main" name="CN(myzh)Icon">
  <a:themeElements>
    <a:clrScheme name="演示稿（水平） 9">
      <a:dk1>
        <a:srgbClr val="000000"/>
      </a:dk1>
      <a:lt1>
        <a:srgbClr val="FFFFFF"/>
      </a:lt1>
      <a:dk2>
        <a:srgbClr val="666699"/>
      </a:dk2>
      <a:lt2>
        <a:srgbClr val="FFCC00"/>
      </a:lt2>
      <a:accent1>
        <a:srgbClr val="FF9900"/>
      </a:accent1>
      <a:accent2>
        <a:srgbClr val="FF9900"/>
      </a:accent2>
      <a:accent3>
        <a:srgbClr val="FFFFFF"/>
      </a:accent3>
      <a:accent4>
        <a:srgbClr val="000000"/>
      </a:accent4>
      <a:accent5>
        <a:srgbClr val="FFCAAA"/>
      </a:accent5>
      <a:accent6>
        <a:srgbClr val="E78A00"/>
      </a:accent6>
      <a:hlink>
        <a:srgbClr val="666699"/>
      </a:hlink>
      <a:folHlink>
        <a:srgbClr val="999966"/>
      </a:folHlink>
    </a:clrScheme>
    <a:fontScheme name="演示稿（水平）">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9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90204" pitchFamily="34" charset="0"/>
          </a:defRPr>
        </a:defPPr>
      </a:lstStyle>
    </a:lnDef>
  </a:objectDefaults>
  <a:extraClrSchemeLst>
    <a:extraClrScheme>
      <a:clrScheme name="演示稿（水平）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演示稿（水平）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演示稿（水平）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演示稿（水平）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演示稿（水平）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演示稿（水平）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演示稿（水平）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演示稿（水平）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
      <a:clrScheme name="演示稿（水平） 9">
        <a:dk1>
          <a:srgbClr val="000000"/>
        </a:dk1>
        <a:lt1>
          <a:srgbClr val="FFFFFF"/>
        </a:lt1>
        <a:dk2>
          <a:srgbClr val="666699"/>
        </a:dk2>
        <a:lt2>
          <a:srgbClr val="FFCC00"/>
        </a:lt2>
        <a:accent1>
          <a:srgbClr val="FF9900"/>
        </a:accent1>
        <a:accent2>
          <a:srgbClr val="FF9900"/>
        </a:accent2>
        <a:accent3>
          <a:srgbClr val="FFFFFF"/>
        </a:accent3>
        <a:accent4>
          <a:srgbClr val="000000"/>
        </a:accent4>
        <a:accent5>
          <a:srgbClr val="FFCAAA"/>
        </a:accent5>
        <a:accent6>
          <a:srgbClr val="E78A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CN(myzh)Icon</Template>
  <TotalTime>5</TotalTime>
  <Words>3206</Words>
  <Application>Microsoft Office PowerPoint</Application>
  <PresentationFormat>A4 纸张(210x297 毫米)</PresentationFormat>
  <Paragraphs>572</Paragraphs>
  <Slides>53</Slides>
  <Notes>36</Notes>
  <HiddenSlides>6</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53</vt:i4>
      </vt:variant>
    </vt:vector>
  </HeadingPairs>
  <TitlesOfParts>
    <vt:vector size="60" baseType="lpstr">
      <vt:lpstr>黑体</vt:lpstr>
      <vt:lpstr>SimSun</vt:lpstr>
      <vt:lpstr>Arial</vt:lpstr>
      <vt:lpstr>Arial Rounded MT Bold</vt:lpstr>
      <vt:lpstr>Times New Roman</vt:lpstr>
      <vt:lpstr>Wingdings</vt:lpstr>
      <vt:lpstr>CN(myzh)Icon</vt:lpstr>
      <vt:lpstr> CSMA/CD </vt:lpstr>
      <vt:lpstr>3. 以太网数据链路层协议</vt:lpstr>
      <vt:lpstr>3.3  使用广播信道的数据链路层</vt:lpstr>
      <vt:lpstr>3.3.1  局域网的数据链路层 </vt:lpstr>
      <vt:lpstr>局域网拓扑结构</vt:lpstr>
      <vt:lpstr> 1.  以太网的两个标准  </vt:lpstr>
      <vt:lpstr>数据链路层的两个子层 </vt:lpstr>
      <vt:lpstr>局域网对 LLC 子层是透明的 </vt:lpstr>
      <vt:lpstr>一般不考虑 LLC 子层 </vt:lpstr>
      <vt:lpstr>3. 以太网数据链路层协议</vt:lpstr>
      <vt:lpstr>（1）封装成帧</vt:lpstr>
      <vt:lpstr>以太网V2的 MAC 帧格式</vt:lpstr>
      <vt:lpstr>以太网 V2 的 MAC 帧格式</vt:lpstr>
      <vt:lpstr>以太网 V2 的 MAC 帧格式</vt:lpstr>
      <vt:lpstr>以太网 V2 的 MAC 帧格式</vt:lpstr>
      <vt:lpstr>以太网 V2 的 MAC 帧格式</vt:lpstr>
      <vt:lpstr>以太网 V2 的 MAC 帧格式</vt:lpstr>
      <vt:lpstr>以太网 V2 的 MAC 帧格式</vt:lpstr>
      <vt:lpstr>以太网 V2 的 MAC 帧格式</vt:lpstr>
      <vt:lpstr>思考</vt:lpstr>
      <vt:lpstr>上层协议如何知道填充的长度？</vt:lpstr>
      <vt:lpstr>思考：帧结束界定符？</vt:lpstr>
      <vt:lpstr>帧结束界定符</vt:lpstr>
      <vt:lpstr>无效的帧</vt:lpstr>
      <vt:lpstr>（2）透明传输</vt:lpstr>
      <vt:lpstr>（3）差错检测</vt:lpstr>
      <vt:lpstr>IEEE 802.3 MAC 帧格式</vt:lpstr>
      <vt:lpstr>3. 以太网数据链路层协议</vt:lpstr>
      <vt:lpstr>以太网采取了两种重要的措施 </vt:lpstr>
      <vt:lpstr>以太网提供的服务 </vt:lpstr>
      <vt:lpstr>二进制基带信号</vt:lpstr>
      <vt:lpstr>以太网采取了两种重要的措施</vt:lpstr>
      <vt:lpstr>局域网拓扑结构</vt:lpstr>
      <vt:lpstr>动态媒体接入控制（多点接入）</vt:lpstr>
      <vt:lpstr>随机接入：碰撞检测</vt:lpstr>
      <vt:lpstr>3.3.2   CSMA/CD 协议 </vt:lpstr>
      <vt:lpstr>以太网采用广播方式发送 </vt:lpstr>
      <vt:lpstr>CSMA/CD协议 </vt:lpstr>
      <vt:lpstr>碰撞检测</vt:lpstr>
      <vt:lpstr>检测到碰撞后</vt:lpstr>
      <vt:lpstr>为什么要进行碰撞检测？</vt:lpstr>
      <vt:lpstr>信号传播时延对载波监听的影响 </vt:lpstr>
      <vt:lpstr>PowerPoint 演示文稿</vt:lpstr>
      <vt:lpstr>强化碰撞 </vt:lpstr>
      <vt:lpstr>人为干扰信号 </vt:lpstr>
      <vt:lpstr>CSMA/CD协议的要点</vt:lpstr>
      <vt:lpstr>CSMA/CD 重要特性</vt:lpstr>
      <vt:lpstr>争用期</vt:lpstr>
      <vt:lpstr>二进制指数类型退避算法  (truncated binary exponential type)</vt:lpstr>
      <vt:lpstr>  以太网规定了最短有效帧长为 64 字节</vt:lpstr>
      <vt:lpstr>64字节：争用期的长度 </vt:lpstr>
      <vt:lpstr>最短有效帧长 </vt:lpstr>
      <vt:lpstr>PowerPoint 演示文稿</vt:lpstr>
    </vt:vector>
  </TitlesOfParts>
  <Company>920</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 2 章  物理层</dc:title>
  <dc:creator>920</dc:creator>
  <cp:lastModifiedBy>SU</cp:lastModifiedBy>
  <cp:revision>116</cp:revision>
  <cp:lastPrinted>2021-01-01T03:57:42Z</cp:lastPrinted>
  <dcterms:created xsi:type="dcterms:W3CDTF">2021-01-01T03:57:42Z</dcterms:created>
  <dcterms:modified xsi:type="dcterms:W3CDTF">2022-06-09T14:53:47Z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TC060874522052</vt:lpwstr>
  </property>
  <property fmtid="{D5CDD505-2E9C-101B-9397-08002B2CF9AE}" pid="3" name="KSOProductBuildVer">
    <vt:lpwstr>1033-1.2.1.1575</vt:lpwstr>
  </property>
</Properties>
</file>