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1229" r:id="rId2"/>
    <p:sldId id="1230" r:id="rId3"/>
    <p:sldId id="256" r:id="rId4"/>
    <p:sldId id="1102" r:id="rId5"/>
    <p:sldId id="978" r:id="rId6"/>
    <p:sldId id="1097" r:id="rId7"/>
    <p:sldId id="979" r:id="rId8"/>
    <p:sldId id="980" r:id="rId9"/>
    <p:sldId id="1105" r:id="rId10"/>
    <p:sldId id="981" r:id="rId11"/>
    <p:sldId id="983" r:id="rId12"/>
    <p:sldId id="1231" r:id="rId13"/>
    <p:sldId id="982" r:id="rId14"/>
    <p:sldId id="984" r:id="rId15"/>
    <p:sldId id="1232" r:id="rId16"/>
    <p:sldId id="985" r:id="rId17"/>
    <p:sldId id="987" r:id="rId18"/>
    <p:sldId id="1106" r:id="rId19"/>
    <p:sldId id="1107" r:id="rId20"/>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5pPr>
    <a:lvl6pPr marL="2286000" algn="l" defTabSz="914400" rtl="0" eaLnBrk="1" latinLnBrk="0" hangingPunct="1">
      <a:defRPr kern="1200">
        <a:solidFill>
          <a:schemeClr val="tx1"/>
        </a:solidFill>
        <a:latin typeface="Arial" panose="020B0604020202090204" pitchFamily="34" charset="0"/>
        <a:ea typeface="+mn-ea"/>
        <a:cs typeface="+mn-cs"/>
      </a:defRPr>
    </a:lvl6pPr>
    <a:lvl7pPr marL="2743200" algn="l" defTabSz="914400" rtl="0" eaLnBrk="1" latinLnBrk="0" hangingPunct="1">
      <a:defRPr kern="1200">
        <a:solidFill>
          <a:schemeClr val="tx1"/>
        </a:solidFill>
        <a:latin typeface="Arial" panose="020B0604020202090204" pitchFamily="34" charset="0"/>
        <a:ea typeface="+mn-ea"/>
        <a:cs typeface="+mn-cs"/>
      </a:defRPr>
    </a:lvl7pPr>
    <a:lvl8pPr marL="3200400" algn="l" defTabSz="914400" rtl="0" eaLnBrk="1" latinLnBrk="0" hangingPunct="1">
      <a:defRPr kern="1200">
        <a:solidFill>
          <a:schemeClr val="tx1"/>
        </a:solidFill>
        <a:latin typeface="Arial" panose="020B0604020202090204" pitchFamily="34" charset="0"/>
        <a:ea typeface="+mn-ea"/>
        <a:cs typeface="+mn-cs"/>
      </a:defRPr>
    </a:lvl8pPr>
    <a:lvl9pPr marL="3657600" algn="l" defTabSz="914400" rtl="0" eaLnBrk="1" latinLnBrk="0" hangingPunct="1">
      <a:defRPr kern="1200">
        <a:solidFill>
          <a:schemeClr val="tx1"/>
        </a:solidFill>
        <a:latin typeface="Arial" panose="020B0604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66FF66"/>
    <a:srgbClr val="66FF33"/>
    <a:srgbClr val="0000FF"/>
    <a:srgbClr val="FFFF66"/>
    <a:srgbClr val="6699FF"/>
    <a:srgbClr val="0000CC"/>
    <a:srgbClr val="000066"/>
    <a:srgbClr val="FF66FF"/>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35" autoAdjust="0"/>
    <p:restoredTop sz="80175" autoAdjust="0"/>
  </p:normalViewPr>
  <p:slideViewPr>
    <p:cSldViewPr>
      <p:cViewPr varScale="1">
        <p:scale>
          <a:sx n="63" d="100"/>
          <a:sy n="63" d="100"/>
        </p:scale>
        <p:origin x="1056" y="39"/>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56" d="100"/>
          <a:sy n="56" d="100"/>
        </p:scale>
        <p:origin x="-1830"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E4C64EE1-592A-45A9-9E8D-8A110C604C90}" type="slidenum">
              <a:rPr lang="zh-CN" altLang="en-US"/>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endParaRPr lang="en-US" altLang="zh-CN"/>
          </a:p>
          <a:p>
            <a:pPr lvl="1"/>
            <a:r>
              <a:rPr lang="en-US" altLang="zh-CN"/>
              <a:t>5656</a:t>
            </a:r>
          </a:p>
          <a:p>
            <a:pPr lvl="2"/>
            <a:r>
              <a:rPr lang="zh-CN" altLang="en-US"/>
              <a:t>第三级</a:t>
            </a:r>
            <a:endParaRPr lang="en-US" altLang="zh-CN"/>
          </a:p>
          <a:p>
            <a:pPr lvl="3"/>
            <a:r>
              <a:rPr lang="zh-CN" altLang="en-US"/>
              <a:t>第四级</a:t>
            </a:r>
            <a:endParaRPr lang="en-US" altLang="zh-CN"/>
          </a:p>
          <a:p>
            <a:pPr lvl="4"/>
            <a:r>
              <a:rPr lang="zh-CN" altLang="en-US"/>
              <a:t>第五级</a:t>
            </a:r>
            <a:endParaRPr lang="en-US" altLang="zh-CN"/>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8DA2099C-E03D-4BEA-80BD-EC59252D8E32}"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SimSun" pitchFamily="2" charset="-122"/>
        <a:ea typeface="SimSun" pitchFamily="2" charset="-122"/>
        <a:cs typeface="+mn-cs"/>
      </a:defRPr>
    </a:lvl1pPr>
    <a:lvl2pPr marL="457200" algn="l" rtl="0" fontAlgn="base">
      <a:spcBef>
        <a:spcPct val="30000"/>
      </a:spcBef>
      <a:spcAft>
        <a:spcPct val="0"/>
      </a:spcAft>
      <a:defRPr sz="1200" kern="1200">
        <a:solidFill>
          <a:schemeClr val="tx1"/>
        </a:solidFill>
        <a:latin typeface="SimSun" pitchFamily="2" charset="-122"/>
        <a:ea typeface="SimSun" pitchFamily="2" charset="-122"/>
        <a:cs typeface="+mn-cs"/>
      </a:defRPr>
    </a:lvl2pPr>
    <a:lvl3pPr marL="914400" algn="l" rtl="0" fontAlgn="base">
      <a:spcBef>
        <a:spcPct val="30000"/>
      </a:spcBef>
      <a:spcAft>
        <a:spcPct val="0"/>
      </a:spcAft>
      <a:defRPr sz="1200" kern="1200">
        <a:solidFill>
          <a:schemeClr val="tx1"/>
        </a:solidFill>
        <a:latin typeface="SimSun" pitchFamily="2" charset="-122"/>
        <a:ea typeface="SimSun" pitchFamily="2" charset="-122"/>
        <a:cs typeface="+mn-cs"/>
      </a:defRPr>
    </a:lvl3pPr>
    <a:lvl4pPr marL="1371600" algn="l" rtl="0" fontAlgn="base">
      <a:spcBef>
        <a:spcPct val="30000"/>
      </a:spcBef>
      <a:spcAft>
        <a:spcPct val="0"/>
      </a:spcAft>
      <a:defRPr sz="1200" kern="1200">
        <a:solidFill>
          <a:schemeClr val="tx1"/>
        </a:solidFill>
        <a:latin typeface="SimSun" pitchFamily="2" charset="-122"/>
        <a:ea typeface="SimSun" pitchFamily="2" charset="-122"/>
        <a:cs typeface="+mn-cs"/>
      </a:defRPr>
    </a:lvl4pPr>
    <a:lvl5pPr marL="1828800" algn="l" rtl="0" fontAlgn="base">
      <a:spcBef>
        <a:spcPct val="30000"/>
      </a:spcBef>
      <a:spcAft>
        <a:spcPct val="0"/>
      </a:spcAft>
      <a:defRPr sz="1200" kern="1200">
        <a:solidFill>
          <a:schemeClr val="tx1"/>
        </a:solidFill>
        <a:latin typeface="SimSun" pitchFamily="2" charset="-122"/>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4273E1E-8948-4B2F-8BCA-D9268C444C9A}" type="slidenum">
              <a:rPr lang="en-US" altLang="zh-CN"/>
              <a:t>2</a:t>
            </a:fld>
            <a:endParaRPr lang="en-US" altLang="zh-CN"/>
          </a:p>
        </p:txBody>
      </p:sp>
      <p:sp>
        <p:nvSpPr>
          <p:cNvPr id="722946" name="Rectangle 2"/>
          <p:cNvSpPr>
            <a:spLocks noGrp="1" noRot="1" noChangeAspect="1" noChangeArrowheads="1" noTextEdit="1"/>
          </p:cNvSpPr>
          <p:nvPr>
            <p:ph type="sldImg"/>
          </p:nvPr>
        </p:nvSpPr>
        <p:spPr/>
      </p:sp>
      <p:sp>
        <p:nvSpPr>
          <p:cNvPr id="7229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71A2FB1-E858-427E-A5C2-3DD5B048B49C}" type="slidenum">
              <a:rPr lang="en-US" altLang="zh-CN"/>
              <a:t>14</a:t>
            </a:fld>
            <a:endParaRPr lang="en-US" altLang="zh-CN"/>
          </a:p>
        </p:txBody>
      </p:sp>
      <p:sp>
        <p:nvSpPr>
          <p:cNvPr id="730114" name="Rectangle 2"/>
          <p:cNvSpPr>
            <a:spLocks noGrp="1" noRot="1" noChangeAspect="1" noChangeArrowheads="1" noTextEdit="1"/>
          </p:cNvSpPr>
          <p:nvPr>
            <p:ph type="sldImg"/>
          </p:nvPr>
        </p:nvSpPr>
        <p:spPr/>
      </p:sp>
      <p:sp>
        <p:nvSpPr>
          <p:cNvPr id="73011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F2644A8-C28B-4C50-9B9F-785F9A4FB994}" type="slidenum">
              <a:rPr lang="en-US" altLang="zh-CN"/>
              <a:t>16</a:t>
            </a:fld>
            <a:endParaRPr lang="en-US" altLang="zh-CN"/>
          </a:p>
        </p:txBody>
      </p:sp>
      <p:sp>
        <p:nvSpPr>
          <p:cNvPr id="731138" name="Rectangle 2"/>
          <p:cNvSpPr>
            <a:spLocks noGrp="1" noRot="1" noChangeAspect="1" noChangeArrowheads="1" noTextEdit="1"/>
          </p:cNvSpPr>
          <p:nvPr>
            <p:ph type="sldImg"/>
          </p:nvPr>
        </p:nvSpPr>
        <p:spPr/>
      </p:sp>
      <p:sp>
        <p:nvSpPr>
          <p:cNvPr id="7311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F77D370-ECBE-45C8-9A49-43F4DF94BF76}" type="slidenum">
              <a:rPr lang="en-US" altLang="zh-CN"/>
              <a:t>17</a:t>
            </a:fld>
            <a:endParaRPr lang="en-US" altLang="zh-CN"/>
          </a:p>
        </p:txBody>
      </p:sp>
      <p:sp>
        <p:nvSpPr>
          <p:cNvPr id="977922" name="Rectangle 2"/>
          <p:cNvSpPr>
            <a:spLocks noGrp="1" noRot="1" noChangeAspect="1" noChangeArrowheads="1" noTextEdit="1"/>
          </p:cNvSpPr>
          <p:nvPr>
            <p:ph type="sldImg"/>
          </p:nvPr>
        </p:nvSpPr>
        <p:spPr/>
      </p:sp>
      <p:sp>
        <p:nvSpPr>
          <p:cNvPr id="9779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F77D370-ECBE-45C8-9A49-43F4DF94BF76}" type="slidenum">
              <a:rPr lang="en-US" altLang="zh-CN"/>
              <a:t>18</a:t>
            </a:fld>
            <a:endParaRPr lang="en-US" altLang="zh-CN"/>
          </a:p>
        </p:txBody>
      </p:sp>
      <p:sp>
        <p:nvSpPr>
          <p:cNvPr id="977922" name="Rectangle 2"/>
          <p:cNvSpPr>
            <a:spLocks noGrp="1" noRot="1" noChangeAspect="1" noChangeArrowheads="1" noTextEdit="1"/>
          </p:cNvSpPr>
          <p:nvPr>
            <p:ph type="sldImg"/>
          </p:nvPr>
        </p:nvSpPr>
        <p:spPr/>
      </p:sp>
      <p:sp>
        <p:nvSpPr>
          <p:cNvPr id="9779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F77D370-ECBE-45C8-9A49-43F4DF94BF76}" type="slidenum">
              <a:rPr lang="en-US" altLang="zh-CN"/>
              <a:t>19</a:t>
            </a:fld>
            <a:endParaRPr lang="en-US" altLang="zh-CN"/>
          </a:p>
        </p:txBody>
      </p:sp>
      <p:sp>
        <p:nvSpPr>
          <p:cNvPr id="977922" name="Rectangle 2"/>
          <p:cNvSpPr>
            <a:spLocks noGrp="1" noRot="1" noChangeAspect="1" noChangeArrowheads="1" noTextEdit="1"/>
          </p:cNvSpPr>
          <p:nvPr>
            <p:ph type="sldImg"/>
          </p:nvPr>
        </p:nvSpPr>
        <p:spPr/>
      </p:sp>
      <p:sp>
        <p:nvSpPr>
          <p:cNvPr id="9779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3</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6458E5E-FC0C-4FD7-B244-271AAA9A5C8F}" type="slidenum">
              <a:rPr lang="en-US" altLang="zh-CN"/>
              <a:t>5</a:t>
            </a:fld>
            <a:endParaRPr lang="en-US" altLang="zh-CN"/>
          </a:p>
        </p:txBody>
      </p:sp>
      <p:sp>
        <p:nvSpPr>
          <p:cNvPr id="728066" name="Rectangle 2"/>
          <p:cNvSpPr>
            <a:spLocks noGrp="1" noRot="1" noChangeAspect="1" noChangeArrowheads="1" noTextEdit="1"/>
          </p:cNvSpPr>
          <p:nvPr>
            <p:ph type="sldImg"/>
          </p:nvPr>
        </p:nvSpPr>
        <p:spPr/>
      </p:sp>
      <p:sp>
        <p:nvSpPr>
          <p:cNvPr id="7280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6458E5E-FC0C-4FD7-B244-271AAA9A5C8F}" type="slidenum">
              <a:rPr lang="en-US" altLang="zh-CN"/>
              <a:t>7</a:t>
            </a:fld>
            <a:endParaRPr lang="en-US" altLang="zh-CN"/>
          </a:p>
        </p:txBody>
      </p:sp>
      <p:sp>
        <p:nvSpPr>
          <p:cNvPr id="728066" name="Rectangle 2"/>
          <p:cNvSpPr>
            <a:spLocks noGrp="1" noRot="1" noChangeAspect="1" noChangeArrowheads="1" noTextEdit="1"/>
          </p:cNvSpPr>
          <p:nvPr>
            <p:ph type="sldImg"/>
          </p:nvPr>
        </p:nvSpPr>
        <p:spPr/>
      </p:sp>
      <p:sp>
        <p:nvSpPr>
          <p:cNvPr id="7280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7B47D36-7CBF-4DEB-87D0-9E56B30394FC}" type="slidenum">
              <a:rPr lang="en-US" altLang="zh-CN"/>
              <a:t>8</a:t>
            </a:fld>
            <a:endParaRPr lang="en-US" altLang="zh-CN"/>
          </a:p>
        </p:txBody>
      </p:sp>
      <p:sp>
        <p:nvSpPr>
          <p:cNvPr id="975874" name="Rectangle 2"/>
          <p:cNvSpPr>
            <a:spLocks noGrp="1" noRot="1" noChangeAspect="1" noChangeArrowheads="1" noTextEdit="1"/>
          </p:cNvSpPr>
          <p:nvPr>
            <p:ph type="sldImg"/>
          </p:nvPr>
        </p:nvSpPr>
        <p:spPr/>
      </p:sp>
      <p:sp>
        <p:nvSpPr>
          <p:cNvPr id="975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7B47D36-7CBF-4DEB-87D0-9E56B30394FC}" type="slidenum">
              <a:rPr lang="en-US" altLang="zh-CN"/>
              <a:t>9</a:t>
            </a:fld>
            <a:endParaRPr lang="en-US" altLang="zh-CN"/>
          </a:p>
        </p:txBody>
      </p:sp>
      <p:sp>
        <p:nvSpPr>
          <p:cNvPr id="975874" name="Rectangle 2"/>
          <p:cNvSpPr>
            <a:spLocks noGrp="1" noRot="1" noChangeAspect="1" noChangeArrowheads="1" noTextEdit="1"/>
          </p:cNvSpPr>
          <p:nvPr>
            <p:ph type="sldImg"/>
          </p:nvPr>
        </p:nvSpPr>
        <p:spPr/>
      </p:sp>
      <p:sp>
        <p:nvSpPr>
          <p:cNvPr id="975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7B47D36-7CBF-4DEB-87D0-9E56B30394FC}" type="slidenum">
              <a:rPr lang="en-US" altLang="zh-CN"/>
              <a:t>10</a:t>
            </a:fld>
            <a:endParaRPr lang="en-US" altLang="zh-CN"/>
          </a:p>
        </p:txBody>
      </p:sp>
      <p:sp>
        <p:nvSpPr>
          <p:cNvPr id="975874" name="Rectangle 2"/>
          <p:cNvSpPr>
            <a:spLocks noGrp="1" noRot="1" noChangeAspect="1" noChangeArrowheads="1" noTextEdit="1"/>
          </p:cNvSpPr>
          <p:nvPr>
            <p:ph type="sldImg"/>
          </p:nvPr>
        </p:nvSpPr>
        <p:spPr/>
      </p:sp>
      <p:sp>
        <p:nvSpPr>
          <p:cNvPr id="975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93D8214-CD35-446E-89B0-9B03985C7EFD}" type="slidenum">
              <a:rPr lang="en-US" altLang="zh-CN"/>
              <a:t>11</a:t>
            </a:fld>
            <a:endParaRPr lang="en-US" altLang="zh-CN"/>
          </a:p>
        </p:txBody>
      </p:sp>
      <p:sp>
        <p:nvSpPr>
          <p:cNvPr id="729090" name="Rectangle 2"/>
          <p:cNvSpPr>
            <a:spLocks noGrp="1" noRot="1" noChangeAspect="1" noChangeArrowheads="1" noTextEdit="1"/>
          </p:cNvSpPr>
          <p:nvPr>
            <p:ph type="sldImg"/>
          </p:nvPr>
        </p:nvSpPr>
        <p:spPr/>
      </p:sp>
      <p:sp>
        <p:nvSpPr>
          <p:cNvPr id="729091" name="Rectangle 3"/>
          <p:cNvSpPr>
            <a:spLocks noGrp="1" noChangeArrowheads="1"/>
          </p:cNvSpPr>
          <p:nvPr>
            <p:ph type="body" idx="1"/>
          </p:nvPr>
        </p:nvSpPr>
        <p:spPr/>
        <p:txBody>
          <a:bodyPr/>
          <a:lstStyle/>
          <a:p>
            <a:r>
              <a:rPr lang="zh-CN" altLang="en-US" dirty="0"/>
              <a:t>主机</a:t>
            </a:r>
            <a:r>
              <a:rPr lang="en-US" altLang="zh-CN" dirty="0"/>
              <a:t>B</a:t>
            </a:r>
            <a:r>
              <a:rPr lang="zh-CN" altLang="en-US" dirty="0"/>
              <a:t>的</a:t>
            </a:r>
            <a:r>
              <a:rPr lang="en-US" altLang="zh-CN" dirty="0"/>
              <a:t>IP</a:t>
            </a:r>
            <a:r>
              <a:rPr lang="zh-CN" altLang="en-US" dirty="0"/>
              <a:t>地址和</a:t>
            </a:r>
            <a:r>
              <a:rPr lang="en-US" altLang="zh-CN" dirty="0"/>
              <a:t>ARP</a:t>
            </a:r>
            <a:r>
              <a:rPr lang="zh-CN" altLang="en-US" dirty="0"/>
              <a:t>请求分组中要查询的</a:t>
            </a:r>
            <a:r>
              <a:rPr lang="en-US" altLang="zh-CN" dirty="0"/>
              <a:t>IP</a:t>
            </a:r>
            <a:r>
              <a:rPr lang="zh-CN" altLang="en-US" dirty="0"/>
              <a:t>地址一致</a:t>
            </a:r>
            <a:endParaRPr lang="zh-CN"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37DB466-E460-49DF-91D8-725E3D74EE3C}" type="slidenum">
              <a:rPr lang="en-US" altLang="zh-CN"/>
              <a:t>12</a:t>
            </a:fld>
            <a:endParaRPr lang="en-US" altLang="zh-CN"/>
          </a:p>
        </p:txBody>
      </p:sp>
      <p:sp>
        <p:nvSpPr>
          <p:cNvPr id="732162" name="Rectangle 2"/>
          <p:cNvSpPr>
            <a:spLocks noGrp="1" noRot="1" noChangeAspect="1" noChangeArrowheads="1" noTextEdit="1"/>
          </p:cNvSpPr>
          <p:nvPr>
            <p:ph type="sldImg"/>
          </p:nvPr>
        </p:nvSpPr>
        <p:spPr/>
      </p:sp>
      <p:sp>
        <p:nvSpPr>
          <p:cNvPr id="732163"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685800"/>
            <a:ext cx="8420100" cy="2127250"/>
          </a:xfrm>
        </p:spPr>
        <p:txBody>
          <a:bodyPr/>
          <a:lstStyle>
            <a:lvl1pPr algn="ctr">
              <a:defRPr sz="5400" b="1">
                <a:solidFill>
                  <a:srgbClr val="333399"/>
                </a:solidFill>
                <a:latin typeface="黑体" pitchFamily="2" charset="-122"/>
                <a:ea typeface="黑体" pitchFamily="2" charset="-122"/>
              </a:defRPr>
            </a:lvl1pPr>
          </a:lstStyle>
          <a:p>
            <a:pPr lvl="0"/>
            <a:r>
              <a:rPr lang="zh-CN" altLang="en-US" noProof="0"/>
              <a:t>单击此处编辑母版标题样式</a:t>
            </a:r>
            <a:endParaRPr lang="en-US" altLang="zh-CN" noProof="0" dirty="0"/>
          </a:p>
        </p:txBody>
      </p:sp>
      <p:sp>
        <p:nvSpPr>
          <p:cNvPr id="16387" name="Rectangle 3"/>
          <p:cNvSpPr>
            <a:spLocks noGrp="1" noChangeArrowheads="1"/>
          </p:cNvSpPr>
          <p:nvPr>
            <p:ph type="subTitle" idx="1"/>
          </p:nvPr>
        </p:nvSpPr>
        <p:spPr>
          <a:xfrm>
            <a:off x="1485900" y="3270250"/>
            <a:ext cx="6934200" cy="2209800"/>
          </a:xfrm>
        </p:spPr>
        <p:txBody>
          <a:bodyPr/>
          <a:lstStyle>
            <a:lvl1pPr marL="0" indent="0" algn="ctr">
              <a:buFont typeface="Wingdings" panose="05000000000000000000" pitchFamily="2" charset="2"/>
              <a:buNone/>
              <a:defRPr sz="3600" b="1">
                <a:latin typeface="黑体" pitchFamily="2" charset="-122"/>
                <a:ea typeface="黑体" pitchFamily="2" charset="-122"/>
              </a:defRPr>
            </a:lvl1pPr>
          </a:lstStyle>
          <a:p>
            <a:pPr lvl="0"/>
            <a:r>
              <a:rPr lang="zh-CN" altLang="en-US" noProof="0"/>
              <a:t>单击此处编辑母版副标题样式</a:t>
            </a:r>
            <a:endParaRPr lang="en-US" altLang="zh-CN" noProof="0" dirty="0"/>
          </a:p>
        </p:txBody>
      </p:sp>
      <p:sp>
        <p:nvSpPr>
          <p:cNvPr id="16388" name="Rectangle 4"/>
          <p:cNvSpPr>
            <a:spLocks noGrp="1" noChangeArrowheads="1"/>
          </p:cNvSpPr>
          <p:nvPr>
            <p:ph type="dt" sz="half" idx="2"/>
          </p:nvPr>
        </p:nvSpPr>
        <p:spPr/>
        <p:txBody>
          <a:bodyPr/>
          <a:lstStyle>
            <a:lvl1pPr>
              <a:defRPr/>
            </a:lvl1pPr>
          </a:lstStyle>
          <a:p>
            <a:endParaRPr lang="en-US" altLang="zh-CN"/>
          </a:p>
        </p:txBody>
      </p:sp>
      <p:sp>
        <p:nvSpPr>
          <p:cNvPr id="16389" name="Rectangle 5"/>
          <p:cNvSpPr>
            <a:spLocks noGrp="1" noChangeArrowheads="1"/>
          </p:cNvSpPr>
          <p:nvPr>
            <p:ph type="ftr" sz="quarter" idx="3"/>
          </p:nvPr>
        </p:nvSpPr>
        <p:spPr/>
        <p:txBody>
          <a:bodyPr/>
          <a:lstStyle>
            <a:lvl1pPr>
              <a:defRPr/>
            </a:lvl1pPr>
          </a:lstStyle>
          <a:p>
            <a:endParaRPr lang="en-US" altLang="zh-CN"/>
          </a:p>
        </p:txBody>
      </p:sp>
      <p:sp>
        <p:nvSpPr>
          <p:cNvPr id="16390" name="Rectangle 6"/>
          <p:cNvSpPr>
            <a:spLocks noGrp="1" noChangeArrowheads="1"/>
          </p:cNvSpPr>
          <p:nvPr>
            <p:ph type="sldNum" sz="quarter" idx="4"/>
          </p:nvPr>
        </p:nvSpPr>
        <p:spPr/>
        <p:txBody>
          <a:bodyPr/>
          <a:lstStyle>
            <a:lvl1pPr>
              <a:defRPr/>
            </a:lvl1pPr>
          </a:lstStyle>
          <a:p>
            <a:fld id="{AC80574E-8B94-4515-ADE1-BF6C35829DF0}" type="slidenum">
              <a:rPr lang="zh-CN" altLang="en-US"/>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236A91-AB49-49FF-BD59-8386391FD12B}"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7813"/>
            <a:ext cx="2379662" cy="585311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95300" y="277813"/>
            <a:ext cx="6534150" cy="585311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98FACEB-921B-4428-A32E-7A6FF935A2DD}" type="slidenum">
              <a:rPr lang="zh-CN" altLang="en-US"/>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88504" y="188640"/>
            <a:ext cx="8915400" cy="792088"/>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quarter" idx="2"/>
          </p:nvPr>
        </p:nvSpPr>
        <p:spPr>
          <a:xfrm>
            <a:off x="5029200" y="1196752"/>
            <a:ext cx="4381500" cy="23765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内容占位符 4"/>
          <p:cNvSpPr>
            <a:spLocks noGrp="1"/>
          </p:cNvSpPr>
          <p:nvPr>
            <p:ph sz="quarter" idx="3"/>
          </p:nvPr>
        </p:nvSpPr>
        <p:spPr>
          <a:xfrm>
            <a:off x="5029200" y="3754339"/>
            <a:ext cx="4381500" cy="237658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日期占位符 5"/>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7099300" y="6248400"/>
            <a:ext cx="2311400" cy="457200"/>
          </a:xfrm>
        </p:spPr>
        <p:txBody>
          <a:bodyPr/>
          <a:lstStyle>
            <a:lvl1pPr>
              <a:defRPr/>
            </a:lvl1pPr>
          </a:lstStyle>
          <a:p>
            <a:fld id="{3C52F4D9-41EC-423B-B963-42D1C41ACCC5}" type="slidenum">
              <a:rPr lang="zh-CN" altLang="en-US"/>
              <a:t>‹#›</a:t>
            </a:fld>
            <a:endParaRPr lang="en-US" altLang="zh-CN"/>
          </a:p>
        </p:txBody>
      </p:sp>
      <p:sp>
        <p:nvSpPr>
          <p:cNvPr id="9"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1"/>
            <a:ext cx="8915400" cy="792087"/>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剪贴画占位符 3"/>
          <p:cNvSpPr>
            <a:spLocks noGrp="1"/>
          </p:cNvSpPr>
          <p:nvPr>
            <p:ph type="clipArt" sz="half" idx="2" hasCustomPrompt="1"/>
          </p:nvPr>
        </p:nvSpPr>
        <p:spPr>
          <a:xfrm>
            <a:off x="5029200" y="1196752"/>
            <a:ext cx="4381500" cy="4934173"/>
          </a:xfrm>
        </p:spPr>
        <p:txBody>
          <a:bodyPr/>
          <a:lstStyle/>
          <a:p>
            <a:r>
              <a:rPr lang="zh-CN" altLang="en-US"/>
              <a:t>单击图标添加剪 贴画</a:t>
            </a:r>
          </a:p>
        </p:txBody>
      </p:sp>
      <p:sp>
        <p:nvSpPr>
          <p:cNvPr id="5" name="日期占位符 4"/>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7099300" y="6248400"/>
            <a:ext cx="2311400" cy="457200"/>
          </a:xfrm>
        </p:spPr>
        <p:txBody>
          <a:bodyPr/>
          <a:lstStyle>
            <a:lvl1pPr>
              <a:defRPr/>
            </a:lvl1pPr>
          </a:lstStyle>
          <a:p>
            <a:fld id="{966CAE82-64C7-4E5B-88D2-F38A61F120C5}"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495300" y="1196752"/>
            <a:ext cx="9066212" cy="4934173"/>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dirty="0"/>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AC79822-BC0D-4DE8-A7E5-90A3732A2B82}"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634858" cy="1362075"/>
          </a:xfrm>
        </p:spPr>
        <p:txBody>
          <a:bodyPr anchor="t"/>
          <a:lstStyle>
            <a:lvl1pPr algn="l">
              <a:defRPr sz="4400" b="1" cap="all">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782638" y="2906713"/>
            <a:ext cx="863485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F47B36-077D-42FE-9DED-0C77CB87E4B3}"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内容占位符 2"/>
          <p:cNvSpPr>
            <a:spLocks noGrp="1"/>
          </p:cNvSpPr>
          <p:nvPr>
            <p:ph sz="half" idx="1"/>
          </p:nvPr>
        </p:nvSpPr>
        <p:spPr>
          <a:xfrm>
            <a:off x="495300"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half" idx="2"/>
          </p:nvPr>
        </p:nvSpPr>
        <p:spPr>
          <a:xfrm>
            <a:off x="5101208"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B52295-AD8D-47A8-A4D5-D2F6B9F48E3F}"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495299" y="1207874"/>
            <a:ext cx="4455513"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95299" y="1872534"/>
            <a:ext cx="4455513"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文本占位符 4"/>
          <p:cNvSpPr>
            <a:spLocks noGrp="1"/>
          </p:cNvSpPr>
          <p:nvPr>
            <p:ph type="body" sz="quarter" idx="3"/>
          </p:nvPr>
        </p:nvSpPr>
        <p:spPr>
          <a:xfrm>
            <a:off x="5104383" y="1207874"/>
            <a:ext cx="4457129"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5104383" y="1872534"/>
            <a:ext cx="4457129"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AC03054-A18C-4CF4-8FEF-67B6C74EC7CF}" type="slidenum">
              <a:rPr lang="zh-CN" altLang="en-US"/>
              <a:t>‹#›</a:t>
            </a:fld>
            <a:endParaRPr lang="en-US" altLang="zh-CN"/>
          </a:p>
        </p:txBody>
      </p:sp>
      <p:sp>
        <p:nvSpPr>
          <p:cNvPr id="10"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14338B79-8FD5-46F1-8A19-651A319ADB19}" type="slidenum">
              <a:rPr lang="zh-CN" altLang="en-US"/>
              <a:t>‹#›</a:t>
            </a:fld>
            <a:endParaRPr lang="en-US" altLang="zh-CN"/>
          </a:p>
        </p:txBody>
      </p:sp>
      <p:sp>
        <p:nvSpPr>
          <p:cNvPr id="6"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37DC1DE-D772-415A-B75D-6C2A3BBF0EE5}"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873500" y="273050"/>
            <a:ext cx="56880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FB74B41-85B4-4984-A2A4-801BFDC62CF6}"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4FEF2C3-09B7-48D6-BCFF-274B159605E4}"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95300" y="188640"/>
            <a:ext cx="906621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
        <p:nvSpPr>
          <p:cNvPr id="15363" name="Rectangle 3"/>
          <p:cNvSpPr>
            <a:spLocks noGrp="1" noChangeArrowheads="1"/>
          </p:cNvSpPr>
          <p:nvPr>
            <p:ph type="body" idx="1"/>
          </p:nvPr>
        </p:nvSpPr>
        <p:spPr bwMode="auto">
          <a:xfrm>
            <a:off x="495300" y="1196752"/>
            <a:ext cx="9066212" cy="493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en-US" altLang="zh-CN" dirty="0"/>
          </a:p>
        </p:txBody>
      </p:sp>
      <p:sp>
        <p:nvSpPr>
          <p:cNvPr id="15364" name="Rectangle 4"/>
          <p:cNvSpPr>
            <a:spLocks noGrp="1" noChangeArrowheads="1"/>
          </p:cNvSpPr>
          <p:nvPr>
            <p:ph type="dt" sz="half" idx="2"/>
          </p:nvPr>
        </p:nvSpPr>
        <p:spPr bwMode="auto">
          <a:xfrm>
            <a:off x="495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000">
                <a:ea typeface="SimSun" pitchFamily="2" charset="-122"/>
              </a:defRPr>
            </a:lvl1pPr>
          </a:lstStyle>
          <a:p>
            <a:endParaRPr lang="en-US" altLang="zh-CN" dirty="0"/>
          </a:p>
        </p:txBody>
      </p:sp>
      <p:sp>
        <p:nvSpPr>
          <p:cNvPr id="15365" name="Rectangle 5"/>
          <p:cNvSpPr>
            <a:spLocks noGrp="1" noChangeArrowheads="1"/>
          </p:cNvSpPr>
          <p:nvPr>
            <p:ph type="ftr" sz="quarter" idx="3"/>
          </p:nvPr>
        </p:nvSpPr>
        <p:spPr bwMode="auto">
          <a:xfrm>
            <a:off x="3384550" y="6356176"/>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000">
                <a:ea typeface="SimSun" pitchFamily="2" charset="-122"/>
              </a:defRPr>
            </a:lvl1pPr>
          </a:lstStyle>
          <a:p>
            <a:endParaRPr lang="en-US" altLang="zh-CN"/>
          </a:p>
        </p:txBody>
      </p:sp>
      <p:sp>
        <p:nvSpPr>
          <p:cNvPr id="15366" name="Rectangle 6"/>
          <p:cNvSpPr>
            <a:spLocks noGrp="1" noChangeArrowheads="1"/>
          </p:cNvSpPr>
          <p:nvPr>
            <p:ph type="sldNum" sz="quarter" idx="4"/>
          </p:nvPr>
        </p:nvSpPr>
        <p:spPr bwMode="auto">
          <a:xfrm>
            <a:off x="7099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a:ea typeface="SimSun" pitchFamily="2" charset="-122"/>
              </a:defRPr>
            </a:lvl1pPr>
          </a:lstStyle>
          <a:p>
            <a:fld id="{67B052E9-C54A-4603-AE2F-EB72B006DB6C}" type="slidenum">
              <a:rPr lang="zh-CN" altLang="en-US"/>
              <a:t>‹#›</a:t>
            </a:fld>
            <a:endParaRPr lang="en-US" altLang="zh-CN"/>
          </a:p>
        </p:txBody>
      </p:sp>
      <p:pic>
        <p:nvPicPr>
          <p:cNvPr id="11" name="Picture 2" descr="computer networking 的图像结果"/>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769424" y="188640"/>
            <a:ext cx="1124935" cy="81245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1" fontAlgn="base" hangingPunct="1">
        <a:spcBef>
          <a:spcPct val="0"/>
        </a:spcBef>
        <a:spcAft>
          <a:spcPct val="0"/>
        </a:spcAft>
        <a:defRPr sz="4400" b="1">
          <a:solidFill>
            <a:srgbClr val="333399"/>
          </a:solidFill>
          <a:latin typeface="+mn-lt"/>
          <a:ea typeface="黑体" pitchFamily="2" charset="-122"/>
          <a:cs typeface="+mj-cs"/>
        </a:defRPr>
      </a:lvl1pPr>
      <a:lvl2pPr algn="l" rtl="0" eaLnBrk="1" fontAlgn="base" hangingPunct="1">
        <a:spcBef>
          <a:spcPct val="0"/>
        </a:spcBef>
        <a:spcAft>
          <a:spcPct val="0"/>
        </a:spcAft>
        <a:defRPr sz="4400">
          <a:solidFill>
            <a:schemeClr val="tx2"/>
          </a:solidFill>
          <a:latin typeface="Times New Roman" panose="02020703060505090304" pitchFamily="18" charset="0"/>
        </a:defRPr>
      </a:lvl2pPr>
      <a:lvl3pPr algn="l" rtl="0" eaLnBrk="1" fontAlgn="base" hangingPunct="1">
        <a:spcBef>
          <a:spcPct val="0"/>
        </a:spcBef>
        <a:spcAft>
          <a:spcPct val="0"/>
        </a:spcAft>
        <a:defRPr sz="4400">
          <a:solidFill>
            <a:schemeClr val="tx2"/>
          </a:solidFill>
          <a:latin typeface="Times New Roman" panose="02020703060505090304" pitchFamily="18" charset="0"/>
        </a:defRPr>
      </a:lvl3pPr>
      <a:lvl4pPr algn="l" rtl="0" eaLnBrk="1" fontAlgn="base" hangingPunct="1">
        <a:spcBef>
          <a:spcPct val="0"/>
        </a:spcBef>
        <a:spcAft>
          <a:spcPct val="0"/>
        </a:spcAft>
        <a:defRPr sz="4400">
          <a:solidFill>
            <a:schemeClr val="tx2"/>
          </a:solidFill>
          <a:latin typeface="Times New Roman" panose="02020703060505090304" pitchFamily="18" charset="0"/>
        </a:defRPr>
      </a:lvl4pPr>
      <a:lvl5pPr algn="l" rtl="0" eaLnBrk="1" fontAlgn="base" hangingPunct="1">
        <a:spcBef>
          <a:spcPct val="0"/>
        </a:spcBef>
        <a:spcAft>
          <a:spcPct val="0"/>
        </a:spcAft>
        <a:defRPr sz="4400">
          <a:solidFill>
            <a:schemeClr val="tx2"/>
          </a:solidFill>
          <a:latin typeface="Times New Roman" panose="02020703060505090304" pitchFamily="18" charset="0"/>
        </a:defRPr>
      </a:lvl5pPr>
      <a:lvl6pPr marL="457200" algn="l" rtl="0" eaLnBrk="1" fontAlgn="base" hangingPunct="1">
        <a:spcBef>
          <a:spcPct val="0"/>
        </a:spcBef>
        <a:spcAft>
          <a:spcPct val="0"/>
        </a:spcAft>
        <a:defRPr sz="4400">
          <a:solidFill>
            <a:schemeClr val="tx2"/>
          </a:solidFill>
          <a:latin typeface="Times New Roman" panose="02020703060505090304" pitchFamily="18" charset="0"/>
        </a:defRPr>
      </a:lvl6pPr>
      <a:lvl7pPr marL="914400" algn="l" rtl="0" eaLnBrk="1" fontAlgn="base" hangingPunct="1">
        <a:spcBef>
          <a:spcPct val="0"/>
        </a:spcBef>
        <a:spcAft>
          <a:spcPct val="0"/>
        </a:spcAft>
        <a:defRPr sz="4400">
          <a:solidFill>
            <a:schemeClr val="tx2"/>
          </a:solidFill>
          <a:latin typeface="Times New Roman" panose="02020703060505090304" pitchFamily="18" charset="0"/>
        </a:defRPr>
      </a:lvl7pPr>
      <a:lvl8pPr marL="1371600" algn="l" rtl="0" eaLnBrk="1" fontAlgn="base" hangingPunct="1">
        <a:spcBef>
          <a:spcPct val="0"/>
        </a:spcBef>
        <a:spcAft>
          <a:spcPct val="0"/>
        </a:spcAft>
        <a:defRPr sz="4400">
          <a:solidFill>
            <a:schemeClr val="tx2"/>
          </a:solidFill>
          <a:latin typeface="Times New Roman" panose="02020703060505090304" pitchFamily="18" charset="0"/>
        </a:defRPr>
      </a:lvl8pPr>
      <a:lvl9pPr marL="1828800" algn="l" rtl="0" eaLnBrk="1" fontAlgn="base" hangingPunct="1">
        <a:spcBef>
          <a:spcPct val="0"/>
        </a:spcBef>
        <a:spcAft>
          <a:spcPct val="0"/>
        </a:spcAft>
        <a:defRPr sz="4400">
          <a:solidFill>
            <a:schemeClr val="tx2"/>
          </a:solidFill>
          <a:latin typeface="Times New Roman" panose="02020703060505090304" pitchFamily="18" charset="0"/>
        </a:defRPr>
      </a:lvl9pPr>
    </p:titleStyle>
    <p:body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MAC</a:t>
            </a:r>
            <a:r>
              <a:rPr lang="zh-CN" altLang="en-US"/>
              <a:t>地址</a:t>
            </a:r>
          </a:p>
        </p:txBody>
      </p:sp>
      <p:sp>
        <p:nvSpPr>
          <p:cNvPr id="5" name="Content Placeholder 4"/>
          <p:cNvSpPr>
            <a:spLocks noGrp="1"/>
          </p:cNvSpPr>
          <p:nvPr>
            <p:ph idx="1"/>
          </p:nvPr>
        </p:nvSpPr>
        <p:spPr/>
        <p:txBody>
          <a:bodyPr/>
          <a:lstStyle/>
          <a:p>
            <a:r>
              <a:rPr lang="zh-CN" altLang="en-US" b="0" dirty="0">
                <a:sym typeface="+mn-ea"/>
              </a:rPr>
              <a:t>为什么不直接使用硬件地址进行通信？</a:t>
            </a:r>
            <a:endParaRPr lang="en-US" sz="3200" b="0">
              <a:solidFill>
                <a:schemeClr val="tx1"/>
              </a:solidFill>
            </a:endParaRPr>
          </a:p>
          <a:p>
            <a:pPr lvl="1"/>
            <a:r>
              <a:rPr lang="zh-CN" altLang="en-US" sz="3200" b="0" dirty="0">
                <a:sym typeface="+mn-ea"/>
              </a:rPr>
              <a:t>全世界存在着各式各样的网络，使用不同的硬件地址</a:t>
            </a:r>
          </a:p>
          <a:p>
            <a:pPr lvl="1"/>
            <a:r>
              <a:rPr lang="zh-CN" altLang="en-US" sz="3200" b="0" dirty="0">
                <a:sym typeface="+mn-ea"/>
              </a:rPr>
              <a:t>使这些异构网络能够互相通信就必须进行非常复杂的硬件地址转换工作</a:t>
            </a:r>
          </a:p>
          <a:p>
            <a:pPr lvl="0"/>
            <a:endParaRPr lang="en-US"/>
          </a:p>
          <a:p>
            <a:pPr lvl="0"/>
            <a:r>
              <a:rPr lang="zh-CN" altLang="en-US" b="0"/>
              <a:t>解决方法</a:t>
            </a:r>
          </a:p>
          <a:p>
            <a:pPr lvl="1"/>
            <a:r>
              <a:rPr lang="en-US" altLang="zh-CN" b="0"/>
              <a:t>IP</a:t>
            </a:r>
            <a:r>
              <a:rPr lang="zh-CN" altLang="en-US" b="0"/>
              <a:t>编址</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a:lstStyle/>
          <a:p>
            <a:pPr algn="ctr"/>
            <a:r>
              <a:rPr lang="zh-CN" altLang="en-US" dirty="0"/>
              <a:t>地址解析协议 </a:t>
            </a:r>
            <a:r>
              <a:rPr lang="en-US" altLang="zh-CN" dirty="0"/>
              <a:t>ARP </a:t>
            </a:r>
            <a:r>
              <a:rPr lang="zh-CN" altLang="en-US" dirty="0"/>
              <a:t>要点</a:t>
            </a:r>
            <a:endParaRPr lang="en-US" altLang="zh-CN" dirty="0"/>
          </a:p>
        </p:txBody>
      </p:sp>
      <p:sp>
        <p:nvSpPr>
          <p:cNvPr id="974851" name="Rectangle 3"/>
          <p:cNvSpPr>
            <a:spLocks noGrp="1" noChangeArrowheads="1"/>
          </p:cNvSpPr>
          <p:nvPr>
            <p:ph idx="1"/>
          </p:nvPr>
        </p:nvSpPr>
        <p:spPr/>
        <p:txBody>
          <a:bodyPr/>
          <a:lstStyle/>
          <a:p>
            <a:r>
              <a:rPr lang="zh-CN" altLang="en-US" dirty="0"/>
              <a:t>当主机 </a:t>
            </a:r>
            <a:r>
              <a:rPr lang="en-US" altLang="zh-CN" dirty="0"/>
              <a:t>A </a:t>
            </a:r>
            <a:r>
              <a:rPr lang="zh-CN" altLang="en-US" dirty="0"/>
              <a:t>欲向本局域网上的某个主机 </a:t>
            </a:r>
            <a:r>
              <a:rPr lang="en-US" altLang="zh-CN" dirty="0"/>
              <a:t>B </a:t>
            </a:r>
            <a:r>
              <a:rPr lang="zh-CN" altLang="en-US" dirty="0"/>
              <a:t>发送 </a:t>
            </a:r>
            <a:r>
              <a:rPr lang="en-US" altLang="zh-CN" dirty="0"/>
              <a:t>IP </a:t>
            </a:r>
            <a:r>
              <a:rPr lang="zh-CN" altLang="en-US" dirty="0"/>
              <a:t>数据报时，就先在其 </a:t>
            </a:r>
            <a:r>
              <a:rPr lang="en-US" altLang="zh-CN" dirty="0"/>
              <a:t>ARP </a:t>
            </a:r>
            <a:r>
              <a:rPr lang="zh-CN" altLang="en-US" dirty="0"/>
              <a:t>高速缓存中查看有无主机 </a:t>
            </a:r>
            <a:r>
              <a:rPr lang="en-US" altLang="zh-CN" dirty="0"/>
              <a:t>B </a:t>
            </a:r>
            <a:r>
              <a:rPr lang="zh-CN" altLang="en-US" dirty="0"/>
              <a:t>的 </a:t>
            </a:r>
            <a:r>
              <a:rPr lang="en-US" altLang="zh-CN" dirty="0"/>
              <a:t>IP </a:t>
            </a:r>
            <a:r>
              <a:rPr lang="zh-CN" altLang="en-US" dirty="0"/>
              <a:t>地址。</a:t>
            </a:r>
            <a:endParaRPr lang="en-US" altLang="zh-CN" dirty="0"/>
          </a:p>
          <a:p>
            <a:pPr lvl="1"/>
            <a:r>
              <a:rPr lang="zh-CN" altLang="en-US" dirty="0">
                <a:solidFill>
                  <a:srgbClr val="FF0000"/>
                </a:solidFill>
              </a:rPr>
              <a:t>如有，</a:t>
            </a:r>
            <a:r>
              <a:rPr lang="zh-CN" altLang="en-US" dirty="0"/>
              <a:t>就可查出其对应的硬件地址，再将此硬件地址写入 </a:t>
            </a:r>
            <a:r>
              <a:rPr lang="en-US" altLang="zh-CN" dirty="0"/>
              <a:t>MAC </a:t>
            </a:r>
            <a:r>
              <a:rPr lang="zh-CN" altLang="en-US" dirty="0"/>
              <a:t>帧，然后通过局域网将该 </a:t>
            </a:r>
            <a:r>
              <a:rPr lang="en-US" altLang="zh-CN" dirty="0"/>
              <a:t>MAC </a:t>
            </a:r>
            <a:r>
              <a:rPr lang="zh-CN" altLang="en-US" dirty="0"/>
              <a:t>帧发往此硬件地址。</a:t>
            </a:r>
            <a:endParaRPr lang="en-US" altLang="zh-CN" dirty="0"/>
          </a:p>
          <a:p>
            <a:pPr lvl="1"/>
            <a:r>
              <a:rPr lang="zh-CN" altLang="en-US" dirty="0">
                <a:solidFill>
                  <a:srgbClr val="FF0000"/>
                </a:solidFill>
              </a:rPr>
              <a:t>如没有，</a:t>
            </a:r>
            <a:r>
              <a:rPr lang="en-US" altLang="zh-CN" dirty="0">
                <a:solidFill>
                  <a:srgbClr val="FF0000"/>
                </a:solidFill>
              </a:rPr>
              <a:t> </a:t>
            </a:r>
            <a:r>
              <a:rPr lang="en-US" altLang="zh-CN" dirty="0"/>
              <a:t>ARP </a:t>
            </a:r>
            <a:r>
              <a:rPr lang="zh-CN" altLang="zh-CN" dirty="0"/>
              <a:t>进程在本局域网上</a:t>
            </a:r>
            <a:r>
              <a:rPr lang="zh-CN" altLang="zh-CN" dirty="0">
                <a:solidFill>
                  <a:srgbClr val="0000FF"/>
                </a:solidFill>
              </a:rPr>
              <a:t>广播发送</a:t>
            </a:r>
            <a:r>
              <a:rPr lang="zh-CN" altLang="zh-CN" dirty="0"/>
              <a:t>一个</a:t>
            </a:r>
            <a:r>
              <a:rPr lang="en-US" altLang="zh-CN" dirty="0"/>
              <a:t> </a:t>
            </a:r>
            <a:r>
              <a:rPr lang="en-US" altLang="zh-CN" dirty="0">
                <a:solidFill>
                  <a:srgbClr val="0000FF"/>
                </a:solidFill>
              </a:rPr>
              <a:t>ARP </a:t>
            </a:r>
            <a:r>
              <a:rPr lang="zh-CN" altLang="zh-CN" dirty="0">
                <a:solidFill>
                  <a:srgbClr val="0000FF"/>
                </a:solidFill>
              </a:rPr>
              <a:t>请求分组</a:t>
            </a:r>
            <a:r>
              <a:rPr lang="zh-CN" altLang="en-US" dirty="0">
                <a:solidFill>
                  <a:srgbClr val="0000FF"/>
                </a:solidFill>
              </a:rPr>
              <a:t>。</a:t>
            </a:r>
            <a:r>
              <a:rPr lang="zh-CN" altLang="zh-CN" dirty="0"/>
              <a:t>收到</a:t>
            </a:r>
            <a:r>
              <a:rPr lang="en-US" altLang="zh-CN" dirty="0"/>
              <a:t> </a:t>
            </a:r>
            <a:r>
              <a:rPr lang="en-US" altLang="zh-CN" dirty="0">
                <a:solidFill>
                  <a:srgbClr val="0000FF"/>
                </a:solidFill>
              </a:rPr>
              <a:t>ARP </a:t>
            </a:r>
            <a:r>
              <a:rPr lang="zh-CN" altLang="zh-CN" dirty="0">
                <a:solidFill>
                  <a:srgbClr val="0000FF"/>
                </a:solidFill>
              </a:rPr>
              <a:t>响应分组</a:t>
            </a:r>
            <a:r>
              <a:rPr lang="zh-CN" altLang="zh-CN" dirty="0"/>
              <a:t>后，</a:t>
            </a:r>
            <a:r>
              <a:rPr lang="zh-CN" altLang="en-US" dirty="0"/>
              <a:t>将得到的 </a:t>
            </a:r>
            <a:r>
              <a:rPr lang="en-US" altLang="zh-CN" dirty="0"/>
              <a:t>IP </a:t>
            </a:r>
            <a:r>
              <a:rPr lang="zh-CN" altLang="zh-CN" dirty="0"/>
              <a:t>地址到硬件地址的映射</a:t>
            </a:r>
            <a:r>
              <a:rPr lang="zh-CN" altLang="en-US" dirty="0"/>
              <a:t>写入 </a:t>
            </a:r>
            <a:r>
              <a:rPr lang="en-US" altLang="zh-CN" dirty="0"/>
              <a:t>ARP </a:t>
            </a:r>
            <a:r>
              <a:rPr lang="zh-CN" altLang="zh-CN" dirty="0"/>
              <a:t>高速缓存</a:t>
            </a:r>
            <a:r>
              <a:rPr lang="zh-CN" alt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48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748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748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241" name="Rectangle 105"/>
          <p:cNvSpPr>
            <a:spLocks noChangeArrowheads="1"/>
          </p:cNvSpPr>
          <p:nvPr/>
        </p:nvSpPr>
        <p:spPr bwMode="auto">
          <a:xfrm>
            <a:off x="-15552" y="0"/>
            <a:ext cx="9921552" cy="350043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219230" name="Group 94"/>
          <p:cNvGrpSpPr/>
          <p:nvPr/>
        </p:nvGrpSpPr>
        <p:grpSpPr bwMode="auto">
          <a:xfrm>
            <a:off x="3996723" y="4794251"/>
            <a:ext cx="1723231" cy="409575"/>
            <a:chOff x="249" y="663"/>
            <a:chExt cx="1002" cy="258"/>
          </a:xfrm>
          <a:solidFill>
            <a:srgbClr val="FF99FF"/>
          </a:solidFill>
        </p:grpSpPr>
        <p:sp>
          <p:nvSpPr>
            <p:cNvPr id="219231" name="AutoShape 95"/>
            <p:cNvSpPr>
              <a:spLocks noChangeArrowheads="1"/>
            </p:cNvSpPr>
            <p:nvPr/>
          </p:nvSpPr>
          <p:spPr bwMode="auto">
            <a:xfrm flipH="1">
              <a:off x="249" y="709"/>
              <a:ext cx="138" cy="139"/>
            </a:xfrm>
            <a:prstGeom prst="rightArrow">
              <a:avLst>
                <a:gd name="adj1" fmla="val 50000"/>
                <a:gd name="adj2" fmla="val 25000"/>
              </a:avLst>
            </a:prstGeom>
            <a:grp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19232" name="Text Box 96"/>
            <p:cNvSpPr txBox="1">
              <a:spLocks noChangeArrowheads="1"/>
            </p:cNvSpPr>
            <p:nvPr/>
          </p:nvSpPr>
          <p:spPr bwMode="auto">
            <a:xfrm flipH="1">
              <a:off x="386" y="663"/>
              <a:ext cx="865" cy="258"/>
            </a:xfrm>
            <a:prstGeom prst="rect">
              <a:avLst/>
            </a:prstGeom>
            <a:grpFill/>
            <a:ln w="12700">
              <a:solidFill>
                <a:schemeClr val="tx1"/>
              </a:solidFill>
              <a:miter lim="800000"/>
            </a:ln>
            <a:effectLst>
              <a:outerShdw dist="35921" dir="2700000" algn="ctr" rotWithShape="0">
                <a:schemeClr val="bg2"/>
              </a:outerShdw>
            </a:effectLst>
          </p:spPr>
          <p:txBody>
            <a:bodyPr>
              <a:spAutoFit/>
            </a:bodyPr>
            <a:lstStyle/>
            <a:p>
              <a:r>
                <a:rPr kumimoji="1" lang="en-US" altLang="zh-CN" sz="2000" b="1">
                  <a:solidFill>
                    <a:srgbClr val="0000CC"/>
                  </a:solidFill>
                  <a:latin typeface="+mn-lt"/>
                  <a:ea typeface="黑体" pitchFamily="2" charset="-122"/>
                </a:rPr>
                <a:t>ARP </a:t>
              </a:r>
              <a:r>
                <a:rPr kumimoji="1" lang="zh-CN" altLang="en-US" sz="2000" b="1">
                  <a:solidFill>
                    <a:srgbClr val="0000CC"/>
                  </a:solidFill>
                  <a:latin typeface="+mn-lt"/>
                  <a:ea typeface="黑体" pitchFamily="2" charset="-122"/>
                </a:rPr>
                <a:t>响应</a:t>
              </a:r>
            </a:p>
          </p:txBody>
        </p:sp>
      </p:grpSp>
      <p:sp>
        <p:nvSpPr>
          <p:cNvPr id="219143" name="Line 7"/>
          <p:cNvSpPr>
            <a:spLocks noChangeShapeType="1"/>
          </p:cNvSpPr>
          <p:nvPr/>
        </p:nvSpPr>
        <p:spPr bwMode="auto">
          <a:xfrm rot="5400000">
            <a:off x="2079921" y="2311401"/>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144" name="Line 8"/>
          <p:cNvSpPr>
            <a:spLocks noChangeShapeType="1"/>
          </p:cNvSpPr>
          <p:nvPr/>
        </p:nvSpPr>
        <p:spPr bwMode="auto">
          <a:xfrm rot="5400000">
            <a:off x="4263263" y="2302669"/>
            <a:ext cx="588962"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145" name="Line 9"/>
          <p:cNvSpPr>
            <a:spLocks noChangeShapeType="1"/>
          </p:cNvSpPr>
          <p:nvPr/>
        </p:nvSpPr>
        <p:spPr bwMode="auto">
          <a:xfrm rot="5400000">
            <a:off x="6140350" y="2311401"/>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146" name="Line 10"/>
          <p:cNvSpPr>
            <a:spLocks noChangeShapeType="1"/>
          </p:cNvSpPr>
          <p:nvPr/>
        </p:nvSpPr>
        <p:spPr bwMode="auto">
          <a:xfrm rot="5400000">
            <a:off x="8353721" y="2311401"/>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147" name="Line 11"/>
          <p:cNvSpPr>
            <a:spLocks noChangeShapeType="1"/>
          </p:cNvSpPr>
          <p:nvPr/>
        </p:nvSpPr>
        <p:spPr bwMode="auto">
          <a:xfrm rot="5400000">
            <a:off x="662813" y="2311401"/>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pic>
        <p:nvPicPr>
          <p:cNvPr id="219148" name="Picture 1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333" y="2459038"/>
            <a:ext cx="54517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149" name="Picture 1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96336" y="2459038"/>
            <a:ext cx="543454"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150" name="Picture 1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8871" y="2459038"/>
            <a:ext cx="545173"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151" name="Picture 1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7721" y="2459038"/>
            <a:ext cx="545173"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9152" name="Line 16"/>
          <p:cNvSpPr>
            <a:spLocks noChangeShapeType="1"/>
          </p:cNvSpPr>
          <p:nvPr/>
        </p:nvSpPr>
        <p:spPr bwMode="auto">
          <a:xfrm>
            <a:off x="131001" y="2017714"/>
            <a:ext cx="9298914" cy="20637"/>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153" name="Text Box 17"/>
          <p:cNvSpPr txBox="1">
            <a:spLocks noChangeArrowheads="1"/>
          </p:cNvSpPr>
          <p:nvPr/>
        </p:nvSpPr>
        <p:spPr bwMode="auto">
          <a:xfrm>
            <a:off x="2588583" y="2528889"/>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A</a:t>
            </a:r>
          </a:p>
        </p:txBody>
      </p:sp>
      <p:sp>
        <p:nvSpPr>
          <p:cNvPr id="219154" name="Text Box 18"/>
          <p:cNvSpPr txBox="1">
            <a:spLocks noChangeArrowheads="1"/>
          </p:cNvSpPr>
          <p:nvPr/>
        </p:nvSpPr>
        <p:spPr bwMode="auto">
          <a:xfrm>
            <a:off x="4743482" y="2405064"/>
            <a:ext cx="3561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Y</a:t>
            </a:r>
          </a:p>
        </p:txBody>
      </p:sp>
      <p:sp>
        <p:nvSpPr>
          <p:cNvPr id="219155" name="Text Box 19"/>
          <p:cNvSpPr txBox="1">
            <a:spLocks noChangeArrowheads="1"/>
          </p:cNvSpPr>
          <p:nvPr/>
        </p:nvSpPr>
        <p:spPr bwMode="auto">
          <a:xfrm>
            <a:off x="1150837" y="2405064"/>
            <a:ext cx="3561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X</a:t>
            </a:r>
          </a:p>
        </p:txBody>
      </p:sp>
      <p:sp>
        <p:nvSpPr>
          <p:cNvPr id="219156" name="Text Box 20"/>
          <p:cNvSpPr txBox="1">
            <a:spLocks noChangeArrowheads="1"/>
          </p:cNvSpPr>
          <p:nvPr/>
        </p:nvSpPr>
        <p:spPr bwMode="auto">
          <a:xfrm>
            <a:off x="6628374" y="2528889"/>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B</a:t>
            </a:r>
          </a:p>
        </p:txBody>
      </p:sp>
      <p:sp>
        <p:nvSpPr>
          <p:cNvPr id="219157" name="Text Box 21"/>
          <p:cNvSpPr txBox="1">
            <a:spLocks noChangeArrowheads="1"/>
          </p:cNvSpPr>
          <p:nvPr/>
        </p:nvSpPr>
        <p:spPr bwMode="auto">
          <a:xfrm>
            <a:off x="8848624" y="2405064"/>
            <a:ext cx="341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Z</a:t>
            </a:r>
          </a:p>
        </p:txBody>
      </p:sp>
      <p:sp>
        <p:nvSpPr>
          <p:cNvPr id="219181" name="Text Box 45"/>
          <p:cNvSpPr txBox="1">
            <a:spLocks noChangeArrowheads="1"/>
          </p:cNvSpPr>
          <p:nvPr/>
        </p:nvSpPr>
        <p:spPr bwMode="auto">
          <a:xfrm>
            <a:off x="961035" y="3789364"/>
            <a:ext cx="2494209" cy="757130"/>
          </a:xfrm>
          <a:prstGeom prst="rect">
            <a:avLst/>
          </a:prstGeom>
          <a:solidFill>
            <a:srgbClr val="66FFFF"/>
          </a:solidFill>
          <a:ln w="9525">
            <a:solidFill>
              <a:schemeClr val="tx2"/>
            </a:solidFill>
            <a:miter lim="800000"/>
          </a:ln>
          <a:effectLst/>
        </p:spPr>
        <p:txBody>
          <a:bodyPr wrap="none">
            <a:spAutoFit/>
          </a:bodyPr>
          <a:lstStyle/>
          <a:p>
            <a:pPr algn="ctr">
              <a:lnSpc>
                <a:spcPct val="90000"/>
              </a:lnSpc>
            </a:pPr>
            <a:r>
              <a:rPr kumimoji="1" lang="zh-CN" altLang="en-US" sz="2400" b="1" dirty="0">
                <a:solidFill>
                  <a:srgbClr val="0000CC"/>
                </a:solidFill>
                <a:latin typeface="+mn-lt"/>
                <a:ea typeface="黑体" pitchFamily="2" charset="-122"/>
              </a:rPr>
              <a:t>主机 </a:t>
            </a:r>
            <a:r>
              <a:rPr kumimoji="1" lang="en-US" altLang="zh-CN" sz="2400" b="1" dirty="0">
                <a:solidFill>
                  <a:srgbClr val="0000CC"/>
                </a:solidFill>
                <a:latin typeface="+mn-lt"/>
                <a:ea typeface="黑体" pitchFamily="2" charset="-122"/>
              </a:rPr>
              <a:t>B </a:t>
            </a:r>
            <a:r>
              <a:rPr kumimoji="1" lang="zh-CN" altLang="en-US" sz="2400" b="1" dirty="0">
                <a:solidFill>
                  <a:srgbClr val="0000CC"/>
                </a:solidFill>
                <a:latin typeface="+mn-lt"/>
                <a:ea typeface="黑体" pitchFamily="2" charset="-122"/>
              </a:rPr>
              <a:t>向 </a:t>
            </a:r>
            <a:r>
              <a:rPr kumimoji="1" lang="en-US" altLang="zh-CN" sz="2400" b="1" dirty="0">
                <a:solidFill>
                  <a:srgbClr val="0000CC"/>
                </a:solidFill>
                <a:latin typeface="+mn-lt"/>
                <a:ea typeface="黑体" pitchFamily="2" charset="-122"/>
              </a:rPr>
              <a:t>A </a:t>
            </a:r>
            <a:r>
              <a:rPr kumimoji="1" lang="zh-CN" altLang="en-US" sz="2400" b="1" dirty="0">
                <a:solidFill>
                  <a:srgbClr val="C00000"/>
                </a:solidFill>
                <a:latin typeface="+mn-lt"/>
                <a:ea typeface="黑体" pitchFamily="2" charset="-122"/>
              </a:rPr>
              <a:t>发送</a:t>
            </a:r>
          </a:p>
          <a:p>
            <a:pPr algn="ctr">
              <a:lnSpc>
                <a:spcPct val="90000"/>
              </a:lnSpc>
            </a:pPr>
            <a:r>
              <a:rPr kumimoji="1" lang="en-US" altLang="zh-CN" sz="2400" b="1" dirty="0">
                <a:solidFill>
                  <a:srgbClr val="C00000"/>
                </a:solidFill>
                <a:latin typeface="+mn-lt"/>
                <a:ea typeface="黑体" pitchFamily="2" charset="-122"/>
              </a:rPr>
              <a:t>ARP </a:t>
            </a:r>
            <a:r>
              <a:rPr kumimoji="1" lang="zh-CN" altLang="en-US" sz="2400" b="1" dirty="0">
                <a:solidFill>
                  <a:srgbClr val="C00000"/>
                </a:solidFill>
                <a:latin typeface="+mn-lt"/>
                <a:ea typeface="黑体" pitchFamily="2" charset="-122"/>
              </a:rPr>
              <a:t>响应分组 </a:t>
            </a:r>
          </a:p>
        </p:txBody>
      </p:sp>
      <p:sp>
        <p:nvSpPr>
          <p:cNvPr id="219182" name="Text Box 46"/>
          <p:cNvSpPr txBox="1">
            <a:spLocks noChangeArrowheads="1"/>
          </p:cNvSpPr>
          <p:nvPr/>
        </p:nvSpPr>
        <p:spPr bwMode="auto">
          <a:xfrm>
            <a:off x="468228" y="219076"/>
            <a:ext cx="2410853" cy="757130"/>
          </a:xfrm>
          <a:prstGeom prst="rect">
            <a:avLst/>
          </a:prstGeom>
          <a:solidFill>
            <a:srgbClr val="66FFFF"/>
          </a:solidFill>
          <a:ln w="9525">
            <a:solidFill>
              <a:schemeClr val="tx2"/>
            </a:solidFill>
            <a:miter lim="800000"/>
          </a:ln>
          <a:effectLst/>
        </p:spPr>
        <p:txBody>
          <a:bodyPr wrap="none">
            <a:spAutoFit/>
          </a:bodyPr>
          <a:lstStyle/>
          <a:p>
            <a:pPr algn="ctr">
              <a:lnSpc>
                <a:spcPct val="90000"/>
              </a:lnSpc>
            </a:pPr>
            <a:r>
              <a:rPr kumimoji="1" lang="zh-CN" altLang="en-US" sz="2400" b="1" dirty="0">
                <a:solidFill>
                  <a:srgbClr val="0000CC"/>
                </a:solidFill>
                <a:latin typeface="+mn-lt"/>
                <a:ea typeface="黑体" pitchFamily="2" charset="-122"/>
              </a:rPr>
              <a:t>主机 </a:t>
            </a:r>
            <a:r>
              <a:rPr kumimoji="1" lang="en-US" altLang="zh-CN" sz="2400" b="1" dirty="0">
                <a:solidFill>
                  <a:srgbClr val="0000CC"/>
                </a:solidFill>
                <a:latin typeface="+mn-lt"/>
                <a:ea typeface="黑体" pitchFamily="2" charset="-122"/>
              </a:rPr>
              <a:t>A </a:t>
            </a:r>
            <a:r>
              <a:rPr kumimoji="1" lang="zh-CN" altLang="en-US" sz="2400" b="1" dirty="0">
                <a:solidFill>
                  <a:srgbClr val="C00000"/>
                </a:solidFill>
                <a:latin typeface="+mn-lt"/>
                <a:ea typeface="黑体" pitchFamily="2" charset="-122"/>
              </a:rPr>
              <a:t>广播发送</a:t>
            </a:r>
          </a:p>
          <a:p>
            <a:pPr algn="ctr">
              <a:lnSpc>
                <a:spcPct val="90000"/>
              </a:lnSpc>
            </a:pPr>
            <a:r>
              <a:rPr kumimoji="1" lang="en-US" altLang="zh-CN" sz="2400" b="1" dirty="0">
                <a:solidFill>
                  <a:srgbClr val="C00000"/>
                </a:solidFill>
                <a:latin typeface="+mn-lt"/>
                <a:ea typeface="黑体" pitchFamily="2" charset="-122"/>
              </a:rPr>
              <a:t>ARP </a:t>
            </a:r>
            <a:r>
              <a:rPr kumimoji="1" lang="zh-CN" altLang="en-US" sz="2400" b="1" dirty="0">
                <a:solidFill>
                  <a:srgbClr val="C00000"/>
                </a:solidFill>
                <a:latin typeface="+mn-lt"/>
                <a:ea typeface="黑体" pitchFamily="2" charset="-122"/>
              </a:rPr>
              <a:t>请求分组 </a:t>
            </a:r>
          </a:p>
        </p:txBody>
      </p:sp>
      <p:sp>
        <p:nvSpPr>
          <p:cNvPr id="219184" name="Text Box 48"/>
          <p:cNvSpPr txBox="1">
            <a:spLocks noChangeArrowheads="1"/>
          </p:cNvSpPr>
          <p:nvPr/>
        </p:nvSpPr>
        <p:spPr bwMode="auto">
          <a:xfrm>
            <a:off x="2882667" y="1473201"/>
            <a:ext cx="1310167" cy="400110"/>
          </a:xfrm>
          <a:prstGeom prst="rect">
            <a:avLst/>
          </a:prstGeom>
          <a:solidFill>
            <a:srgbClr val="FF99FF"/>
          </a:solidFill>
          <a:ln w="12700">
            <a:solidFill>
              <a:schemeClr val="tx1"/>
            </a:solidFill>
            <a:miter lim="800000"/>
          </a:ln>
          <a:effectLst>
            <a:outerShdw dist="35921" dir="2700000" algn="ctr" rotWithShape="0">
              <a:schemeClr val="bg2"/>
            </a:outerShdw>
          </a:effectLst>
        </p:spPr>
        <p:txBody>
          <a:bodyPr wrap="none">
            <a:spAutoFit/>
          </a:bodyPr>
          <a:lstStyle/>
          <a:p>
            <a:r>
              <a:rPr kumimoji="1" lang="en-US" altLang="zh-CN" sz="2000" b="1">
                <a:solidFill>
                  <a:srgbClr val="0000CC"/>
                </a:solidFill>
                <a:latin typeface="+mn-lt"/>
                <a:ea typeface="黑体" pitchFamily="2" charset="-122"/>
              </a:rPr>
              <a:t>ARP </a:t>
            </a:r>
            <a:r>
              <a:rPr kumimoji="1" lang="zh-CN" altLang="en-US" sz="2000" b="1">
                <a:solidFill>
                  <a:srgbClr val="0000CC"/>
                </a:solidFill>
                <a:latin typeface="+mn-lt"/>
                <a:ea typeface="黑体" pitchFamily="2" charset="-122"/>
              </a:rPr>
              <a:t>请求</a:t>
            </a:r>
          </a:p>
        </p:txBody>
      </p:sp>
      <p:sp>
        <p:nvSpPr>
          <p:cNvPr id="219185" name="AutoShape 49"/>
          <p:cNvSpPr>
            <a:spLocks noChangeArrowheads="1"/>
          </p:cNvSpPr>
          <p:nvPr/>
        </p:nvSpPr>
        <p:spPr bwMode="auto">
          <a:xfrm>
            <a:off x="4301496" y="1570039"/>
            <a:ext cx="235611" cy="204787"/>
          </a:xfrm>
          <a:prstGeom prst="rightArrow">
            <a:avLst>
              <a:gd name="adj1" fmla="val 50000"/>
              <a:gd name="adj2" fmla="val 26550"/>
            </a:avLst>
          </a:prstGeom>
          <a:solidFill>
            <a:srgbClr val="FF99FF"/>
          </a:solidFill>
          <a:ln w="9525">
            <a:solidFill>
              <a:schemeClr val="tx1"/>
            </a:solidFill>
            <a:miter lim="800000"/>
          </a:ln>
          <a:effectLst/>
        </p:spPr>
        <p:txBody>
          <a:bodyPr wrap="none" anchor="ctr"/>
          <a:lstStyle/>
          <a:p>
            <a:endParaRPr lang="zh-CN" altLang="en-US" b="1">
              <a:solidFill>
                <a:srgbClr val="0000CC"/>
              </a:solidFill>
              <a:latin typeface="+mn-lt"/>
              <a:ea typeface="黑体" pitchFamily="2" charset="-122"/>
            </a:endParaRPr>
          </a:p>
        </p:txBody>
      </p:sp>
      <p:sp>
        <p:nvSpPr>
          <p:cNvPr id="219186" name="Text Box 50"/>
          <p:cNvSpPr txBox="1">
            <a:spLocks noChangeArrowheads="1"/>
          </p:cNvSpPr>
          <p:nvPr/>
        </p:nvSpPr>
        <p:spPr bwMode="auto">
          <a:xfrm>
            <a:off x="4967055" y="1473201"/>
            <a:ext cx="1310167" cy="400110"/>
          </a:xfrm>
          <a:prstGeom prst="rect">
            <a:avLst/>
          </a:prstGeom>
          <a:solidFill>
            <a:srgbClr val="FF99FF"/>
          </a:solidFill>
          <a:ln w="12700">
            <a:solidFill>
              <a:schemeClr val="tx1"/>
            </a:solidFill>
            <a:miter lim="800000"/>
          </a:ln>
          <a:effectLst>
            <a:outerShdw dist="35921" dir="2700000" algn="ctr" rotWithShape="0">
              <a:schemeClr val="bg2"/>
            </a:outerShdw>
          </a:effectLst>
        </p:spPr>
        <p:txBody>
          <a:bodyPr wrap="none">
            <a:spAutoFit/>
          </a:bodyPr>
          <a:lstStyle/>
          <a:p>
            <a:r>
              <a:rPr kumimoji="1" lang="en-US" altLang="zh-CN" sz="2000" b="1">
                <a:solidFill>
                  <a:srgbClr val="0000CC"/>
                </a:solidFill>
                <a:latin typeface="+mn-lt"/>
                <a:ea typeface="黑体" pitchFamily="2" charset="-122"/>
              </a:rPr>
              <a:t>ARP </a:t>
            </a:r>
            <a:r>
              <a:rPr kumimoji="1" lang="zh-CN" altLang="en-US" sz="2000" b="1">
                <a:solidFill>
                  <a:srgbClr val="0000CC"/>
                </a:solidFill>
                <a:latin typeface="+mn-lt"/>
                <a:ea typeface="黑体" pitchFamily="2" charset="-122"/>
              </a:rPr>
              <a:t>请求</a:t>
            </a:r>
          </a:p>
        </p:txBody>
      </p:sp>
      <p:sp>
        <p:nvSpPr>
          <p:cNvPr id="219187" name="AutoShape 51"/>
          <p:cNvSpPr>
            <a:spLocks noChangeArrowheads="1"/>
          </p:cNvSpPr>
          <p:nvPr/>
        </p:nvSpPr>
        <p:spPr bwMode="auto">
          <a:xfrm>
            <a:off x="6353206" y="1595438"/>
            <a:ext cx="235612" cy="220662"/>
          </a:xfrm>
          <a:prstGeom prst="rightArrow">
            <a:avLst>
              <a:gd name="adj1" fmla="val 50000"/>
              <a:gd name="adj2" fmla="val 25000"/>
            </a:avLst>
          </a:prstGeom>
          <a:solidFill>
            <a:srgbClr val="FF99FF"/>
          </a:solidFill>
          <a:ln w="9525">
            <a:solidFill>
              <a:schemeClr val="tx1"/>
            </a:solidFill>
            <a:miter lim="800000"/>
          </a:ln>
          <a:effectLst/>
        </p:spPr>
        <p:txBody>
          <a:bodyPr wrap="none" anchor="ctr"/>
          <a:lstStyle/>
          <a:p>
            <a:endParaRPr lang="zh-CN" altLang="en-US" b="1">
              <a:solidFill>
                <a:srgbClr val="0000CC"/>
              </a:solidFill>
              <a:latin typeface="+mn-lt"/>
              <a:ea typeface="黑体" pitchFamily="2" charset="-122"/>
            </a:endParaRPr>
          </a:p>
        </p:txBody>
      </p:sp>
      <p:sp>
        <p:nvSpPr>
          <p:cNvPr id="219188" name="Text Box 52"/>
          <p:cNvSpPr txBox="1">
            <a:spLocks noChangeArrowheads="1"/>
          </p:cNvSpPr>
          <p:nvPr/>
        </p:nvSpPr>
        <p:spPr bwMode="auto">
          <a:xfrm>
            <a:off x="7010167" y="1473201"/>
            <a:ext cx="1310167" cy="400110"/>
          </a:xfrm>
          <a:prstGeom prst="rect">
            <a:avLst/>
          </a:prstGeom>
          <a:solidFill>
            <a:srgbClr val="FF99FF"/>
          </a:solidFill>
          <a:ln w="12700">
            <a:solidFill>
              <a:schemeClr val="tx1"/>
            </a:solidFill>
            <a:miter lim="800000"/>
          </a:ln>
          <a:effectLst/>
        </p:spPr>
        <p:txBody>
          <a:bodyPr wrap="none">
            <a:spAutoFit/>
          </a:bodyPr>
          <a:lstStyle/>
          <a:p>
            <a:r>
              <a:rPr kumimoji="1" lang="en-US" altLang="zh-CN" sz="2000" b="1" dirty="0">
                <a:solidFill>
                  <a:srgbClr val="0000CC"/>
                </a:solidFill>
                <a:latin typeface="+mn-lt"/>
                <a:ea typeface="黑体" pitchFamily="2" charset="-122"/>
              </a:rPr>
              <a:t>ARP </a:t>
            </a:r>
            <a:r>
              <a:rPr kumimoji="1" lang="zh-CN" altLang="en-US" sz="2000" b="1" dirty="0">
                <a:solidFill>
                  <a:srgbClr val="0000CC"/>
                </a:solidFill>
                <a:latin typeface="+mn-lt"/>
                <a:ea typeface="黑体" pitchFamily="2" charset="-122"/>
              </a:rPr>
              <a:t>请求</a:t>
            </a:r>
          </a:p>
        </p:txBody>
      </p:sp>
      <p:sp>
        <p:nvSpPr>
          <p:cNvPr id="219189" name="AutoShape 53"/>
          <p:cNvSpPr>
            <a:spLocks noChangeArrowheads="1"/>
          </p:cNvSpPr>
          <p:nvPr/>
        </p:nvSpPr>
        <p:spPr bwMode="auto">
          <a:xfrm>
            <a:off x="8418677" y="1558926"/>
            <a:ext cx="235611" cy="220663"/>
          </a:xfrm>
          <a:prstGeom prst="rightArrow">
            <a:avLst>
              <a:gd name="adj1" fmla="val 50000"/>
              <a:gd name="adj2" fmla="val 25000"/>
            </a:avLst>
          </a:prstGeom>
          <a:solidFill>
            <a:srgbClr val="FF99FF"/>
          </a:solidFill>
          <a:ln w="9525">
            <a:solidFill>
              <a:schemeClr val="tx1"/>
            </a:solidFill>
            <a:miter lim="800000"/>
          </a:ln>
          <a:effectLst/>
        </p:spPr>
        <p:txBody>
          <a:bodyPr wrap="none" anchor="ctr"/>
          <a:lstStyle/>
          <a:p>
            <a:endParaRPr lang="zh-CN" altLang="en-US" b="1">
              <a:solidFill>
                <a:srgbClr val="0000CC"/>
              </a:solidFill>
              <a:latin typeface="+mn-lt"/>
              <a:ea typeface="黑体" pitchFamily="2" charset="-122"/>
            </a:endParaRPr>
          </a:p>
        </p:txBody>
      </p:sp>
      <p:grpSp>
        <p:nvGrpSpPr>
          <p:cNvPr id="219229" name="Group 93"/>
          <p:cNvGrpSpPr/>
          <p:nvPr/>
        </p:nvGrpSpPr>
        <p:grpSpPr bwMode="auto">
          <a:xfrm>
            <a:off x="559229" y="1485901"/>
            <a:ext cx="1723231" cy="409575"/>
            <a:chOff x="249" y="663"/>
            <a:chExt cx="1002" cy="258"/>
          </a:xfrm>
          <a:solidFill>
            <a:srgbClr val="FF99FF"/>
          </a:solidFill>
        </p:grpSpPr>
        <p:sp>
          <p:nvSpPr>
            <p:cNvPr id="219141" name="AutoShape 5"/>
            <p:cNvSpPr>
              <a:spLocks noChangeArrowheads="1"/>
            </p:cNvSpPr>
            <p:nvPr/>
          </p:nvSpPr>
          <p:spPr bwMode="auto">
            <a:xfrm flipH="1">
              <a:off x="249" y="709"/>
              <a:ext cx="138" cy="139"/>
            </a:xfrm>
            <a:prstGeom prst="rightArrow">
              <a:avLst>
                <a:gd name="adj1" fmla="val 50000"/>
                <a:gd name="adj2" fmla="val 25000"/>
              </a:avLst>
            </a:prstGeom>
            <a:grp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19190" name="Text Box 54"/>
            <p:cNvSpPr txBox="1">
              <a:spLocks noChangeArrowheads="1"/>
            </p:cNvSpPr>
            <p:nvPr/>
          </p:nvSpPr>
          <p:spPr bwMode="auto">
            <a:xfrm flipH="1">
              <a:off x="386" y="663"/>
              <a:ext cx="865" cy="258"/>
            </a:xfrm>
            <a:prstGeom prst="rect">
              <a:avLst/>
            </a:prstGeom>
            <a:grp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000" b="1">
                  <a:solidFill>
                    <a:srgbClr val="0000CC"/>
                  </a:solidFill>
                  <a:latin typeface="+mn-lt"/>
                  <a:ea typeface="黑体" pitchFamily="2" charset="-122"/>
                </a:rPr>
                <a:t>ARP </a:t>
              </a:r>
              <a:r>
                <a:rPr kumimoji="1" lang="zh-CN" altLang="en-US" sz="2000" b="1">
                  <a:solidFill>
                    <a:srgbClr val="0000CC"/>
                  </a:solidFill>
                  <a:latin typeface="+mn-lt"/>
                  <a:ea typeface="黑体" pitchFamily="2" charset="-122"/>
                </a:rPr>
                <a:t>请求</a:t>
              </a:r>
            </a:p>
          </p:txBody>
        </p:sp>
      </p:grpSp>
      <p:sp>
        <p:nvSpPr>
          <p:cNvPr id="219191" name="Text Box 55"/>
          <p:cNvSpPr txBox="1">
            <a:spLocks noChangeArrowheads="1"/>
          </p:cNvSpPr>
          <p:nvPr/>
        </p:nvSpPr>
        <p:spPr bwMode="auto">
          <a:xfrm>
            <a:off x="2413165" y="2241551"/>
            <a:ext cx="125226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209.0.0.5</a:t>
            </a:r>
          </a:p>
        </p:txBody>
      </p:sp>
      <p:sp>
        <p:nvSpPr>
          <p:cNvPr id="219192" name="Text Box 56"/>
          <p:cNvSpPr txBox="1">
            <a:spLocks noChangeArrowheads="1"/>
          </p:cNvSpPr>
          <p:nvPr/>
        </p:nvSpPr>
        <p:spPr bwMode="auto">
          <a:xfrm>
            <a:off x="6391042" y="2135189"/>
            <a:ext cx="125226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209.0.0.6</a:t>
            </a:r>
          </a:p>
        </p:txBody>
      </p:sp>
      <p:sp>
        <p:nvSpPr>
          <p:cNvPr id="219193" name="Text Box 57"/>
          <p:cNvSpPr txBox="1">
            <a:spLocks noChangeArrowheads="1"/>
          </p:cNvSpPr>
          <p:nvPr/>
        </p:nvSpPr>
        <p:spPr bwMode="auto">
          <a:xfrm>
            <a:off x="1183512" y="2960689"/>
            <a:ext cx="243688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00-00-C0-15-AD-18</a:t>
            </a:r>
          </a:p>
        </p:txBody>
      </p:sp>
      <p:sp>
        <p:nvSpPr>
          <p:cNvPr id="219194" name="Text Box 58"/>
          <p:cNvSpPr txBox="1">
            <a:spLocks noChangeArrowheads="1"/>
          </p:cNvSpPr>
          <p:nvPr/>
        </p:nvSpPr>
        <p:spPr bwMode="auto">
          <a:xfrm>
            <a:off x="5093950" y="6237289"/>
            <a:ext cx="24657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08-00-2B-00-EE-0A</a:t>
            </a:r>
          </a:p>
        </p:txBody>
      </p:sp>
      <p:sp>
        <p:nvSpPr>
          <p:cNvPr id="219195" name="AutoShape 59"/>
          <p:cNvSpPr>
            <a:spLocks noChangeArrowheads="1"/>
          </p:cNvSpPr>
          <p:nvPr/>
        </p:nvSpPr>
        <p:spPr bwMode="auto">
          <a:xfrm>
            <a:off x="3434722" y="592139"/>
            <a:ext cx="6104890" cy="661987"/>
          </a:xfrm>
          <a:prstGeom prst="wedgeRoundRectCallout">
            <a:avLst>
              <a:gd name="adj1" fmla="val -51181"/>
              <a:gd name="adj2" fmla="val 85972"/>
              <a:gd name="adj3" fmla="val 16667"/>
            </a:avLst>
          </a:prstGeom>
          <a:solidFill>
            <a:srgbClr val="FF99FF"/>
          </a:solidFill>
          <a:ln w="9525">
            <a:solidFill>
              <a:schemeClr val="tx1"/>
            </a:solidFill>
            <a:miter lim="800000"/>
          </a:ln>
          <a:effectLst/>
        </p:spPr>
        <p:txBody>
          <a:bodyPr/>
          <a:lstStyle/>
          <a:p>
            <a:pPr algn="ctr"/>
            <a:endParaRPr kumimoji="1" lang="zh-CN" altLang="zh-CN" sz="2000" b="1">
              <a:solidFill>
                <a:srgbClr val="0000CC"/>
              </a:solidFill>
              <a:latin typeface="+mn-lt"/>
              <a:ea typeface="黑体" pitchFamily="2" charset="-122"/>
            </a:endParaRPr>
          </a:p>
        </p:txBody>
      </p:sp>
      <p:sp>
        <p:nvSpPr>
          <p:cNvPr id="219196" name="Text Box 60"/>
          <p:cNvSpPr txBox="1">
            <a:spLocks noChangeArrowheads="1"/>
          </p:cNvSpPr>
          <p:nvPr/>
        </p:nvSpPr>
        <p:spPr bwMode="auto">
          <a:xfrm>
            <a:off x="3512111" y="558801"/>
            <a:ext cx="58849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CC"/>
                </a:solidFill>
                <a:latin typeface="+mn-lt"/>
                <a:ea typeface="黑体" pitchFamily="2" charset="-122"/>
              </a:rPr>
              <a:t>我是 </a:t>
            </a:r>
            <a:r>
              <a:rPr kumimoji="1" lang="en-US" altLang="zh-CN" sz="2000" b="1">
                <a:solidFill>
                  <a:srgbClr val="0000CC"/>
                </a:solidFill>
                <a:latin typeface="+mn-lt"/>
                <a:ea typeface="黑体" pitchFamily="2" charset="-122"/>
              </a:rPr>
              <a:t>209.0.0.5</a:t>
            </a:r>
            <a:r>
              <a:rPr kumimoji="1" lang="zh-CN" altLang="en-US" sz="2000" b="1">
                <a:solidFill>
                  <a:srgbClr val="0000CC"/>
                </a:solidFill>
                <a:latin typeface="+mn-lt"/>
                <a:ea typeface="黑体" pitchFamily="2" charset="-122"/>
              </a:rPr>
              <a:t>，硬件地址是 </a:t>
            </a:r>
            <a:r>
              <a:rPr kumimoji="1" lang="en-US" altLang="zh-CN" sz="2000" b="1">
                <a:solidFill>
                  <a:srgbClr val="0000CC"/>
                </a:solidFill>
                <a:latin typeface="+mn-lt"/>
                <a:ea typeface="黑体" pitchFamily="2" charset="-122"/>
              </a:rPr>
              <a:t>00-00-C0-15-AD-18</a:t>
            </a:r>
          </a:p>
          <a:p>
            <a:r>
              <a:rPr kumimoji="1" lang="zh-CN" altLang="en-US" sz="2000" b="1">
                <a:solidFill>
                  <a:srgbClr val="0000CC"/>
                </a:solidFill>
                <a:latin typeface="+mn-lt"/>
                <a:ea typeface="黑体" pitchFamily="2" charset="-122"/>
              </a:rPr>
              <a:t>我想知道主机 </a:t>
            </a:r>
            <a:r>
              <a:rPr kumimoji="1" lang="en-US" altLang="zh-CN" sz="2000" b="1">
                <a:solidFill>
                  <a:srgbClr val="0000CC"/>
                </a:solidFill>
                <a:latin typeface="+mn-lt"/>
                <a:ea typeface="黑体" pitchFamily="2" charset="-122"/>
              </a:rPr>
              <a:t>209.0.0.6 </a:t>
            </a:r>
            <a:r>
              <a:rPr kumimoji="1" lang="zh-CN" altLang="en-US" sz="2000" b="1">
                <a:solidFill>
                  <a:srgbClr val="0000CC"/>
                </a:solidFill>
                <a:latin typeface="+mn-lt"/>
                <a:ea typeface="黑体" pitchFamily="2" charset="-122"/>
              </a:rPr>
              <a:t>的硬件地址</a:t>
            </a:r>
          </a:p>
        </p:txBody>
      </p:sp>
      <p:sp>
        <p:nvSpPr>
          <p:cNvPr id="219197" name="AutoShape 61"/>
          <p:cNvSpPr>
            <a:spLocks noChangeArrowheads="1"/>
          </p:cNvSpPr>
          <p:nvPr/>
        </p:nvSpPr>
        <p:spPr bwMode="auto">
          <a:xfrm>
            <a:off x="5248731" y="3933826"/>
            <a:ext cx="4216929" cy="727075"/>
          </a:xfrm>
          <a:prstGeom prst="wedgeRoundRectCallout">
            <a:avLst>
              <a:gd name="adj1" fmla="val -44574"/>
              <a:gd name="adj2" fmla="val 81657"/>
              <a:gd name="adj3" fmla="val 16667"/>
            </a:avLst>
          </a:prstGeom>
          <a:solidFill>
            <a:srgbClr val="FF99FF"/>
          </a:solidFill>
          <a:ln w="9525">
            <a:solidFill>
              <a:schemeClr val="tx1"/>
            </a:solidFill>
            <a:miter lim="800000"/>
          </a:ln>
          <a:effectLst/>
        </p:spPr>
        <p:txBody>
          <a:bodyPr/>
          <a:lstStyle/>
          <a:p>
            <a:pPr algn="ctr"/>
            <a:endParaRPr kumimoji="1" lang="zh-CN" altLang="zh-CN" sz="2000" b="1">
              <a:solidFill>
                <a:srgbClr val="0000CC"/>
              </a:solidFill>
              <a:latin typeface="+mn-lt"/>
              <a:ea typeface="黑体" pitchFamily="2" charset="-122"/>
            </a:endParaRPr>
          </a:p>
        </p:txBody>
      </p:sp>
      <p:sp>
        <p:nvSpPr>
          <p:cNvPr id="219198" name="Text Box 62"/>
          <p:cNvSpPr txBox="1">
            <a:spLocks noChangeArrowheads="1"/>
          </p:cNvSpPr>
          <p:nvPr/>
        </p:nvSpPr>
        <p:spPr bwMode="auto">
          <a:xfrm>
            <a:off x="5317523" y="3933826"/>
            <a:ext cx="42220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zh-CN" altLang="en-US" sz="2000" b="1">
                <a:solidFill>
                  <a:srgbClr val="0000CC"/>
                </a:solidFill>
                <a:latin typeface="+mn-lt"/>
                <a:ea typeface="黑体" pitchFamily="2" charset="-122"/>
              </a:rPr>
              <a:t>我是 </a:t>
            </a:r>
            <a:r>
              <a:rPr kumimoji="1" lang="en-US" altLang="zh-CN" sz="2000" b="1">
                <a:solidFill>
                  <a:srgbClr val="0000CC"/>
                </a:solidFill>
                <a:latin typeface="+mn-lt"/>
                <a:ea typeface="黑体" pitchFamily="2" charset="-122"/>
              </a:rPr>
              <a:t>209.0.0.6</a:t>
            </a:r>
          </a:p>
          <a:p>
            <a:r>
              <a:rPr kumimoji="1" lang="zh-CN" altLang="en-US" sz="2000" b="1">
                <a:solidFill>
                  <a:srgbClr val="0000CC"/>
                </a:solidFill>
                <a:latin typeface="+mn-lt"/>
                <a:ea typeface="黑体" pitchFamily="2" charset="-122"/>
              </a:rPr>
              <a:t>硬件地址是 </a:t>
            </a:r>
            <a:r>
              <a:rPr kumimoji="1" lang="en-US" altLang="zh-CN" sz="2000" b="1">
                <a:solidFill>
                  <a:srgbClr val="0000CC"/>
                </a:solidFill>
                <a:latin typeface="+mn-lt"/>
                <a:ea typeface="黑体" pitchFamily="2" charset="-122"/>
              </a:rPr>
              <a:t>08-00-2B-00-EE-0A</a:t>
            </a:r>
          </a:p>
        </p:txBody>
      </p:sp>
      <p:pic>
        <p:nvPicPr>
          <p:cNvPr id="219199" name="Picture 6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03602" y="2459038"/>
            <a:ext cx="545173"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9210" name="Line 74"/>
          <p:cNvSpPr>
            <a:spLocks noChangeShapeType="1"/>
          </p:cNvSpPr>
          <p:nvPr/>
        </p:nvSpPr>
        <p:spPr bwMode="auto">
          <a:xfrm rot="5400000">
            <a:off x="1955727" y="5621338"/>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11" name="Line 75"/>
          <p:cNvSpPr>
            <a:spLocks noChangeShapeType="1"/>
          </p:cNvSpPr>
          <p:nvPr/>
        </p:nvSpPr>
        <p:spPr bwMode="auto">
          <a:xfrm rot="5400000">
            <a:off x="4139068" y="5612607"/>
            <a:ext cx="588963"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12" name="Line 76"/>
          <p:cNvSpPr>
            <a:spLocks noChangeShapeType="1"/>
          </p:cNvSpPr>
          <p:nvPr/>
        </p:nvSpPr>
        <p:spPr bwMode="auto">
          <a:xfrm rot="5400000">
            <a:off x="6016154" y="5621338"/>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13" name="Line 77"/>
          <p:cNvSpPr>
            <a:spLocks noChangeShapeType="1"/>
          </p:cNvSpPr>
          <p:nvPr/>
        </p:nvSpPr>
        <p:spPr bwMode="auto">
          <a:xfrm rot="5400000">
            <a:off x="8229527" y="5621338"/>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14" name="Line 78"/>
          <p:cNvSpPr>
            <a:spLocks noChangeShapeType="1"/>
          </p:cNvSpPr>
          <p:nvPr/>
        </p:nvSpPr>
        <p:spPr bwMode="auto">
          <a:xfrm rot="5400000">
            <a:off x="538618" y="5621338"/>
            <a:ext cx="587375"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pic>
        <p:nvPicPr>
          <p:cNvPr id="219215" name="Picture 7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140" y="5768975"/>
            <a:ext cx="545173"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216" name="Picture 8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72141" y="5768975"/>
            <a:ext cx="543454"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217" name="Picture 8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4675" y="5768975"/>
            <a:ext cx="54517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9218" name="Picture 8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63525" y="5768975"/>
            <a:ext cx="54517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9219" name="Line 83"/>
          <p:cNvSpPr>
            <a:spLocks noChangeShapeType="1"/>
          </p:cNvSpPr>
          <p:nvPr/>
        </p:nvSpPr>
        <p:spPr bwMode="auto">
          <a:xfrm>
            <a:off x="6806" y="5327650"/>
            <a:ext cx="9298913" cy="20638"/>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20" name="Text Box 84"/>
          <p:cNvSpPr txBox="1">
            <a:spLocks noChangeArrowheads="1"/>
          </p:cNvSpPr>
          <p:nvPr/>
        </p:nvSpPr>
        <p:spPr bwMode="auto">
          <a:xfrm>
            <a:off x="2464388" y="5838826"/>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A</a:t>
            </a:r>
          </a:p>
        </p:txBody>
      </p:sp>
      <p:sp>
        <p:nvSpPr>
          <p:cNvPr id="219221" name="Text Box 85"/>
          <p:cNvSpPr txBox="1">
            <a:spLocks noChangeArrowheads="1"/>
          </p:cNvSpPr>
          <p:nvPr/>
        </p:nvSpPr>
        <p:spPr bwMode="auto">
          <a:xfrm>
            <a:off x="4619287" y="5715001"/>
            <a:ext cx="3561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Y</a:t>
            </a:r>
          </a:p>
        </p:txBody>
      </p:sp>
      <p:sp>
        <p:nvSpPr>
          <p:cNvPr id="219222" name="Text Box 86"/>
          <p:cNvSpPr txBox="1">
            <a:spLocks noChangeArrowheads="1"/>
          </p:cNvSpPr>
          <p:nvPr/>
        </p:nvSpPr>
        <p:spPr bwMode="auto">
          <a:xfrm>
            <a:off x="1026642" y="5715001"/>
            <a:ext cx="3561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X</a:t>
            </a:r>
          </a:p>
        </p:txBody>
      </p:sp>
      <p:sp>
        <p:nvSpPr>
          <p:cNvPr id="219223" name="Text Box 87"/>
          <p:cNvSpPr txBox="1">
            <a:spLocks noChangeArrowheads="1"/>
          </p:cNvSpPr>
          <p:nvPr/>
        </p:nvSpPr>
        <p:spPr bwMode="auto">
          <a:xfrm>
            <a:off x="6504179" y="5838826"/>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B</a:t>
            </a:r>
          </a:p>
        </p:txBody>
      </p:sp>
      <p:sp>
        <p:nvSpPr>
          <p:cNvPr id="219224" name="Text Box 88"/>
          <p:cNvSpPr txBox="1">
            <a:spLocks noChangeArrowheads="1"/>
          </p:cNvSpPr>
          <p:nvPr/>
        </p:nvSpPr>
        <p:spPr bwMode="auto">
          <a:xfrm>
            <a:off x="8724430" y="5715001"/>
            <a:ext cx="3417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Z</a:t>
            </a:r>
          </a:p>
        </p:txBody>
      </p:sp>
      <p:sp>
        <p:nvSpPr>
          <p:cNvPr id="219225" name="Text Box 89"/>
          <p:cNvSpPr txBox="1">
            <a:spLocks noChangeArrowheads="1"/>
          </p:cNvSpPr>
          <p:nvPr/>
        </p:nvSpPr>
        <p:spPr bwMode="auto">
          <a:xfrm>
            <a:off x="2288969" y="5551489"/>
            <a:ext cx="125226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209.0.0.5</a:t>
            </a:r>
          </a:p>
        </p:txBody>
      </p:sp>
      <p:sp>
        <p:nvSpPr>
          <p:cNvPr id="219226" name="Text Box 90"/>
          <p:cNvSpPr txBox="1">
            <a:spLocks noChangeArrowheads="1"/>
          </p:cNvSpPr>
          <p:nvPr/>
        </p:nvSpPr>
        <p:spPr bwMode="auto">
          <a:xfrm>
            <a:off x="6266848" y="5445126"/>
            <a:ext cx="125226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CC"/>
                </a:solidFill>
                <a:latin typeface="+mn-lt"/>
                <a:ea typeface="黑体" pitchFamily="2" charset="-122"/>
              </a:rPr>
              <a:t>209.0.0.6</a:t>
            </a:r>
          </a:p>
        </p:txBody>
      </p:sp>
      <p:sp>
        <p:nvSpPr>
          <p:cNvPr id="219227" name="Text Box 91"/>
          <p:cNvSpPr txBox="1">
            <a:spLocks noChangeArrowheads="1"/>
          </p:cNvSpPr>
          <p:nvPr/>
        </p:nvSpPr>
        <p:spPr bwMode="auto">
          <a:xfrm>
            <a:off x="1265694" y="6270626"/>
            <a:ext cx="243688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dirty="0">
                <a:solidFill>
                  <a:srgbClr val="0000CC"/>
                </a:solidFill>
                <a:latin typeface="+mn-lt"/>
                <a:ea typeface="黑体" pitchFamily="2" charset="-122"/>
              </a:rPr>
              <a:t>00-00-C0-15-AD-18</a:t>
            </a:r>
          </a:p>
        </p:txBody>
      </p:sp>
      <p:pic>
        <p:nvPicPr>
          <p:cNvPr id="219228" name="Picture 9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406" y="5768975"/>
            <a:ext cx="545175"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9233" name="Freeform 97"/>
          <p:cNvSpPr/>
          <p:nvPr/>
        </p:nvSpPr>
        <p:spPr bwMode="auto">
          <a:xfrm>
            <a:off x="2354691" y="2095500"/>
            <a:ext cx="2105025" cy="687388"/>
          </a:xfrm>
          <a:custGeom>
            <a:avLst/>
            <a:gdLst>
              <a:gd name="T0" fmla="*/ 6 w 1224"/>
              <a:gd name="T1" fmla="*/ 375 h 433"/>
              <a:gd name="T2" fmla="*/ 27 w 1224"/>
              <a:gd name="T3" fmla="*/ 126 h 433"/>
              <a:gd name="T4" fmla="*/ 171 w 1224"/>
              <a:gd name="T5" fmla="*/ 30 h 433"/>
              <a:gd name="T6" fmla="*/ 513 w 1224"/>
              <a:gd name="T7" fmla="*/ 3 h 433"/>
              <a:gd name="T8" fmla="*/ 852 w 1224"/>
              <a:gd name="T9" fmla="*/ 9 h 433"/>
              <a:gd name="T10" fmla="*/ 1041 w 1224"/>
              <a:gd name="T11" fmla="*/ 27 h 433"/>
              <a:gd name="T12" fmla="*/ 1167 w 1224"/>
              <a:gd name="T13" fmla="*/ 93 h 433"/>
              <a:gd name="T14" fmla="*/ 1215 w 1224"/>
              <a:gd name="T15" fmla="*/ 234 h 433"/>
              <a:gd name="T16" fmla="*/ 1224 w 1224"/>
              <a:gd name="T17" fmla="*/ 43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4" h="433">
                <a:moveTo>
                  <a:pt x="6" y="375"/>
                </a:moveTo>
                <a:cubicBezTo>
                  <a:pt x="9" y="334"/>
                  <a:pt x="0" y="183"/>
                  <a:pt x="27" y="126"/>
                </a:cubicBezTo>
                <a:cubicBezTo>
                  <a:pt x="54" y="69"/>
                  <a:pt x="90" y="50"/>
                  <a:pt x="171" y="30"/>
                </a:cubicBezTo>
                <a:cubicBezTo>
                  <a:pt x="252" y="10"/>
                  <a:pt x="400" y="6"/>
                  <a:pt x="513" y="3"/>
                </a:cubicBezTo>
                <a:cubicBezTo>
                  <a:pt x="626" y="0"/>
                  <a:pt x="764" y="5"/>
                  <a:pt x="852" y="9"/>
                </a:cubicBezTo>
                <a:cubicBezTo>
                  <a:pt x="940" y="13"/>
                  <a:pt x="989" y="13"/>
                  <a:pt x="1041" y="27"/>
                </a:cubicBezTo>
                <a:cubicBezTo>
                  <a:pt x="1093" y="41"/>
                  <a:pt x="1138" y="59"/>
                  <a:pt x="1167" y="93"/>
                </a:cubicBezTo>
                <a:cubicBezTo>
                  <a:pt x="1196" y="127"/>
                  <a:pt x="1206" y="177"/>
                  <a:pt x="1215" y="234"/>
                </a:cubicBezTo>
                <a:cubicBezTo>
                  <a:pt x="1224" y="291"/>
                  <a:pt x="1222" y="392"/>
                  <a:pt x="1224" y="433"/>
                </a:cubicBezTo>
              </a:path>
            </a:pathLst>
          </a:custGeom>
          <a:noFill/>
          <a:ln w="76200" cmpd="sng">
            <a:solidFill>
              <a:srgbClr val="C00000"/>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34" name="Freeform 98"/>
          <p:cNvSpPr/>
          <p:nvPr/>
        </p:nvSpPr>
        <p:spPr bwMode="auto">
          <a:xfrm>
            <a:off x="2352971" y="2095500"/>
            <a:ext cx="3979598" cy="687388"/>
          </a:xfrm>
          <a:custGeom>
            <a:avLst/>
            <a:gdLst>
              <a:gd name="T0" fmla="*/ 6 w 1224"/>
              <a:gd name="T1" fmla="*/ 375 h 433"/>
              <a:gd name="T2" fmla="*/ 27 w 1224"/>
              <a:gd name="T3" fmla="*/ 126 h 433"/>
              <a:gd name="T4" fmla="*/ 171 w 1224"/>
              <a:gd name="T5" fmla="*/ 30 h 433"/>
              <a:gd name="T6" fmla="*/ 513 w 1224"/>
              <a:gd name="T7" fmla="*/ 3 h 433"/>
              <a:gd name="T8" fmla="*/ 852 w 1224"/>
              <a:gd name="T9" fmla="*/ 9 h 433"/>
              <a:gd name="T10" fmla="*/ 1041 w 1224"/>
              <a:gd name="T11" fmla="*/ 27 h 433"/>
              <a:gd name="T12" fmla="*/ 1167 w 1224"/>
              <a:gd name="T13" fmla="*/ 93 h 433"/>
              <a:gd name="T14" fmla="*/ 1215 w 1224"/>
              <a:gd name="T15" fmla="*/ 234 h 433"/>
              <a:gd name="T16" fmla="*/ 1224 w 1224"/>
              <a:gd name="T17" fmla="*/ 43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4" h="433">
                <a:moveTo>
                  <a:pt x="6" y="375"/>
                </a:moveTo>
                <a:cubicBezTo>
                  <a:pt x="9" y="334"/>
                  <a:pt x="0" y="183"/>
                  <a:pt x="27" y="126"/>
                </a:cubicBezTo>
                <a:cubicBezTo>
                  <a:pt x="54" y="69"/>
                  <a:pt x="90" y="50"/>
                  <a:pt x="171" y="30"/>
                </a:cubicBezTo>
                <a:cubicBezTo>
                  <a:pt x="252" y="10"/>
                  <a:pt x="400" y="6"/>
                  <a:pt x="513" y="3"/>
                </a:cubicBezTo>
                <a:cubicBezTo>
                  <a:pt x="626" y="0"/>
                  <a:pt x="764" y="5"/>
                  <a:pt x="852" y="9"/>
                </a:cubicBezTo>
                <a:cubicBezTo>
                  <a:pt x="940" y="13"/>
                  <a:pt x="989" y="13"/>
                  <a:pt x="1041" y="27"/>
                </a:cubicBezTo>
                <a:cubicBezTo>
                  <a:pt x="1093" y="41"/>
                  <a:pt x="1138" y="59"/>
                  <a:pt x="1167" y="93"/>
                </a:cubicBezTo>
                <a:cubicBezTo>
                  <a:pt x="1196" y="127"/>
                  <a:pt x="1206" y="177"/>
                  <a:pt x="1215" y="234"/>
                </a:cubicBezTo>
                <a:cubicBezTo>
                  <a:pt x="1224" y="291"/>
                  <a:pt x="1222" y="392"/>
                  <a:pt x="1224" y="433"/>
                </a:cubicBezTo>
              </a:path>
            </a:pathLst>
          </a:custGeom>
          <a:noFill/>
          <a:ln w="76200" cmpd="sng">
            <a:solidFill>
              <a:srgbClr val="C00000"/>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37" name="Freeform 101"/>
          <p:cNvSpPr/>
          <p:nvPr/>
        </p:nvSpPr>
        <p:spPr bwMode="auto">
          <a:xfrm>
            <a:off x="2352971" y="2095500"/>
            <a:ext cx="6320235" cy="687388"/>
          </a:xfrm>
          <a:custGeom>
            <a:avLst/>
            <a:gdLst>
              <a:gd name="T0" fmla="*/ 6 w 1224"/>
              <a:gd name="T1" fmla="*/ 375 h 433"/>
              <a:gd name="T2" fmla="*/ 27 w 1224"/>
              <a:gd name="T3" fmla="*/ 126 h 433"/>
              <a:gd name="T4" fmla="*/ 171 w 1224"/>
              <a:gd name="T5" fmla="*/ 30 h 433"/>
              <a:gd name="T6" fmla="*/ 513 w 1224"/>
              <a:gd name="T7" fmla="*/ 3 h 433"/>
              <a:gd name="T8" fmla="*/ 852 w 1224"/>
              <a:gd name="T9" fmla="*/ 9 h 433"/>
              <a:gd name="T10" fmla="*/ 1041 w 1224"/>
              <a:gd name="T11" fmla="*/ 27 h 433"/>
              <a:gd name="T12" fmla="*/ 1167 w 1224"/>
              <a:gd name="T13" fmla="*/ 93 h 433"/>
              <a:gd name="T14" fmla="*/ 1215 w 1224"/>
              <a:gd name="T15" fmla="*/ 234 h 433"/>
              <a:gd name="T16" fmla="*/ 1224 w 1224"/>
              <a:gd name="T17" fmla="*/ 43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4" h="433">
                <a:moveTo>
                  <a:pt x="6" y="375"/>
                </a:moveTo>
                <a:cubicBezTo>
                  <a:pt x="9" y="334"/>
                  <a:pt x="0" y="183"/>
                  <a:pt x="27" y="126"/>
                </a:cubicBezTo>
                <a:cubicBezTo>
                  <a:pt x="54" y="69"/>
                  <a:pt x="90" y="50"/>
                  <a:pt x="171" y="30"/>
                </a:cubicBezTo>
                <a:cubicBezTo>
                  <a:pt x="252" y="10"/>
                  <a:pt x="400" y="6"/>
                  <a:pt x="513" y="3"/>
                </a:cubicBezTo>
                <a:cubicBezTo>
                  <a:pt x="626" y="0"/>
                  <a:pt x="764" y="5"/>
                  <a:pt x="852" y="9"/>
                </a:cubicBezTo>
                <a:cubicBezTo>
                  <a:pt x="940" y="13"/>
                  <a:pt x="989" y="13"/>
                  <a:pt x="1041" y="27"/>
                </a:cubicBezTo>
                <a:cubicBezTo>
                  <a:pt x="1093" y="41"/>
                  <a:pt x="1138" y="59"/>
                  <a:pt x="1167" y="93"/>
                </a:cubicBezTo>
                <a:cubicBezTo>
                  <a:pt x="1196" y="127"/>
                  <a:pt x="1206" y="177"/>
                  <a:pt x="1215" y="234"/>
                </a:cubicBezTo>
                <a:cubicBezTo>
                  <a:pt x="1224" y="291"/>
                  <a:pt x="1222" y="392"/>
                  <a:pt x="1224" y="433"/>
                </a:cubicBezTo>
              </a:path>
            </a:pathLst>
          </a:custGeom>
          <a:noFill/>
          <a:ln w="76200" cmpd="sng">
            <a:solidFill>
              <a:srgbClr val="C00000"/>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38" name="Freeform 102"/>
          <p:cNvSpPr/>
          <p:nvPr/>
        </p:nvSpPr>
        <p:spPr bwMode="auto">
          <a:xfrm flipH="1">
            <a:off x="872231" y="2095500"/>
            <a:ext cx="1480740" cy="687388"/>
          </a:xfrm>
          <a:custGeom>
            <a:avLst/>
            <a:gdLst>
              <a:gd name="T0" fmla="*/ 6 w 1224"/>
              <a:gd name="T1" fmla="*/ 375 h 433"/>
              <a:gd name="T2" fmla="*/ 27 w 1224"/>
              <a:gd name="T3" fmla="*/ 126 h 433"/>
              <a:gd name="T4" fmla="*/ 171 w 1224"/>
              <a:gd name="T5" fmla="*/ 30 h 433"/>
              <a:gd name="T6" fmla="*/ 513 w 1224"/>
              <a:gd name="T7" fmla="*/ 3 h 433"/>
              <a:gd name="T8" fmla="*/ 852 w 1224"/>
              <a:gd name="T9" fmla="*/ 9 h 433"/>
              <a:gd name="T10" fmla="*/ 1041 w 1224"/>
              <a:gd name="T11" fmla="*/ 27 h 433"/>
              <a:gd name="T12" fmla="*/ 1167 w 1224"/>
              <a:gd name="T13" fmla="*/ 93 h 433"/>
              <a:gd name="T14" fmla="*/ 1215 w 1224"/>
              <a:gd name="T15" fmla="*/ 234 h 433"/>
              <a:gd name="T16" fmla="*/ 1224 w 1224"/>
              <a:gd name="T17" fmla="*/ 43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4" h="433">
                <a:moveTo>
                  <a:pt x="6" y="375"/>
                </a:moveTo>
                <a:cubicBezTo>
                  <a:pt x="9" y="334"/>
                  <a:pt x="0" y="183"/>
                  <a:pt x="27" y="126"/>
                </a:cubicBezTo>
                <a:cubicBezTo>
                  <a:pt x="54" y="69"/>
                  <a:pt x="90" y="50"/>
                  <a:pt x="171" y="30"/>
                </a:cubicBezTo>
                <a:cubicBezTo>
                  <a:pt x="252" y="10"/>
                  <a:pt x="400" y="6"/>
                  <a:pt x="513" y="3"/>
                </a:cubicBezTo>
                <a:cubicBezTo>
                  <a:pt x="626" y="0"/>
                  <a:pt x="764" y="5"/>
                  <a:pt x="852" y="9"/>
                </a:cubicBezTo>
                <a:cubicBezTo>
                  <a:pt x="940" y="13"/>
                  <a:pt x="989" y="13"/>
                  <a:pt x="1041" y="27"/>
                </a:cubicBezTo>
                <a:cubicBezTo>
                  <a:pt x="1093" y="41"/>
                  <a:pt x="1138" y="59"/>
                  <a:pt x="1167" y="93"/>
                </a:cubicBezTo>
                <a:cubicBezTo>
                  <a:pt x="1196" y="127"/>
                  <a:pt x="1206" y="177"/>
                  <a:pt x="1215" y="234"/>
                </a:cubicBezTo>
                <a:cubicBezTo>
                  <a:pt x="1224" y="291"/>
                  <a:pt x="1222" y="392"/>
                  <a:pt x="1224" y="433"/>
                </a:cubicBezTo>
              </a:path>
            </a:pathLst>
          </a:custGeom>
          <a:noFill/>
          <a:ln w="76200" cmpd="sng">
            <a:solidFill>
              <a:srgbClr val="C00000"/>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19239" name="Freeform 103"/>
          <p:cNvSpPr/>
          <p:nvPr/>
        </p:nvSpPr>
        <p:spPr bwMode="auto">
          <a:xfrm flipH="1">
            <a:off x="2206419" y="5407025"/>
            <a:ext cx="3979598" cy="687388"/>
          </a:xfrm>
          <a:custGeom>
            <a:avLst/>
            <a:gdLst>
              <a:gd name="T0" fmla="*/ 6 w 1224"/>
              <a:gd name="T1" fmla="*/ 375 h 433"/>
              <a:gd name="T2" fmla="*/ 27 w 1224"/>
              <a:gd name="T3" fmla="*/ 126 h 433"/>
              <a:gd name="T4" fmla="*/ 171 w 1224"/>
              <a:gd name="T5" fmla="*/ 30 h 433"/>
              <a:gd name="T6" fmla="*/ 513 w 1224"/>
              <a:gd name="T7" fmla="*/ 3 h 433"/>
              <a:gd name="T8" fmla="*/ 852 w 1224"/>
              <a:gd name="T9" fmla="*/ 9 h 433"/>
              <a:gd name="T10" fmla="*/ 1041 w 1224"/>
              <a:gd name="T11" fmla="*/ 27 h 433"/>
              <a:gd name="T12" fmla="*/ 1167 w 1224"/>
              <a:gd name="T13" fmla="*/ 93 h 433"/>
              <a:gd name="T14" fmla="*/ 1215 w 1224"/>
              <a:gd name="T15" fmla="*/ 234 h 433"/>
              <a:gd name="T16" fmla="*/ 1224 w 1224"/>
              <a:gd name="T17" fmla="*/ 43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4" h="433">
                <a:moveTo>
                  <a:pt x="6" y="375"/>
                </a:moveTo>
                <a:cubicBezTo>
                  <a:pt x="9" y="334"/>
                  <a:pt x="0" y="183"/>
                  <a:pt x="27" y="126"/>
                </a:cubicBezTo>
                <a:cubicBezTo>
                  <a:pt x="54" y="69"/>
                  <a:pt x="90" y="50"/>
                  <a:pt x="171" y="30"/>
                </a:cubicBezTo>
                <a:cubicBezTo>
                  <a:pt x="252" y="10"/>
                  <a:pt x="400" y="6"/>
                  <a:pt x="513" y="3"/>
                </a:cubicBezTo>
                <a:cubicBezTo>
                  <a:pt x="626" y="0"/>
                  <a:pt x="764" y="5"/>
                  <a:pt x="852" y="9"/>
                </a:cubicBezTo>
                <a:cubicBezTo>
                  <a:pt x="940" y="13"/>
                  <a:pt x="989" y="13"/>
                  <a:pt x="1041" y="27"/>
                </a:cubicBezTo>
                <a:cubicBezTo>
                  <a:pt x="1093" y="41"/>
                  <a:pt x="1138" y="59"/>
                  <a:pt x="1167" y="93"/>
                </a:cubicBezTo>
                <a:cubicBezTo>
                  <a:pt x="1196" y="127"/>
                  <a:pt x="1206" y="177"/>
                  <a:pt x="1215" y="234"/>
                </a:cubicBezTo>
                <a:cubicBezTo>
                  <a:pt x="1224" y="291"/>
                  <a:pt x="1222" y="392"/>
                  <a:pt x="1224" y="433"/>
                </a:cubicBezTo>
              </a:path>
            </a:pathLst>
          </a:custGeom>
          <a:noFill/>
          <a:ln w="76200" cmpd="sng">
            <a:solidFill>
              <a:srgbClr val="C00000"/>
            </a:solidFill>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4000" fill="hold" grpId="0" nodeType="clickEffect">
                                  <p:stCondLst>
                                    <p:cond delay="0"/>
                                  </p:stCondLst>
                                  <p:childTnLst>
                                    <p:anim calcmode="discrete" valueType="str">
                                      <p:cBhvr>
                                        <p:cTn id="6" dur="1000" fill="hold"/>
                                        <p:tgtEl>
                                          <p:spTgt spid="219182"/>
                                        </p:tgtEl>
                                        <p:attrNameLst>
                                          <p:attrName>style.visibility</p:attrName>
                                        </p:attrNameLst>
                                      </p:cBhvr>
                                      <p:tavLst>
                                        <p:tav tm="0">
                                          <p:val>
                                            <p:strVal val="hidden"/>
                                          </p:val>
                                        </p:tav>
                                        <p:tav tm="50000">
                                          <p:val>
                                            <p:strVal val="visible"/>
                                          </p:val>
                                        </p:tav>
                                      </p:tavLst>
                                    </p:anim>
                                  </p:childTnLst>
                                </p:cTn>
                              </p:par>
                            </p:childTnLst>
                          </p:cTn>
                        </p:par>
                        <p:par>
                          <p:cTn id="7" fill="hold">
                            <p:stCondLst>
                              <p:cond delay="1000"/>
                            </p:stCondLst>
                            <p:childTnLst>
                              <p:par>
                                <p:cTn id="8" presetID="22" presetClass="entr" presetSubtype="8" fill="hold" grpId="0" nodeType="afterEffect">
                                  <p:stCondLst>
                                    <p:cond delay="0"/>
                                  </p:stCondLst>
                                  <p:childTnLst>
                                    <p:set>
                                      <p:cBhvr>
                                        <p:cTn id="9" dur="1" fill="hold">
                                          <p:stCondLst>
                                            <p:cond delay="0"/>
                                          </p:stCondLst>
                                        </p:cTn>
                                        <p:tgtEl>
                                          <p:spTgt spid="219233"/>
                                        </p:tgtEl>
                                        <p:attrNameLst>
                                          <p:attrName>style.visibility</p:attrName>
                                        </p:attrNameLst>
                                      </p:cBhvr>
                                      <p:to>
                                        <p:strVal val="visible"/>
                                      </p:to>
                                    </p:set>
                                    <p:animEffect transition="in" filter="wipe(left)">
                                      <p:cBhvr>
                                        <p:cTn id="10" dur="1000"/>
                                        <p:tgtEl>
                                          <p:spTgt spid="219233"/>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19237"/>
                                        </p:tgtEl>
                                        <p:attrNameLst>
                                          <p:attrName>style.visibility</p:attrName>
                                        </p:attrNameLst>
                                      </p:cBhvr>
                                      <p:to>
                                        <p:strVal val="visible"/>
                                      </p:to>
                                    </p:set>
                                    <p:animEffect transition="in" filter="wipe(left)">
                                      <p:cBhvr>
                                        <p:cTn id="13" dur="1000"/>
                                        <p:tgtEl>
                                          <p:spTgt spid="219237"/>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219238"/>
                                        </p:tgtEl>
                                        <p:attrNameLst>
                                          <p:attrName>style.visibility</p:attrName>
                                        </p:attrNameLst>
                                      </p:cBhvr>
                                      <p:to>
                                        <p:strVal val="visible"/>
                                      </p:to>
                                    </p:set>
                                    <p:animEffect transition="in" filter="wipe(right)">
                                      <p:cBhvr>
                                        <p:cTn id="16" dur="1000"/>
                                        <p:tgtEl>
                                          <p:spTgt spid="21923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19234"/>
                                        </p:tgtEl>
                                        <p:attrNameLst>
                                          <p:attrName>style.visibility</p:attrName>
                                        </p:attrNameLst>
                                      </p:cBhvr>
                                      <p:to>
                                        <p:strVal val="visible"/>
                                      </p:to>
                                    </p:set>
                                    <p:animEffect transition="in" filter="wipe(left)">
                                      <p:cBhvr>
                                        <p:cTn id="19" dur="1000"/>
                                        <p:tgtEl>
                                          <p:spTgt spid="219234"/>
                                        </p:tgtEl>
                                      </p:cBhvr>
                                    </p:animEffect>
                                  </p:childTnLst>
                                </p:cTn>
                              </p:par>
                            </p:childTnLst>
                          </p:cTn>
                        </p:par>
                        <p:par>
                          <p:cTn id="20" fill="hold">
                            <p:stCondLst>
                              <p:cond delay="2000"/>
                            </p:stCondLst>
                            <p:childTnLst>
                              <p:par>
                                <p:cTn id="21" presetID="35" presetClass="emph" presetSubtype="0" repeatCount="4000" fill="hold" grpId="0" nodeType="afterEffect">
                                  <p:stCondLst>
                                    <p:cond delay="500"/>
                                  </p:stCondLst>
                                  <p:childTnLst>
                                    <p:anim calcmode="discrete" valueType="str">
                                      <p:cBhvr>
                                        <p:cTn id="22" dur="1000" fill="hold"/>
                                        <p:tgtEl>
                                          <p:spTgt spid="219181"/>
                                        </p:tgtEl>
                                        <p:attrNameLst>
                                          <p:attrName>style.visibility</p:attrName>
                                        </p:attrNameLst>
                                      </p:cBhvr>
                                      <p:tavLst>
                                        <p:tav tm="0">
                                          <p:val>
                                            <p:strVal val="hidden"/>
                                          </p:val>
                                        </p:tav>
                                        <p:tav tm="50000">
                                          <p:val>
                                            <p:strVal val="visible"/>
                                          </p:val>
                                        </p:tav>
                                      </p:tavLst>
                                    </p:anim>
                                  </p:childTnLst>
                                </p:cTn>
                              </p:par>
                            </p:childTnLst>
                          </p:cTn>
                        </p:par>
                        <p:par>
                          <p:cTn id="23" fill="hold">
                            <p:stCondLst>
                              <p:cond delay="3500"/>
                            </p:stCondLst>
                            <p:childTnLst>
                              <p:par>
                                <p:cTn id="24" presetID="22" presetClass="entr" presetSubtype="2" fill="hold" grpId="0" nodeType="afterEffect">
                                  <p:stCondLst>
                                    <p:cond delay="0"/>
                                  </p:stCondLst>
                                  <p:childTnLst>
                                    <p:set>
                                      <p:cBhvr>
                                        <p:cTn id="25" dur="1" fill="hold">
                                          <p:stCondLst>
                                            <p:cond delay="0"/>
                                          </p:stCondLst>
                                        </p:cTn>
                                        <p:tgtEl>
                                          <p:spTgt spid="219239"/>
                                        </p:tgtEl>
                                        <p:attrNameLst>
                                          <p:attrName>style.visibility</p:attrName>
                                        </p:attrNameLst>
                                      </p:cBhvr>
                                      <p:to>
                                        <p:strVal val="visible"/>
                                      </p:to>
                                    </p:set>
                                    <p:animEffect transition="in" filter="wipe(right)">
                                      <p:cBhvr>
                                        <p:cTn id="26" dur="1000"/>
                                        <p:tgtEl>
                                          <p:spTgt spid="219239"/>
                                        </p:tgtEl>
                                      </p:cBhvr>
                                    </p:animEffect>
                                  </p:childTnLst>
                                </p:cTn>
                              </p:par>
                            </p:childTnLst>
                          </p:cTn>
                        </p:par>
                        <p:par>
                          <p:cTn id="27" fill="hold">
                            <p:stCondLst>
                              <p:cond delay="4500"/>
                            </p:stCondLst>
                            <p:childTnLst>
                              <p:par>
                                <p:cTn id="28" presetID="35" presetClass="emph" presetSubtype="0" repeatCount="3000" fill="hold" grpId="0" nodeType="afterEffect">
                                  <p:stCondLst>
                                    <p:cond delay="0"/>
                                  </p:stCondLst>
                                  <p:childTnLst>
                                    <p:anim calcmode="discrete" valueType="str">
                                      <p:cBhvr>
                                        <p:cTn id="29" dur="1000" fill="hold"/>
                                        <p:tgtEl>
                                          <p:spTgt spid="21919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81" grpId="0" animBg="1"/>
      <p:bldP spid="219182" grpId="0" animBg="1"/>
      <p:bldP spid="219194" grpId="0"/>
      <p:bldP spid="219233" grpId="0" animBg="1"/>
      <p:bldP spid="219234" grpId="0" animBg="1"/>
      <p:bldP spid="219237" grpId="0" animBg="1"/>
      <p:bldP spid="219238" grpId="0" animBg="1"/>
      <p:bldP spid="2192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pPr algn="ctr"/>
            <a:r>
              <a:rPr lang="zh-CN" altLang="en-US" sz="3600" dirty="0">
                <a:sym typeface="+mn-ea"/>
              </a:rPr>
              <a:t>从 </a:t>
            </a:r>
            <a:r>
              <a:rPr lang="en-US" altLang="zh-CN" sz="3600" dirty="0">
                <a:sym typeface="+mn-ea"/>
              </a:rPr>
              <a:t>IP </a:t>
            </a:r>
            <a:r>
              <a:rPr lang="zh-CN" altLang="en-US" sz="3600" dirty="0">
                <a:sym typeface="+mn-ea"/>
              </a:rPr>
              <a:t>地址到硬件地址的</a:t>
            </a:r>
            <a:r>
              <a:rPr lang="zh-CN" altLang="en-US" sz="3600" dirty="0">
                <a:solidFill>
                  <a:srgbClr val="FF0000"/>
                </a:solidFill>
                <a:sym typeface="+mn-ea"/>
              </a:rPr>
              <a:t>解析是自动进行</a:t>
            </a:r>
            <a:endParaRPr lang="zh-CN" altLang="en-US" sz="3600"/>
          </a:p>
        </p:txBody>
      </p:sp>
      <p:sp>
        <p:nvSpPr>
          <p:cNvPr id="463875" name="Rectangle 3"/>
          <p:cNvSpPr>
            <a:spLocks noGrp="1" noChangeArrowheads="1"/>
          </p:cNvSpPr>
          <p:nvPr>
            <p:ph idx="1"/>
          </p:nvPr>
        </p:nvSpPr>
        <p:spPr/>
        <p:txBody>
          <a:bodyPr/>
          <a:lstStyle/>
          <a:p>
            <a:r>
              <a:rPr lang="zh-CN" altLang="en-US" dirty="0"/>
              <a:t>从 </a:t>
            </a:r>
            <a:r>
              <a:rPr lang="en-US" altLang="zh-CN" dirty="0"/>
              <a:t>IP </a:t>
            </a:r>
            <a:r>
              <a:rPr lang="zh-CN" altLang="en-US" dirty="0"/>
              <a:t>地址到硬件地址的</a:t>
            </a:r>
            <a:r>
              <a:rPr lang="zh-CN" altLang="en-US" dirty="0">
                <a:solidFill>
                  <a:srgbClr val="FF0000"/>
                </a:solidFill>
              </a:rPr>
              <a:t>解析是自动进行</a:t>
            </a:r>
            <a:r>
              <a:rPr lang="zh-CN" altLang="en-US" dirty="0"/>
              <a:t>的，主机的用户对这种地址解析过程是不知道的。</a:t>
            </a:r>
          </a:p>
          <a:p>
            <a:r>
              <a:rPr lang="zh-CN" altLang="en-US" dirty="0"/>
              <a:t>只要主机或路由器要和本网络上的另一个已知 </a:t>
            </a:r>
            <a:r>
              <a:rPr lang="en-US" altLang="zh-CN" dirty="0"/>
              <a:t>IP </a:t>
            </a:r>
            <a:r>
              <a:rPr lang="zh-CN" altLang="en-US" dirty="0"/>
              <a:t>地址的主机或路由器进行通信，</a:t>
            </a:r>
            <a:r>
              <a:rPr lang="en-US" altLang="zh-CN" dirty="0"/>
              <a:t>ARP </a:t>
            </a:r>
            <a:r>
              <a:rPr lang="zh-CN" altLang="en-US" dirty="0"/>
              <a:t>协议就会自动地将该 </a:t>
            </a:r>
            <a:r>
              <a:rPr lang="en-US" altLang="zh-CN" dirty="0"/>
              <a:t>IP </a:t>
            </a:r>
            <a:r>
              <a:rPr lang="zh-CN" altLang="en-US" dirty="0"/>
              <a:t>地址解析为链路层所需要的硬件地址。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38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38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8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1954" name="Rectangle 2"/>
          <p:cNvSpPr>
            <a:spLocks noGrp="1" noChangeArrowheads="1"/>
          </p:cNvSpPr>
          <p:nvPr>
            <p:ph type="title"/>
          </p:nvPr>
        </p:nvSpPr>
        <p:spPr/>
        <p:txBody>
          <a:bodyPr/>
          <a:lstStyle/>
          <a:p>
            <a:pPr algn="l"/>
            <a:r>
              <a:rPr lang="zh-CN" altLang="en-US" dirty="0"/>
              <a:t> </a:t>
            </a:r>
            <a:r>
              <a:rPr lang="en-US" altLang="zh-CN" dirty="0"/>
              <a:t>ARP</a:t>
            </a:r>
            <a:r>
              <a:rPr lang="zh-CN" altLang="en-US" dirty="0"/>
              <a:t>分组</a:t>
            </a:r>
          </a:p>
        </p:txBody>
      </p:sp>
      <p:sp>
        <p:nvSpPr>
          <p:cNvPr id="1661955" name="Rectangle 3"/>
          <p:cNvSpPr>
            <a:spLocks noGrp="1" noChangeArrowheads="1"/>
          </p:cNvSpPr>
          <p:nvPr>
            <p:ph idx="1"/>
          </p:nvPr>
        </p:nvSpPr>
        <p:spPr/>
        <p:txBody>
          <a:bodyPr/>
          <a:lstStyle/>
          <a:p>
            <a:pPr>
              <a:spcBef>
                <a:spcPts val="1200"/>
              </a:spcBef>
            </a:pPr>
            <a:r>
              <a:rPr lang="en-US" altLang="zh-CN" b="0" dirty="0">
                <a:solidFill>
                  <a:schemeClr val="tx1"/>
                </a:solidFill>
              </a:rPr>
              <a:t>ARP</a:t>
            </a:r>
            <a:r>
              <a:rPr lang="zh-CN" altLang="en-US" b="0" dirty="0">
                <a:solidFill>
                  <a:schemeClr val="tx1"/>
                </a:solidFill>
              </a:rPr>
              <a:t>请求分组</a:t>
            </a:r>
          </a:p>
          <a:p>
            <a:pPr lvl="1">
              <a:spcBef>
                <a:spcPts val="1200"/>
              </a:spcBef>
            </a:pPr>
            <a:r>
              <a:rPr lang="zh-CN" altLang="en-US" b="0" dirty="0">
                <a:solidFill>
                  <a:schemeClr val="tx1"/>
                </a:solidFill>
              </a:rPr>
              <a:t>包含发送方硬件地址 </a:t>
            </a:r>
            <a:r>
              <a:rPr lang="en-US" altLang="zh-CN" b="0" dirty="0">
                <a:solidFill>
                  <a:schemeClr val="tx1"/>
                </a:solidFill>
              </a:rPr>
              <a:t>/ </a:t>
            </a:r>
            <a:r>
              <a:rPr lang="zh-CN" altLang="en-US" b="0" dirty="0">
                <a:solidFill>
                  <a:schemeClr val="tx1"/>
                </a:solidFill>
              </a:rPr>
              <a:t>发送方 </a:t>
            </a:r>
            <a:r>
              <a:rPr lang="en-US" altLang="zh-CN" b="0" dirty="0">
                <a:solidFill>
                  <a:schemeClr val="tx1"/>
                </a:solidFill>
              </a:rPr>
              <a:t>IP </a:t>
            </a:r>
            <a:r>
              <a:rPr lang="zh-CN" altLang="en-US" b="0" dirty="0">
                <a:solidFill>
                  <a:schemeClr val="tx1"/>
                </a:solidFill>
              </a:rPr>
              <a:t>地址 </a:t>
            </a:r>
            <a:r>
              <a:rPr lang="en-US" altLang="zh-CN" b="0" dirty="0">
                <a:solidFill>
                  <a:schemeClr val="tx1"/>
                </a:solidFill>
              </a:rPr>
              <a:t>/ </a:t>
            </a:r>
            <a:r>
              <a:rPr lang="zh-CN" altLang="en-US" b="0" dirty="0">
                <a:solidFill>
                  <a:schemeClr val="tx1"/>
                </a:solidFill>
              </a:rPr>
              <a:t>目标方硬件地址</a:t>
            </a:r>
            <a:r>
              <a:rPr lang="en-US" altLang="zh-CN" b="0" dirty="0">
                <a:solidFill>
                  <a:schemeClr val="tx1"/>
                </a:solidFill>
              </a:rPr>
              <a:t>(</a:t>
            </a:r>
            <a:r>
              <a:rPr lang="zh-CN" altLang="en-US" b="0" dirty="0">
                <a:solidFill>
                  <a:schemeClr val="tx1"/>
                </a:solidFill>
              </a:rPr>
              <a:t>未知时填 </a:t>
            </a:r>
            <a:r>
              <a:rPr lang="en-US" altLang="zh-CN" b="0" dirty="0">
                <a:solidFill>
                  <a:schemeClr val="tx1"/>
                </a:solidFill>
              </a:rPr>
              <a:t>0) / </a:t>
            </a:r>
            <a:r>
              <a:rPr lang="zh-CN" altLang="en-US" b="0" dirty="0">
                <a:solidFill>
                  <a:schemeClr val="tx1"/>
                </a:solidFill>
              </a:rPr>
              <a:t>目标方 </a:t>
            </a:r>
            <a:r>
              <a:rPr lang="en-US" altLang="zh-CN" b="0" dirty="0">
                <a:solidFill>
                  <a:schemeClr val="tx1"/>
                </a:solidFill>
              </a:rPr>
              <a:t>IP </a:t>
            </a:r>
            <a:r>
              <a:rPr lang="zh-CN" altLang="en-US" b="0" dirty="0">
                <a:solidFill>
                  <a:schemeClr val="tx1"/>
                </a:solidFill>
              </a:rPr>
              <a:t>地址。</a:t>
            </a:r>
          </a:p>
          <a:p>
            <a:pPr lvl="1">
              <a:spcBef>
                <a:spcPts val="1200"/>
              </a:spcBef>
            </a:pPr>
            <a:r>
              <a:rPr lang="zh-CN" altLang="en-US" b="0" dirty="0">
                <a:solidFill>
                  <a:schemeClr val="tx1"/>
                </a:solidFill>
              </a:rPr>
              <a:t>本地广播 </a:t>
            </a:r>
            <a:r>
              <a:rPr lang="en-US" altLang="zh-CN" b="0" dirty="0">
                <a:solidFill>
                  <a:schemeClr val="tx1"/>
                </a:solidFill>
              </a:rPr>
              <a:t>ARP </a:t>
            </a:r>
            <a:r>
              <a:rPr lang="zh-CN" altLang="en-US" b="0" dirty="0">
                <a:solidFill>
                  <a:schemeClr val="tx1"/>
                </a:solidFill>
              </a:rPr>
              <a:t>请求（路由器不转发</a:t>
            </a:r>
            <a:r>
              <a:rPr lang="en-US" altLang="zh-CN" b="0" dirty="0">
                <a:solidFill>
                  <a:schemeClr val="tx1"/>
                </a:solidFill>
              </a:rPr>
              <a:t>ARP</a:t>
            </a:r>
            <a:r>
              <a:rPr lang="zh-CN" altLang="en-US" b="0" dirty="0">
                <a:solidFill>
                  <a:schemeClr val="tx1"/>
                </a:solidFill>
              </a:rPr>
              <a:t>请求）。</a:t>
            </a:r>
          </a:p>
          <a:p>
            <a:pPr>
              <a:spcBef>
                <a:spcPts val="1200"/>
              </a:spcBef>
            </a:pPr>
            <a:r>
              <a:rPr lang="en-US" altLang="zh-CN" b="0" dirty="0">
                <a:solidFill>
                  <a:schemeClr val="tx1"/>
                </a:solidFill>
              </a:rPr>
              <a:t>ARP </a:t>
            </a:r>
            <a:r>
              <a:rPr lang="zh-CN" altLang="en-US" b="0" dirty="0">
                <a:solidFill>
                  <a:schemeClr val="tx1"/>
                </a:solidFill>
              </a:rPr>
              <a:t>响应分组</a:t>
            </a:r>
          </a:p>
          <a:p>
            <a:pPr lvl="1">
              <a:spcBef>
                <a:spcPts val="1200"/>
              </a:spcBef>
            </a:pPr>
            <a:r>
              <a:rPr lang="zh-CN" altLang="en-US" b="0" dirty="0">
                <a:solidFill>
                  <a:schemeClr val="tx1"/>
                </a:solidFill>
              </a:rPr>
              <a:t>包含发送方硬件地址 </a:t>
            </a:r>
            <a:r>
              <a:rPr lang="en-US" altLang="zh-CN" b="0" dirty="0">
                <a:solidFill>
                  <a:schemeClr val="tx1"/>
                </a:solidFill>
              </a:rPr>
              <a:t>/ </a:t>
            </a:r>
            <a:r>
              <a:rPr lang="zh-CN" altLang="en-US" b="0" dirty="0">
                <a:solidFill>
                  <a:schemeClr val="tx1"/>
                </a:solidFill>
              </a:rPr>
              <a:t>发送方 </a:t>
            </a:r>
            <a:r>
              <a:rPr lang="en-US" altLang="zh-CN" b="0" dirty="0">
                <a:solidFill>
                  <a:schemeClr val="tx1"/>
                </a:solidFill>
              </a:rPr>
              <a:t>IP</a:t>
            </a:r>
            <a:r>
              <a:rPr lang="zh-CN" altLang="en-US" b="0" dirty="0">
                <a:solidFill>
                  <a:schemeClr val="tx1"/>
                </a:solidFill>
              </a:rPr>
              <a:t>地址 </a:t>
            </a:r>
            <a:r>
              <a:rPr lang="en-US" altLang="zh-CN" b="0" dirty="0">
                <a:solidFill>
                  <a:schemeClr val="tx1"/>
                </a:solidFill>
              </a:rPr>
              <a:t>/ </a:t>
            </a:r>
            <a:r>
              <a:rPr lang="zh-CN" altLang="en-US" b="0" dirty="0">
                <a:solidFill>
                  <a:schemeClr val="tx1"/>
                </a:solidFill>
              </a:rPr>
              <a:t>目标方硬件地址 </a:t>
            </a:r>
            <a:r>
              <a:rPr lang="en-US" altLang="zh-CN" b="0" dirty="0">
                <a:solidFill>
                  <a:schemeClr val="tx1"/>
                </a:solidFill>
              </a:rPr>
              <a:t>/ </a:t>
            </a:r>
            <a:r>
              <a:rPr lang="zh-CN" altLang="en-US" b="0" dirty="0">
                <a:solidFill>
                  <a:schemeClr val="tx1"/>
                </a:solidFill>
              </a:rPr>
              <a:t>目标方 </a:t>
            </a:r>
            <a:r>
              <a:rPr lang="en-US" altLang="zh-CN" b="0" dirty="0">
                <a:solidFill>
                  <a:schemeClr val="tx1"/>
                </a:solidFill>
              </a:rPr>
              <a:t>IP </a:t>
            </a:r>
            <a:r>
              <a:rPr lang="zh-CN" altLang="en-US" b="0" dirty="0">
                <a:solidFill>
                  <a:schemeClr val="tx1"/>
                </a:solidFill>
              </a:rPr>
              <a:t>地址。</a:t>
            </a:r>
          </a:p>
          <a:p>
            <a:pPr>
              <a:spcBef>
                <a:spcPts val="1200"/>
              </a:spcBef>
            </a:pPr>
            <a:r>
              <a:rPr lang="en-US" altLang="zh-CN" b="0" dirty="0">
                <a:solidFill>
                  <a:schemeClr val="tx1"/>
                </a:solidFill>
              </a:rPr>
              <a:t>ARP </a:t>
            </a:r>
            <a:r>
              <a:rPr lang="zh-CN" altLang="en-US" b="0" dirty="0">
                <a:solidFill>
                  <a:schemeClr val="tx1"/>
                </a:solidFill>
              </a:rPr>
              <a:t>分组封装在物理网络的帧中传输。</a:t>
            </a:r>
            <a:endParaRPr lang="zh-CN" altLang="en-US" sz="3200" b="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l"/>
            <a:r>
              <a:rPr lang="zh-CN" altLang="en-US" dirty="0">
                <a:sym typeface="+mn-ea"/>
              </a:rPr>
              <a:t>减少网络上的通信量</a:t>
            </a:r>
            <a:endParaRPr lang="zh-CN" altLang="en-US"/>
          </a:p>
        </p:txBody>
      </p:sp>
      <p:sp>
        <p:nvSpPr>
          <p:cNvPr id="221187" name="Rectangle 3"/>
          <p:cNvSpPr>
            <a:spLocks noGrp="1" noChangeArrowheads="1"/>
          </p:cNvSpPr>
          <p:nvPr>
            <p:ph idx="1"/>
          </p:nvPr>
        </p:nvSpPr>
        <p:spPr/>
        <p:txBody>
          <a:bodyPr/>
          <a:lstStyle/>
          <a:p>
            <a:pPr marL="342900" lvl="1" indent="-342900">
              <a:buClr>
                <a:srgbClr val="333399"/>
              </a:buClr>
              <a:buSzPct val="75000"/>
            </a:pPr>
            <a:r>
              <a:rPr lang="zh-CN" altLang="en-US" sz="3200" dirty="0">
                <a:solidFill>
                  <a:srgbClr val="FF0000"/>
                </a:solidFill>
              </a:rPr>
              <a:t>存放最近获得的 </a:t>
            </a:r>
            <a:r>
              <a:rPr lang="en-US" altLang="zh-CN" sz="3200" dirty="0">
                <a:solidFill>
                  <a:srgbClr val="FF0000"/>
                </a:solidFill>
              </a:rPr>
              <a:t>IP </a:t>
            </a:r>
            <a:r>
              <a:rPr lang="zh-CN" altLang="en-US" sz="3200" dirty="0">
                <a:solidFill>
                  <a:srgbClr val="FF0000"/>
                </a:solidFill>
              </a:rPr>
              <a:t>地址到 </a:t>
            </a:r>
            <a:r>
              <a:rPr lang="en-US" altLang="zh-CN" sz="3200" dirty="0">
                <a:solidFill>
                  <a:srgbClr val="FF0000"/>
                </a:solidFill>
              </a:rPr>
              <a:t>MAC </a:t>
            </a:r>
            <a:r>
              <a:rPr lang="zh-CN" altLang="en-US" sz="3200" dirty="0">
                <a:solidFill>
                  <a:srgbClr val="FF0000"/>
                </a:solidFill>
              </a:rPr>
              <a:t>地址的绑定，以减少 </a:t>
            </a:r>
            <a:r>
              <a:rPr lang="en-US" altLang="zh-CN" sz="3200" dirty="0">
                <a:solidFill>
                  <a:srgbClr val="FF0000"/>
                </a:solidFill>
              </a:rPr>
              <a:t>ARP </a:t>
            </a:r>
            <a:r>
              <a:rPr lang="zh-CN" altLang="en-US" sz="3200" dirty="0">
                <a:solidFill>
                  <a:srgbClr val="FF0000"/>
                </a:solidFill>
              </a:rPr>
              <a:t>广播的数量。</a:t>
            </a:r>
          </a:p>
          <a:p>
            <a:r>
              <a:rPr lang="zh-CN" altLang="en-US" dirty="0"/>
              <a:t>为了减少网络上的通信量，主机 </a:t>
            </a:r>
            <a:r>
              <a:rPr lang="en-US" altLang="zh-CN" dirty="0"/>
              <a:t>A </a:t>
            </a:r>
            <a:r>
              <a:rPr lang="zh-CN" altLang="en-US" dirty="0"/>
              <a:t>在发送其 </a:t>
            </a:r>
            <a:r>
              <a:rPr lang="en-US" altLang="zh-CN" dirty="0"/>
              <a:t>ARP </a:t>
            </a:r>
            <a:r>
              <a:rPr lang="zh-CN" altLang="en-US" dirty="0"/>
              <a:t>请求分组时，就将自己的 </a:t>
            </a:r>
            <a:r>
              <a:rPr lang="en-US" altLang="zh-CN" dirty="0"/>
              <a:t>IP </a:t>
            </a:r>
            <a:r>
              <a:rPr lang="zh-CN" altLang="en-US" dirty="0"/>
              <a:t>地址到硬件地址的映射写入 </a:t>
            </a:r>
            <a:r>
              <a:rPr lang="en-US" altLang="zh-CN" dirty="0"/>
              <a:t>ARP </a:t>
            </a:r>
            <a:r>
              <a:rPr lang="zh-CN" altLang="en-US" dirty="0"/>
              <a:t>请求分组。</a:t>
            </a:r>
          </a:p>
          <a:p>
            <a:r>
              <a:rPr lang="zh-CN" altLang="en-US" dirty="0"/>
              <a:t>当主机 </a:t>
            </a:r>
            <a:r>
              <a:rPr lang="en-US" altLang="zh-CN" dirty="0"/>
              <a:t>B </a:t>
            </a:r>
            <a:r>
              <a:rPr lang="zh-CN" altLang="en-US" dirty="0"/>
              <a:t>收到 </a:t>
            </a:r>
            <a:r>
              <a:rPr lang="en-US" altLang="zh-CN" dirty="0"/>
              <a:t>A </a:t>
            </a:r>
            <a:r>
              <a:rPr lang="zh-CN" altLang="en-US" dirty="0"/>
              <a:t>的 </a:t>
            </a:r>
            <a:r>
              <a:rPr lang="en-US" altLang="zh-CN" dirty="0"/>
              <a:t>ARP </a:t>
            </a:r>
            <a:r>
              <a:rPr lang="zh-CN" altLang="en-US" dirty="0"/>
              <a:t>请求分组时，就将主机 </a:t>
            </a:r>
            <a:r>
              <a:rPr lang="en-US" altLang="zh-CN" dirty="0"/>
              <a:t>A </a:t>
            </a:r>
            <a:r>
              <a:rPr lang="zh-CN" altLang="en-US" dirty="0"/>
              <a:t>的这一地址映射写入主机 </a:t>
            </a:r>
            <a:r>
              <a:rPr lang="en-US" altLang="zh-CN" dirty="0"/>
              <a:t>B </a:t>
            </a:r>
            <a:r>
              <a:rPr lang="zh-CN" altLang="en-US" dirty="0"/>
              <a:t>自己的 </a:t>
            </a:r>
            <a:r>
              <a:rPr lang="en-US" altLang="zh-CN" dirty="0"/>
              <a:t>ARP </a:t>
            </a:r>
            <a:r>
              <a:rPr lang="zh-CN" altLang="en-US" dirty="0"/>
              <a:t>高速缓存中。这对主机 </a:t>
            </a:r>
            <a:r>
              <a:rPr lang="en-US" altLang="zh-CN" dirty="0"/>
              <a:t>B </a:t>
            </a:r>
            <a:r>
              <a:rPr lang="zh-CN" altLang="en-US" dirty="0"/>
              <a:t>以后向 </a:t>
            </a:r>
            <a:r>
              <a:rPr lang="en-US" altLang="zh-CN" dirty="0"/>
              <a:t>A </a:t>
            </a:r>
            <a:r>
              <a:rPr lang="zh-CN" altLang="en-US" dirty="0"/>
              <a:t>发送数据报时就更方便了。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11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83139" y="2591197"/>
            <a:ext cx="8634858" cy="2304256"/>
          </a:xfrm>
        </p:spPr>
        <p:txBody>
          <a:bodyPr/>
          <a:lstStyle/>
          <a:p>
            <a:pPr algn="ctr"/>
            <a:r>
              <a:rPr lang="zh-CN" altLang="en-US">
                <a:sym typeface="+mn-ea"/>
              </a:rPr>
              <a:t>不在同一个局域网怎么办？</a:t>
            </a:r>
            <a:endParaRPr lang="zh-CN" altLang="en-US" b="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algn="ctr"/>
            <a:r>
              <a:rPr lang="zh-CN" altLang="en-US"/>
              <a:t>不在同一个局域网怎么办？</a:t>
            </a:r>
          </a:p>
        </p:txBody>
      </p:sp>
      <p:sp>
        <p:nvSpPr>
          <p:cNvPr id="224259" name="Rectangle 3"/>
          <p:cNvSpPr>
            <a:spLocks noGrp="1" noChangeArrowheads="1"/>
          </p:cNvSpPr>
          <p:nvPr>
            <p:ph idx="1"/>
          </p:nvPr>
        </p:nvSpPr>
        <p:spPr/>
        <p:txBody>
          <a:bodyPr/>
          <a:lstStyle/>
          <a:p>
            <a:r>
              <a:rPr lang="en-US" altLang="zh-CN" dirty="0">
                <a:solidFill>
                  <a:srgbClr val="0000FF"/>
                </a:solidFill>
              </a:rPr>
              <a:t>ARP </a:t>
            </a:r>
            <a:r>
              <a:rPr lang="zh-CN" altLang="en-US" dirty="0">
                <a:solidFill>
                  <a:srgbClr val="0000FF"/>
                </a:solidFill>
              </a:rPr>
              <a:t>是解决</a:t>
            </a:r>
            <a:r>
              <a:rPr lang="zh-CN" altLang="en-US" dirty="0">
                <a:solidFill>
                  <a:srgbClr val="FF0000"/>
                </a:solidFill>
              </a:rPr>
              <a:t>同一个局域网</a:t>
            </a:r>
            <a:r>
              <a:rPr lang="zh-CN" altLang="en-US" dirty="0">
                <a:solidFill>
                  <a:srgbClr val="0000FF"/>
                </a:solidFill>
              </a:rPr>
              <a:t>上的主机或路由器的 </a:t>
            </a:r>
            <a:r>
              <a:rPr lang="en-US" altLang="zh-CN" dirty="0">
                <a:solidFill>
                  <a:srgbClr val="0000FF"/>
                </a:solidFill>
              </a:rPr>
              <a:t>IP </a:t>
            </a:r>
            <a:r>
              <a:rPr lang="zh-CN" altLang="en-US" dirty="0">
                <a:solidFill>
                  <a:srgbClr val="0000FF"/>
                </a:solidFill>
              </a:rPr>
              <a:t>地址和硬件地址的映射问题。</a:t>
            </a:r>
          </a:p>
          <a:p>
            <a:endParaRPr lang="zh-CN" altLang="en-US" dirty="0"/>
          </a:p>
          <a:p>
            <a:r>
              <a:rPr lang="zh-CN" altLang="en-US" dirty="0"/>
              <a:t>如果所要找的主机和源主机不在同一个局域网上，那么</a:t>
            </a:r>
            <a:r>
              <a:rPr lang="zh-CN" altLang="en-US" dirty="0">
                <a:solidFill>
                  <a:srgbClr val="FF0000"/>
                </a:solidFill>
              </a:rPr>
              <a:t>就要通过 </a:t>
            </a:r>
            <a:r>
              <a:rPr lang="en-US" altLang="zh-CN" dirty="0">
                <a:solidFill>
                  <a:srgbClr val="FF0000"/>
                </a:solidFill>
              </a:rPr>
              <a:t>ARP </a:t>
            </a:r>
            <a:r>
              <a:rPr lang="zh-CN" altLang="en-US" dirty="0">
                <a:solidFill>
                  <a:srgbClr val="FF0000"/>
                </a:solidFill>
              </a:rPr>
              <a:t>找到一个位于本局域网上的某个路由器的硬件地址，</a:t>
            </a:r>
            <a:r>
              <a:rPr lang="zh-CN" altLang="en-US" dirty="0"/>
              <a:t>然后把分组发送给这个路由器，让这个路由器把分组转发给下一个网络。剩下的工作就由下一个网络来做。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4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pPr algn="ctr"/>
            <a:r>
              <a:rPr lang="zh-CN" altLang="en-US" sz="4000"/>
              <a:t>使用 </a:t>
            </a:r>
            <a:r>
              <a:rPr lang="en-US" altLang="zh-CN" sz="4000"/>
              <a:t>ARP </a:t>
            </a:r>
            <a:r>
              <a:rPr lang="zh-CN" altLang="en-US" sz="4000"/>
              <a:t>的典型情况 </a:t>
            </a:r>
          </a:p>
        </p:txBody>
      </p:sp>
      <p:sp>
        <p:nvSpPr>
          <p:cNvPr id="2" name="Content Placeholder 1"/>
          <p:cNvSpPr>
            <a:spLocks noGrp="1"/>
          </p:cNvSpPr>
          <p:nvPr>
            <p:ph idx="1"/>
          </p:nvPr>
        </p:nvSpPr>
        <p:spPr>
          <a:xfrm>
            <a:off x="495300" y="3463016"/>
            <a:ext cx="9066212" cy="2667910"/>
          </a:xfrm>
        </p:spPr>
        <p:txBody>
          <a:bodyPr/>
          <a:lstStyle/>
          <a:p>
            <a:r>
              <a:rPr lang="zh-CN" altLang="en-US" dirty="0"/>
              <a:t>同一个目的网络：</a:t>
            </a:r>
            <a:r>
              <a:rPr lang="en-US" altLang="zh-CN" dirty="0"/>
              <a:t>H1</a:t>
            </a:r>
            <a:r>
              <a:rPr lang="zh-CN" altLang="en-US" dirty="0"/>
              <a:t> </a:t>
            </a:r>
            <a:r>
              <a:rPr lang="zh-CN" altLang="en-US" dirty="0">
                <a:sym typeface="Wingdings" panose="05000000000000000000"/>
              </a:rPr>
              <a:t> </a:t>
            </a:r>
            <a:r>
              <a:rPr lang="en-US" altLang="zh-CN" dirty="0">
                <a:sym typeface="Wingdings" panose="05000000000000000000"/>
              </a:rPr>
              <a:t>H2</a:t>
            </a:r>
            <a:endParaRPr lang="en-US" altLang="zh-CN" dirty="0"/>
          </a:p>
          <a:p>
            <a:pPr lvl="1"/>
            <a:r>
              <a:rPr lang="zh-CN" altLang="en-US" dirty="0"/>
              <a:t>发送方是主机，要把 </a:t>
            </a:r>
            <a:r>
              <a:rPr lang="en-US" altLang="zh-CN" dirty="0"/>
              <a:t>IP </a:t>
            </a:r>
            <a:r>
              <a:rPr lang="zh-CN" altLang="en-US" dirty="0"/>
              <a:t>数据报发送到本网络上的另一个主机。这时用 </a:t>
            </a:r>
            <a:r>
              <a:rPr lang="en-US" altLang="zh-CN" dirty="0"/>
              <a:t>ARP </a:t>
            </a:r>
            <a:r>
              <a:rPr lang="zh-CN" altLang="en-US" dirty="0"/>
              <a:t>找到目的主机的硬件地址。 </a:t>
            </a:r>
          </a:p>
          <a:p>
            <a:endParaRPr lang="en-US" dirty="0"/>
          </a:p>
        </p:txBody>
      </p:sp>
      <p:grpSp>
        <p:nvGrpSpPr>
          <p:cNvPr id="3" name="组合 2"/>
          <p:cNvGrpSpPr/>
          <p:nvPr/>
        </p:nvGrpSpPr>
        <p:grpSpPr>
          <a:xfrm>
            <a:off x="704528" y="1052736"/>
            <a:ext cx="8640960" cy="2037147"/>
            <a:chOff x="1356026" y="1812432"/>
            <a:chExt cx="6915630" cy="1472875"/>
          </a:xfrm>
        </p:grpSpPr>
        <p:grpSp>
          <p:nvGrpSpPr>
            <p:cNvPr id="6" name="Group 244"/>
            <p:cNvGrpSpPr/>
            <p:nvPr/>
          </p:nvGrpSpPr>
          <p:grpSpPr bwMode="auto">
            <a:xfrm>
              <a:off x="1812118" y="2193107"/>
              <a:ext cx="1231900" cy="863600"/>
              <a:chOff x="912" y="768"/>
              <a:chExt cx="2400" cy="1584"/>
            </a:xfrm>
          </p:grpSpPr>
          <p:sp>
            <p:nvSpPr>
              <p:cNvPr id="7" name="Oval 24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8" name="Oval 24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9" name="Oval 24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0" name="Oval 24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1" name="Oval 24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2" name="Oval 25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3" name="Oval 25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4" name="Oval 25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5" name="Oval 25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16" name="Group 254"/>
              <p:cNvGrpSpPr/>
              <p:nvPr/>
            </p:nvGrpSpPr>
            <p:grpSpPr bwMode="auto">
              <a:xfrm>
                <a:off x="912" y="768"/>
                <a:ext cx="2386" cy="1553"/>
                <a:chOff x="912" y="768"/>
                <a:chExt cx="2386" cy="1553"/>
              </a:xfrm>
            </p:grpSpPr>
            <p:sp>
              <p:nvSpPr>
                <p:cNvPr id="17" name="Oval 25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8" name="Oval 25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9" name="Oval 25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0" name="Oval 25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1" name="Oval 25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2" name="Oval 26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3" name="Oval 26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4" name="Oval 26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5" name="Oval 26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sp>
          <p:nvSpPr>
            <p:cNvPr id="26" name="Line 95"/>
            <p:cNvSpPr>
              <a:spLocks noChangeShapeType="1"/>
            </p:cNvSpPr>
            <p:nvPr/>
          </p:nvSpPr>
          <p:spPr bwMode="auto">
            <a:xfrm flipV="1">
              <a:off x="3044018" y="2588394"/>
              <a:ext cx="4810125" cy="1111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grpSp>
          <p:nvGrpSpPr>
            <p:cNvPr id="27" name="Group 284"/>
            <p:cNvGrpSpPr/>
            <p:nvPr/>
          </p:nvGrpSpPr>
          <p:grpSpPr bwMode="auto">
            <a:xfrm>
              <a:off x="6917518" y="2218507"/>
              <a:ext cx="1231900" cy="863600"/>
              <a:chOff x="912" y="768"/>
              <a:chExt cx="2400" cy="1584"/>
            </a:xfrm>
          </p:grpSpPr>
          <p:sp>
            <p:nvSpPr>
              <p:cNvPr id="28" name="Oval 28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9" name="Oval 28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0" name="Oval 28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1" name="Oval 28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2" name="Oval 28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3" name="Oval 29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4" name="Oval 29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5" name="Oval 29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6" name="Oval 29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37" name="Group 294"/>
              <p:cNvGrpSpPr/>
              <p:nvPr/>
            </p:nvGrpSpPr>
            <p:grpSpPr bwMode="auto">
              <a:xfrm>
                <a:off x="912" y="768"/>
                <a:ext cx="2386" cy="1553"/>
                <a:chOff x="912" y="768"/>
                <a:chExt cx="2386" cy="1553"/>
              </a:xfrm>
            </p:grpSpPr>
            <p:sp>
              <p:nvSpPr>
                <p:cNvPr id="38" name="Oval 29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9" name="Oval 29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0" name="Oval 29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1" name="Oval 29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2" name="Oval 29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3" name="Oval 30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4" name="Oval 30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5" name="Oval 30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6" name="Oval 30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grpSp>
          <p:nvGrpSpPr>
            <p:cNvPr id="47" name="Group 264"/>
            <p:cNvGrpSpPr/>
            <p:nvPr/>
          </p:nvGrpSpPr>
          <p:grpSpPr bwMode="auto">
            <a:xfrm>
              <a:off x="4402918" y="2193107"/>
              <a:ext cx="1231900" cy="863600"/>
              <a:chOff x="912" y="768"/>
              <a:chExt cx="2400" cy="1584"/>
            </a:xfrm>
          </p:grpSpPr>
          <p:sp>
            <p:nvSpPr>
              <p:cNvPr id="48" name="Oval 26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9" name="Oval 26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0" name="Oval 26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1" name="Oval 26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2" name="Oval 26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3" name="Oval 27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4" name="Oval 27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5" name="Oval 27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6" name="Oval 27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57" name="Group 274"/>
              <p:cNvGrpSpPr/>
              <p:nvPr/>
            </p:nvGrpSpPr>
            <p:grpSpPr bwMode="auto">
              <a:xfrm>
                <a:off x="912" y="768"/>
                <a:ext cx="2386" cy="1553"/>
                <a:chOff x="912" y="768"/>
                <a:chExt cx="2386" cy="1553"/>
              </a:xfrm>
            </p:grpSpPr>
            <p:sp>
              <p:nvSpPr>
                <p:cNvPr id="58" name="Oval 27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9" name="Oval 27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0" name="Oval 27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1" name="Oval 27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2" name="Oval 27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3" name="Oval 28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4" name="Oval 28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5" name="Oval 28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6" name="Oval 28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sp>
          <p:nvSpPr>
            <p:cNvPr id="67" name="Text Box 96"/>
            <p:cNvSpPr txBox="1">
              <a:spLocks noChangeArrowheads="1"/>
            </p:cNvSpPr>
            <p:nvPr/>
          </p:nvSpPr>
          <p:spPr bwMode="auto">
            <a:xfrm>
              <a:off x="2118699" y="2512334"/>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1</a:t>
              </a:r>
            </a:p>
          </p:txBody>
        </p:sp>
        <p:sp>
          <p:nvSpPr>
            <p:cNvPr id="68" name="Text Box 98"/>
            <p:cNvSpPr txBox="1">
              <a:spLocks noChangeArrowheads="1"/>
            </p:cNvSpPr>
            <p:nvPr/>
          </p:nvSpPr>
          <p:spPr bwMode="auto">
            <a:xfrm>
              <a:off x="7285638" y="2489243"/>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3</a:t>
              </a:r>
            </a:p>
          </p:txBody>
        </p:sp>
        <p:sp>
          <p:nvSpPr>
            <p:cNvPr id="69" name="Text Box 99"/>
            <p:cNvSpPr txBox="1">
              <a:spLocks noChangeArrowheads="1"/>
            </p:cNvSpPr>
            <p:nvPr/>
          </p:nvSpPr>
          <p:spPr bwMode="auto">
            <a:xfrm>
              <a:off x="4764687" y="2489243"/>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2</a:t>
              </a:r>
            </a:p>
          </p:txBody>
        </p:sp>
        <p:pic>
          <p:nvPicPr>
            <p:cNvPr id="70" name="Picture 23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5018" y="2428057"/>
              <a:ext cx="6953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1" name="Text Box 235"/>
            <p:cNvSpPr txBox="1">
              <a:spLocks noChangeArrowheads="1"/>
            </p:cNvSpPr>
            <p:nvPr/>
          </p:nvSpPr>
          <p:spPr bwMode="auto">
            <a:xfrm>
              <a:off x="6176156" y="2080394"/>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C00000"/>
                  </a:solidFill>
                  <a:latin typeface="+mn-lt"/>
                  <a:ea typeface="黑体" pitchFamily="2" charset="-122"/>
                </a:rPr>
                <a:t>R</a:t>
              </a:r>
              <a:r>
                <a:rPr lang="en-US" altLang="zh-CN" sz="2400" b="1" baseline="-25000">
                  <a:solidFill>
                    <a:srgbClr val="C00000"/>
                  </a:solidFill>
                  <a:latin typeface="+mn-lt"/>
                  <a:ea typeface="黑体" pitchFamily="2" charset="-122"/>
                </a:rPr>
                <a:t>2</a:t>
              </a:r>
              <a:endParaRPr lang="en-US" altLang="zh-CN" sz="2400" b="1">
                <a:solidFill>
                  <a:srgbClr val="C00000"/>
                </a:solidFill>
                <a:latin typeface="+mn-lt"/>
                <a:ea typeface="黑体" pitchFamily="2" charset="-122"/>
              </a:endParaRPr>
            </a:p>
          </p:txBody>
        </p:sp>
        <p:sp>
          <p:nvSpPr>
            <p:cNvPr id="72" name="Text Box 237"/>
            <p:cNvSpPr txBox="1">
              <a:spLocks noChangeArrowheads="1"/>
            </p:cNvSpPr>
            <p:nvPr/>
          </p:nvSpPr>
          <p:spPr bwMode="auto">
            <a:xfrm>
              <a:off x="3526618" y="2089919"/>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C00000"/>
                  </a:solidFill>
                  <a:latin typeface="+mn-lt"/>
                  <a:ea typeface="黑体" pitchFamily="2" charset="-122"/>
                </a:rPr>
                <a:t>R</a:t>
              </a:r>
              <a:r>
                <a:rPr lang="en-US" altLang="zh-CN" sz="2400" b="1" baseline="-25000" dirty="0">
                  <a:solidFill>
                    <a:srgbClr val="C00000"/>
                  </a:solidFill>
                  <a:latin typeface="+mn-lt"/>
                  <a:ea typeface="黑体" pitchFamily="2" charset="-122"/>
                </a:rPr>
                <a:t>1</a:t>
              </a:r>
              <a:endParaRPr lang="en-US" altLang="zh-CN" sz="2400" b="1" dirty="0">
                <a:solidFill>
                  <a:srgbClr val="C00000"/>
                </a:solidFill>
                <a:latin typeface="+mn-lt"/>
                <a:ea typeface="黑体" pitchFamily="2" charset="-122"/>
              </a:endParaRPr>
            </a:p>
          </p:txBody>
        </p:sp>
        <p:sp>
          <p:nvSpPr>
            <p:cNvPr id="73" name="Text Box 325"/>
            <p:cNvSpPr txBox="1">
              <a:spLocks noChangeArrowheads="1"/>
            </p:cNvSpPr>
            <p:nvPr/>
          </p:nvSpPr>
          <p:spPr bwMode="auto">
            <a:xfrm>
              <a:off x="1356026" y="1886719"/>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H</a:t>
              </a:r>
              <a:r>
                <a:rPr lang="en-US" altLang="zh-CN" sz="2400" b="1" baseline="-25000">
                  <a:solidFill>
                    <a:srgbClr val="000099"/>
                  </a:solidFill>
                  <a:latin typeface="+mn-lt"/>
                  <a:ea typeface="黑体" pitchFamily="2" charset="-122"/>
                </a:rPr>
                <a:t>1</a:t>
              </a:r>
            </a:p>
          </p:txBody>
        </p:sp>
        <p:pic>
          <p:nvPicPr>
            <p:cNvPr id="74" name="Picture 32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2956" y="2405832"/>
              <a:ext cx="6953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5" name="Oval 333"/>
            <p:cNvSpPr>
              <a:spLocks noChangeArrowheads="1"/>
            </p:cNvSpPr>
            <p:nvPr/>
          </p:nvSpPr>
          <p:spPr bwMode="auto">
            <a:xfrm>
              <a:off x="4225118" y="2559819"/>
              <a:ext cx="71438" cy="71438"/>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6" name="Oval 335"/>
            <p:cNvSpPr>
              <a:spLocks noChangeArrowheads="1"/>
            </p:cNvSpPr>
            <p:nvPr/>
          </p:nvSpPr>
          <p:spPr bwMode="auto">
            <a:xfrm>
              <a:off x="3156731" y="2567757"/>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7" name="Oval 337"/>
            <p:cNvSpPr>
              <a:spLocks noChangeArrowheads="1"/>
            </p:cNvSpPr>
            <p:nvPr/>
          </p:nvSpPr>
          <p:spPr bwMode="auto">
            <a:xfrm>
              <a:off x="6817506" y="2570932"/>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8" name="Oval 338"/>
            <p:cNvSpPr>
              <a:spLocks noChangeArrowheads="1"/>
            </p:cNvSpPr>
            <p:nvPr/>
          </p:nvSpPr>
          <p:spPr bwMode="auto">
            <a:xfrm>
              <a:off x="5823731" y="2567757"/>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pic>
          <p:nvPicPr>
            <p:cNvPr id="79" name="Picture 34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468" y="2026419"/>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34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56581" y="2872557"/>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 name="Picture 34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98256" y="1935932"/>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 name="Picture 35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62081" y="2007369"/>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 name="Text Box 351"/>
            <p:cNvSpPr txBox="1">
              <a:spLocks noChangeArrowheads="1"/>
            </p:cNvSpPr>
            <p:nvPr/>
          </p:nvSpPr>
          <p:spPr bwMode="auto">
            <a:xfrm>
              <a:off x="1643363" y="2799532"/>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2</a:t>
              </a:r>
            </a:p>
          </p:txBody>
        </p:sp>
        <p:sp>
          <p:nvSpPr>
            <p:cNvPr id="84" name="Text Box 352"/>
            <p:cNvSpPr txBox="1">
              <a:spLocks noChangeArrowheads="1"/>
            </p:cNvSpPr>
            <p:nvPr/>
          </p:nvSpPr>
          <p:spPr bwMode="auto">
            <a:xfrm>
              <a:off x="4871471" y="1812432"/>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3</a:t>
              </a:r>
            </a:p>
          </p:txBody>
        </p:sp>
        <p:sp>
          <p:nvSpPr>
            <p:cNvPr id="85" name="Text Box 353"/>
            <p:cNvSpPr txBox="1">
              <a:spLocks noChangeArrowheads="1"/>
            </p:cNvSpPr>
            <p:nvPr/>
          </p:nvSpPr>
          <p:spPr bwMode="auto">
            <a:xfrm>
              <a:off x="7522463" y="1916557"/>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4</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pPr algn="ctr"/>
            <a:r>
              <a:rPr lang="zh-CN" altLang="en-US" sz="4000"/>
              <a:t>使用 </a:t>
            </a:r>
            <a:r>
              <a:rPr lang="en-US" altLang="zh-CN" sz="4000"/>
              <a:t>ARP </a:t>
            </a:r>
            <a:r>
              <a:rPr lang="zh-CN" altLang="en-US" sz="4000"/>
              <a:t>的典型情况 </a:t>
            </a:r>
          </a:p>
        </p:txBody>
      </p:sp>
      <p:sp>
        <p:nvSpPr>
          <p:cNvPr id="2" name="Content Placeholder 1"/>
          <p:cNvSpPr>
            <a:spLocks noGrp="1"/>
          </p:cNvSpPr>
          <p:nvPr>
            <p:ph idx="1"/>
          </p:nvPr>
        </p:nvSpPr>
        <p:spPr>
          <a:xfrm>
            <a:off x="495300" y="3463016"/>
            <a:ext cx="9066212" cy="3278352"/>
          </a:xfrm>
        </p:spPr>
        <p:txBody>
          <a:bodyPr/>
          <a:lstStyle/>
          <a:p>
            <a:r>
              <a:rPr lang="zh-CN" altLang="en-US" dirty="0"/>
              <a:t>不同网络：</a:t>
            </a:r>
            <a:r>
              <a:rPr lang="en-US" altLang="zh-CN" dirty="0"/>
              <a:t>H1</a:t>
            </a:r>
            <a:r>
              <a:rPr lang="zh-CN" altLang="en-US" dirty="0"/>
              <a:t> </a:t>
            </a:r>
            <a:r>
              <a:rPr lang="zh-CN" altLang="en-US" dirty="0">
                <a:sym typeface="Wingdings" panose="05000000000000000000"/>
              </a:rPr>
              <a:t> </a:t>
            </a:r>
            <a:r>
              <a:rPr lang="en-US" altLang="zh-CN" dirty="0">
                <a:sym typeface="Wingdings" panose="05000000000000000000"/>
              </a:rPr>
              <a:t>H3</a:t>
            </a:r>
            <a:endParaRPr lang="en-US" altLang="zh-CN" dirty="0"/>
          </a:p>
          <a:p>
            <a:pPr lvl="1"/>
            <a:r>
              <a:rPr lang="en-US" altLang="zh-CN" sz="2400" dirty="0"/>
              <a:t>H1</a:t>
            </a:r>
            <a:r>
              <a:rPr lang="zh-CN" altLang="en-US" sz="2400" dirty="0"/>
              <a:t> </a:t>
            </a:r>
            <a:r>
              <a:rPr lang="zh-CN" altLang="en-US" sz="2400" dirty="0">
                <a:sym typeface="Wingdings" panose="05000000000000000000"/>
              </a:rPr>
              <a:t></a:t>
            </a:r>
            <a:r>
              <a:rPr lang="zh-CN" altLang="en-US" sz="2400" dirty="0"/>
              <a:t> </a:t>
            </a:r>
            <a:r>
              <a:rPr lang="en-US" altLang="zh-CN" sz="2400" dirty="0"/>
              <a:t>R1:</a:t>
            </a:r>
            <a:r>
              <a:rPr lang="zh-CN" altLang="en-US" sz="2400" dirty="0"/>
              <a:t> 发送方是主机</a:t>
            </a:r>
            <a:r>
              <a:rPr lang="en-US" altLang="zh-CN" sz="2400" dirty="0"/>
              <a:t>H1</a:t>
            </a:r>
            <a:r>
              <a:rPr lang="zh-CN" altLang="en-US" sz="2400" dirty="0"/>
              <a:t>，</a:t>
            </a:r>
            <a:r>
              <a:rPr lang="en-US" altLang="zh-CN" sz="2400" dirty="0"/>
              <a:t>H1</a:t>
            </a:r>
            <a:r>
              <a:rPr lang="zh-CN" altLang="en-US" sz="2400" dirty="0"/>
              <a:t>发送</a:t>
            </a:r>
            <a:r>
              <a:rPr lang="en-US" altLang="zh-CN" sz="2400" dirty="0"/>
              <a:t>ARP</a:t>
            </a:r>
            <a:r>
              <a:rPr lang="zh-CN" altLang="en-US" sz="2400" dirty="0"/>
              <a:t>请求分组，找到网</a:t>
            </a:r>
            <a:r>
              <a:rPr lang="en-US" altLang="zh-CN" sz="2400" dirty="0"/>
              <a:t>1</a:t>
            </a:r>
            <a:r>
              <a:rPr lang="zh-CN" altLang="en-US" sz="2400" dirty="0"/>
              <a:t>上的一个路由器</a:t>
            </a:r>
            <a:r>
              <a:rPr lang="en-US" altLang="zh-CN" sz="2400" dirty="0"/>
              <a:t>R1</a:t>
            </a:r>
            <a:r>
              <a:rPr lang="zh-CN" altLang="en-US" sz="2400" dirty="0"/>
              <a:t>的硬件地址。剩下的工作由这个路由器来完成。</a:t>
            </a:r>
            <a:endParaRPr lang="en-US" altLang="zh-CN" sz="2400" dirty="0"/>
          </a:p>
          <a:p>
            <a:pPr lvl="1"/>
            <a:r>
              <a:rPr lang="en-US" altLang="zh-CN" sz="2400" dirty="0"/>
              <a:t>R1</a:t>
            </a:r>
            <a:r>
              <a:rPr lang="zh-CN" altLang="en-US" sz="2400" dirty="0"/>
              <a:t> </a:t>
            </a:r>
            <a:r>
              <a:rPr lang="zh-CN" altLang="en-US" sz="2400" dirty="0">
                <a:sym typeface="Wingdings" panose="05000000000000000000"/>
              </a:rPr>
              <a:t> </a:t>
            </a:r>
            <a:r>
              <a:rPr lang="en-US" altLang="zh-CN" sz="2400" dirty="0">
                <a:sym typeface="Wingdings" panose="05000000000000000000"/>
              </a:rPr>
              <a:t>H3:</a:t>
            </a:r>
            <a:r>
              <a:rPr lang="zh-CN" altLang="en-US" sz="2400" dirty="0">
                <a:sym typeface="Wingdings" panose="05000000000000000000"/>
              </a:rPr>
              <a:t> </a:t>
            </a:r>
            <a:r>
              <a:rPr lang="zh-CN" altLang="en-US" sz="2400" dirty="0"/>
              <a:t>发送方是路由器（</a:t>
            </a:r>
            <a:r>
              <a:rPr lang="en-US" altLang="zh-CN" sz="2400" dirty="0"/>
              <a:t>R1</a:t>
            </a:r>
            <a:r>
              <a:rPr lang="zh-CN" altLang="en-US" sz="2400" dirty="0"/>
              <a:t>），要把 </a:t>
            </a:r>
            <a:r>
              <a:rPr lang="en-US" altLang="zh-CN" sz="2400" dirty="0"/>
              <a:t>IP </a:t>
            </a:r>
            <a:r>
              <a:rPr lang="zh-CN" altLang="en-US" sz="2400" dirty="0"/>
              <a:t>数据报转发到本网络上的一个主机，</a:t>
            </a:r>
            <a:r>
              <a:rPr lang="en-US" altLang="zh-CN" sz="2400" dirty="0"/>
              <a:t>R1</a:t>
            </a:r>
            <a:r>
              <a:rPr lang="zh-CN" altLang="en-US" sz="2400" dirty="0"/>
              <a:t>发送请求分组（广播），这时用 </a:t>
            </a:r>
            <a:r>
              <a:rPr lang="en-US" altLang="zh-CN" sz="2400" dirty="0"/>
              <a:t>ARP </a:t>
            </a:r>
            <a:r>
              <a:rPr lang="zh-CN" altLang="en-US" sz="2400" dirty="0"/>
              <a:t>找到目的主机的硬件地址。 </a:t>
            </a:r>
            <a:r>
              <a:rPr lang="zh-CN" altLang="en-US" sz="2200" dirty="0"/>
              <a:t> </a:t>
            </a:r>
          </a:p>
        </p:txBody>
      </p:sp>
      <p:grpSp>
        <p:nvGrpSpPr>
          <p:cNvPr id="3" name="组合 2"/>
          <p:cNvGrpSpPr/>
          <p:nvPr/>
        </p:nvGrpSpPr>
        <p:grpSpPr>
          <a:xfrm>
            <a:off x="704528" y="1052736"/>
            <a:ext cx="8640960" cy="2037147"/>
            <a:chOff x="1356026" y="1812432"/>
            <a:chExt cx="6915630" cy="1472875"/>
          </a:xfrm>
        </p:grpSpPr>
        <p:grpSp>
          <p:nvGrpSpPr>
            <p:cNvPr id="6" name="Group 244"/>
            <p:cNvGrpSpPr/>
            <p:nvPr/>
          </p:nvGrpSpPr>
          <p:grpSpPr bwMode="auto">
            <a:xfrm>
              <a:off x="1812118" y="2193107"/>
              <a:ext cx="1231900" cy="863600"/>
              <a:chOff x="912" y="768"/>
              <a:chExt cx="2400" cy="1584"/>
            </a:xfrm>
          </p:grpSpPr>
          <p:sp>
            <p:nvSpPr>
              <p:cNvPr id="7" name="Oval 24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8" name="Oval 24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9" name="Oval 24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0" name="Oval 24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1" name="Oval 24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2" name="Oval 25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3" name="Oval 25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4" name="Oval 25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5" name="Oval 25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16" name="Group 254"/>
              <p:cNvGrpSpPr/>
              <p:nvPr/>
            </p:nvGrpSpPr>
            <p:grpSpPr bwMode="auto">
              <a:xfrm>
                <a:off x="912" y="768"/>
                <a:ext cx="2386" cy="1553"/>
                <a:chOff x="912" y="768"/>
                <a:chExt cx="2386" cy="1553"/>
              </a:xfrm>
            </p:grpSpPr>
            <p:sp>
              <p:nvSpPr>
                <p:cNvPr id="17" name="Oval 25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8" name="Oval 25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9" name="Oval 25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0" name="Oval 25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1" name="Oval 25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2" name="Oval 26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3" name="Oval 26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4" name="Oval 26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5" name="Oval 26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sp>
          <p:nvSpPr>
            <p:cNvPr id="26" name="Line 95"/>
            <p:cNvSpPr>
              <a:spLocks noChangeShapeType="1"/>
            </p:cNvSpPr>
            <p:nvPr/>
          </p:nvSpPr>
          <p:spPr bwMode="auto">
            <a:xfrm flipV="1">
              <a:off x="3044018" y="2588394"/>
              <a:ext cx="4810125" cy="1111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grpSp>
          <p:nvGrpSpPr>
            <p:cNvPr id="27" name="Group 284"/>
            <p:cNvGrpSpPr/>
            <p:nvPr/>
          </p:nvGrpSpPr>
          <p:grpSpPr bwMode="auto">
            <a:xfrm>
              <a:off x="6917518" y="2218507"/>
              <a:ext cx="1231900" cy="863600"/>
              <a:chOff x="912" y="768"/>
              <a:chExt cx="2400" cy="1584"/>
            </a:xfrm>
          </p:grpSpPr>
          <p:sp>
            <p:nvSpPr>
              <p:cNvPr id="28" name="Oval 28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9" name="Oval 28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0" name="Oval 28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1" name="Oval 28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2" name="Oval 28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3" name="Oval 29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4" name="Oval 29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5" name="Oval 29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6" name="Oval 29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37" name="Group 294"/>
              <p:cNvGrpSpPr/>
              <p:nvPr/>
            </p:nvGrpSpPr>
            <p:grpSpPr bwMode="auto">
              <a:xfrm>
                <a:off x="912" y="768"/>
                <a:ext cx="2386" cy="1553"/>
                <a:chOff x="912" y="768"/>
                <a:chExt cx="2386" cy="1553"/>
              </a:xfrm>
            </p:grpSpPr>
            <p:sp>
              <p:nvSpPr>
                <p:cNvPr id="38" name="Oval 29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9" name="Oval 29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0" name="Oval 29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1" name="Oval 29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2" name="Oval 29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3" name="Oval 30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4" name="Oval 30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5" name="Oval 30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6" name="Oval 30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grpSp>
          <p:nvGrpSpPr>
            <p:cNvPr id="47" name="Group 264"/>
            <p:cNvGrpSpPr/>
            <p:nvPr/>
          </p:nvGrpSpPr>
          <p:grpSpPr bwMode="auto">
            <a:xfrm>
              <a:off x="4402918" y="2193107"/>
              <a:ext cx="1231900" cy="863600"/>
              <a:chOff x="912" y="768"/>
              <a:chExt cx="2400" cy="1584"/>
            </a:xfrm>
          </p:grpSpPr>
          <p:sp>
            <p:nvSpPr>
              <p:cNvPr id="48" name="Oval 26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9" name="Oval 26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0" name="Oval 26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1" name="Oval 26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2" name="Oval 26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3" name="Oval 27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4" name="Oval 27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5" name="Oval 27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6" name="Oval 27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57" name="Group 274"/>
              <p:cNvGrpSpPr/>
              <p:nvPr/>
            </p:nvGrpSpPr>
            <p:grpSpPr bwMode="auto">
              <a:xfrm>
                <a:off x="912" y="768"/>
                <a:ext cx="2386" cy="1553"/>
                <a:chOff x="912" y="768"/>
                <a:chExt cx="2386" cy="1553"/>
              </a:xfrm>
            </p:grpSpPr>
            <p:sp>
              <p:nvSpPr>
                <p:cNvPr id="58" name="Oval 27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9" name="Oval 27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0" name="Oval 27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1" name="Oval 27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2" name="Oval 27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3" name="Oval 28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4" name="Oval 28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5" name="Oval 28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6" name="Oval 28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sp>
          <p:nvSpPr>
            <p:cNvPr id="67" name="Text Box 96"/>
            <p:cNvSpPr txBox="1">
              <a:spLocks noChangeArrowheads="1"/>
            </p:cNvSpPr>
            <p:nvPr/>
          </p:nvSpPr>
          <p:spPr bwMode="auto">
            <a:xfrm>
              <a:off x="2118699" y="2512334"/>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1</a:t>
              </a:r>
            </a:p>
          </p:txBody>
        </p:sp>
        <p:sp>
          <p:nvSpPr>
            <p:cNvPr id="68" name="Text Box 98"/>
            <p:cNvSpPr txBox="1">
              <a:spLocks noChangeArrowheads="1"/>
            </p:cNvSpPr>
            <p:nvPr/>
          </p:nvSpPr>
          <p:spPr bwMode="auto">
            <a:xfrm>
              <a:off x="7285638" y="2489243"/>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3</a:t>
              </a:r>
            </a:p>
          </p:txBody>
        </p:sp>
        <p:sp>
          <p:nvSpPr>
            <p:cNvPr id="69" name="Text Box 99"/>
            <p:cNvSpPr txBox="1">
              <a:spLocks noChangeArrowheads="1"/>
            </p:cNvSpPr>
            <p:nvPr/>
          </p:nvSpPr>
          <p:spPr bwMode="auto">
            <a:xfrm>
              <a:off x="4764687" y="2489243"/>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2</a:t>
              </a:r>
            </a:p>
          </p:txBody>
        </p:sp>
        <p:pic>
          <p:nvPicPr>
            <p:cNvPr id="70" name="Picture 23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5018" y="2428057"/>
              <a:ext cx="6953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1" name="Text Box 235"/>
            <p:cNvSpPr txBox="1">
              <a:spLocks noChangeArrowheads="1"/>
            </p:cNvSpPr>
            <p:nvPr/>
          </p:nvSpPr>
          <p:spPr bwMode="auto">
            <a:xfrm>
              <a:off x="6176156" y="2080394"/>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C00000"/>
                  </a:solidFill>
                  <a:latin typeface="+mn-lt"/>
                  <a:ea typeface="黑体" pitchFamily="2" charset="-122"/>
                </a:rPr>
                <a:t>R</a:t>
              </a:r>
              <a:r>
                <a:rPr lang="en-US" altLang="zh-CN" sz="2400" b="1" baseline="-25000">
                  <a:solidFill>
                    <a:srgbClr val="C00000"/>
                  </a:solidFill>
                  <a:latin typeface="+mn-lt"/>
                  <a:ea typeface="黑体" pitchFamily="2" charset="-122"/>
                </a:rPr>
                <a:t>2</a:t>
              </a:r>
              <a:endParaRPr lang="en-US" altLang="zh-CN" sz="2400" b="1">
                <a:solidFill>
                  <a:srgbClr val="C00000"/>
                </a:solidFill>
                <a:latin typeface="+mn-lt"/>
                <a:ea typeface="黑体" pitchFamily="2" charset="-122"/>
              </a:endParaRPr>
            </a:p>
          </p:txBody>
        </p:sp>
        <p:sp>
          <p:nvSpPr>
            <p:cNvPr id="72" name="Text Box 237"/>
            <p:cNvSpPr txBox="1">
              <a:spLocks noChangeArrowheads="1"/>
            </p:cNvSpPr>
            <p:nvPr/>
          </p:nvSpPr>
          <p:spPr bwMode="auto">
            <a:xfrm>
              <a:off x="3526618" y="2089919"/>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C00000"/>
                  </a:solidFill>
                  <a:latin typeface="+mn-lt"/>
                  <a:ea typeface="黑体" pitchFamily="2" charset="-122"/>
                </a:rPr>
                <a:t>R</a:t>
              </a:r>
              <a:r>
                <a:rPr lang="en-US" altLang="zh-CN" sz="2400" b="1" baseline="-25000" dirty="0">
                  <a:solidFill>
                    <a:srgbClr val="C00000"/>
                  </a:solidFill>
                  <a:latin typeface="+mn-lt"/>
                  <a:ea typeface="黑体" pitchFamily="2" charset="-122"/>
                </a:rPr>
                <a:t>1</a:t>
              </a:r>
              <a:endParaRPr lang="en-US" altLang="zh-CN" sz="2400" b="1" dirty="0">
                <a:solidFill>
                  <a:srgbClr val="C00000"/>
                </a:solidFill>
                <a:latin typeface="+mn-lt"/>
                <a:ea typeface="黑体" pitchFamily="2" charset="-122"/>
              </a:endParaRPr>
            </a:p>
          </p:txBody>
        </p:sp>
        <p:sp>
          <p:nvSpPr>
            <p:cNvPr id="73" name="Text Box 325"/>
            <p:cNvSpPr txBox="1">
              <a:spLocks noChangeArrowheads="1"/>
            </p:cNvSpPr>
            <p:nvPr/>
          </p:nvSpPr>
          <p:spPr bwMode="auto">
            <a:xfrm>
              <a:off x="1356026" y="1886719"/>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H</a:t>
              </a:r>
              <a:r>
                <a:rPr lang="en-US" altLang="zh-CN" sz="2400" b="1" baseline="-25000">
                  <a:solidFill>
                    <a:srgbClr val="000099"/>
                  </a:solidFill>
                  <a:latin typeface="+mn-lt"/>
                  <a:ea typeface="黑体" pitchFamily="2" charset="-122"/>
                </a:rPr>
                <a:t>1</a:t>
              </a:r>
            </a:p>
          </p:txBody>
        </p:sp>
        <p:pic>
          <p:nvPicPr>
            <p:cNvPr id="74" name="Picture 32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2956" y="2405832"/>
              <a:ext cx="6953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5" name="Oval 333"/>
            <p:cNvSpPr>
              <a:spLocks noChangeArrowheads="1"/>
            </p:cNvSpPr>
            <p:nvPr/>
          </p:nvSpPr>
          <p:spPr bwMode="auto">
            <a:xfrm>
              <a:off x="4225118" y="2559819"/>
              <a:ext cx="71438" cy="71438"/>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6" name="Oval 335"/>
            <p:cNvSpPr>
              <a:spLocks noChangeArrowheads="1"/>
            </p:cNvSpPr>
            <p:nvPr/>
          </p:nvSpPr>
          <p:spPr bwMode="auto">
            <a:xfrm>
              <a:off x="3156731" y="2567757"/>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7" name="Oval 337"/>
            <p:cNvSpPr>
              <a:spLocks noChangeArrowheads="1"/>
            </p:cNvSpPr>
            <p:nvPr/>
          </p:nvSpPr>
          <p:spPr bwMode="auto">
            <a:xfrm>
              <a:off x="6817506" y="2570932"/>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8" name="Oval 338"/>
            <p:cNvSpPr>
              <a:spLocks noChangeArrowheads="1"/>
            </p:cNvSpPr>
            <p:nvPr/>
          </p:nvSpPr>
          <p:spPr bwMode="auto">
            <a:xfrm>
              <a:off x="5823731" y="2567757"/>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pic>
          <p:nvPicPr>
            <p:cNvPr id="79" name="Picture 34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468" y="2026419"/>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34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56581" y="2872557"/>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 name="Picture 34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98256" y="1935932"/>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 name="Picture 35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62081" y="2007369"/>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 name="Text Box 351"/>
            <p:cNvSpPr txBox="1">
              <a:spLocks noChangeArrowheads="1"/>
            </p:cNvSpPr>
            <p:nvPr/>
          </p:nvSpPr>
          <p:spPr bwMode="auto">
            <a:xfrm>
              <a:off x="1643363" y="2799532"/>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2</a:t>
              </a:r>
            </a:p>
          </p:txBody>
        </p:sp>
        <p:sp>
          <p:nvSpPr>
            <p:cNvPr id="84" name="Text Box 352"/>
            <p:cNvSpPr txBox="1">
              <a:spLocks noChangeArrowheads="1"/>
            </p:cNvSpPr>
            <p:nvPr/>
          </p:nvSpPr>
          <p:spPr bwMode="auto">
            <a:xfrm>
              <a:off x="4871471" y="1812432"/>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3</a:t>
              </a:r>
            </a:p>
          </p:txBody>
        </p:sp>
        <p:sp>
          <p:nvSpPr>
            <p:cNvPr id="85" name="Text Box 353"/>
            <p:cNvSpPr txBox="1">
              <a:spLocks noChangeArrowheads="1"/>
            </p:cNvSpPr>
            <p:nvPr/>
          </p:nvSpPr>
          <p:spPr bwMode="auto">
            <a:xfrm>
              <a:off x="7522463" y="1916557"/>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4</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p:txBody>
          <a:bodyPr/>
          <a:lstStyle/>
          <a:p>
            <a:pPr algn="ctr"/>
            <a:r>
              <a:rPr lang="zh-CN" altLang="en-US" sz="4000"/>
              <a:t>使用 </a:t>
            </a:r>
            <a:r>
              <a:rPr lang="en-US" altLang="zh-CN" sz="4000"/>
              <a:t>ARP </a:t>
            </a:r>
            <a:r>
              <a:rPr lang="zh-CN" altLang="en-US" sz="4000"/>
              <a:t>的典型情况 </a:t>
            </a:r>
          </a:p>
        </p:txBody>
      </p:sp>
      <p:sp>
        <p:nvSpPr>
          <p:cNvPr id="2" name="Content Placeholder 1"/>
          <p:cNvSpPr>
            <a:spLocks noGrp="1"/>
          </p:cNvSpPr>
          <p:nvPr>
            <p:ph idx="1"/>
          </p:nvPr>
        </p:nvSpPr>
        <p:spPr>
          <a:xfrm>
            <a:off x="495300" y="3463016"/>
            <a:ext cx="9066212" cy="3278352"/>
          </a:xfrm>
        </p:spPr>
        <p:txBody>
          <a:bodyPr/>
          <a:lstStyle/>
          <a:p>
            <a:r>
              <a:rPr lang="zh-CN" altLang="en-US" dirty="0"/>
              <a:t>不同网络：</a:t>
            </a:r>
            <a:r>
              <a:rPr lang="en-US" altLang="zh-CN" dirty="0"/>
              <a:t>R1</a:t>
            </a:r>
            <a:r>
              <a:rPr lang="zh-CN" altLang="en-US" dirty="0"/>
              <a:t> </a:t>
            </a:r>
            <a:r>
              <a:rPr lang="zh-CN" altLang="en-US" dirty="0">
                <a:sym typeface="Wingdings" panose="05000000000000000000"/>
              </a:rPr>
              <a:t> </a:t>
            </a:r>
            <a:r>
              <a:rPr lang="en-US" altLang="zh-CN" dirty="0">
                <a:sym typeface="Wingdings" panose="05000000000000000000"/>
              </a:rPr>
              <a:t>H4</a:t>
            </a:r>
            <a:endParaRPr lang="en-US" altLang="zh-CN" dirty="0"/>
          </a:p>
          <a:p>
            <a:pPr lvl="1"/>
            <a:r>
              <a:rPr lang="en-US" altLang="zh-CN" sz="2400" dirty="0"/>
              <a:t>R1</a:t>
            </a:r>
            <a:r>
              <a:rPr lang="zh-CN" altLang="en-US" sz="2400" dirty="0"/>
              <a:t> </a:t>
            </a:r>
            <a:r>
              <a:rPr lang="zh-CN" altLang="en-US" sz="2400" dirty="0">
                <a:sym typeface="Wingdings" panose="05000000000000000000"/>
              </a:rPr>
              <a:t> </a:t>
            </a:r>
            <a:r>
              <a:rPr lang="en-US" altLang="zh-CN" sz="2400" dirty="0">
                <a:sym typeface="Wingdings" panose="05000000000000000000"/>
              </a:rPr>
              <a:t>H2:</a:t>
            </a:r>
            <a:r>
              <a:rPr lang="zh-CN" altLang="en-US" sz="2400" dirty="0">
                <a:sym typeface="Wingdings" panose="05000000000000000000"/>
              </a:rPr>
              <a:t> </a:t>
            </a:r>
            <a:r>
              <a:rPr lang="zh-CN" altLang="en-US" sz="2400" dirty="0"/>
              <a:t>发送方是路由器</a:t>
            </a:r>
            <a:r>
              <a:rPr lang="en-US" altLang="zh-CN" sz="2400" dirty="0"/>
              <a:t>R1</a:t>
            </a:r>
            <a:r>
              <a:rPr lang="zh-CN" altLang="en-US" sz="2400" dirty="0"/>
              <a:t>，要把 </a:t>
            </a:r>
            <a:r>
              <a:rPr lang="en-US" altLang="zh-CN" sz="2400" dirty="0"/>
              <a:t>IP </a:t>
            </a:r>
            <a:r>
              <a:rPr lang="zh-CN" altLang="en-US" sz="2400" dirty="0"/>
              <a:t>数据报转发到另一个网络上的一个主机。</a:t>
            </a:r>
            <a:r>
              <a:rPr lang="en-US" altLang="zh-CN" sz="2400" dirty="0"/>
              <a:t>R1</a:t>
            </a:r>
            <a:r>
              <a:rPr lang="zh-CN" altLang="en-US" sz="2400" dirty="0"/>
              <a:t>发送</a:t>
            </a:r>
            <a:r>
              <a:rPr lang="en-US" altLang="zh-CN" sz="2400" dirty="0"/>
              <a:t>ARP</a:t>
            </a:r>
            <a:r>
              <a:rPr lang="zh-CN" altLang="en-US" sz="2400" dirty="0"/>
              <a:t>请求分组，找到连接网</a:t>
            </a:r>
            <a:r>
              <a:rPr lang="en-US" altLang="zh-CN" sz="2400" dirty="0"/>
              <a:t>2</a:t>
            </a:r>
            <a:r>
              <a:rPr lang="zh-CN" altLang="en-US" sz="2400" dirty="0"/>
              <a:t>的路由器硬件地址。剩下工作由</a:t>
            </a:r>
            <a:r>
              <a:rPr lang="en-US" altLang="zh-CN" sz="2400" dirty="0"/>
              <a:t>R2</a:t>
            </a:r>
            <a:r>
              <a:rPr lang="zh-CN" altLang="en-US" sz="2400" dirty="0"/>
              <a:t>完成。</a:t>
            </a:r>
            <a:endParaRPr lang="en-US" altLang="zh-CN" sz="2400" dirty="0"/>
          </a:p>
          <a:p>
            <a:pPr lvl="1"/>
            <a:r>
              <a:rPr lang="en-US" altLang="zh-CN" sz="2400" dirty="0"/>
              <a:t>R2</a:t>
            </a:r>
            <a:r>
              <a:rPr lang="zh-CN" altLang="en-US" sz="2400" dirty="0"/>
              <a:t> </a:t>
            </a:r>
            <a:r>
              <a:rPr lang="zh-CN" altLang="en-US" sz="2400" dirty="0">
                <a:sym typeface="Wingdings" panose="05000000000000000000"/>
              </a:rPr>
              <a:t> </a:t>
            </a:r>
            <a:r>
              <a:rPr lang="en-US" altLang="zh-CN" sz="2400" dirty="0">
                <a:sym typeface="Wingdings" panose="05000000000000000000"/>
              </a:rPr>
              <a:t>H4:</a:t>
            </a:r>
            <a:r>
              <a:rPr lang="zh-CN" altLang="en-US" sz="2400" dirty="0">
                <a:sym typeface="Wingdings" panose="05000000000000000000"/>
              </a:rPr>
              <a:t> </a:t>
            </a:r>
            <a:r>
              <a:rPr lang="zh-CN" altLang="en-US" sz="2400" dirty="0"/>
              <a:t>发送方是路由器（</a:t>
            </a:r>
            <a:r>
              <a:rPr lang="en-US" altLang="zh-CN" sz="2400" dirty="0"/>
              <a:t>R1</a:t>
            </a:r>
            <a:r>
              <a:rPr lang="zh-CN" altLang="en-US" sz="2400" dirty="0"/>
              <a:t>），要把 </a:t>
            </a:r>
            <a:r>
              <a:rPr lang="en-US" altLang="zh-CN" sz="2400" dirty="0"/>
              <a:t>IP </a:t>
            </a:r>
            <a:r>
              <a:rPr lang="zh-CN" altLang="en-US" sz="2400" dirty="0"/>
              <a:t>数据报转发到本网络上的一个主机，</a:t>
            </a:r>
            <a:r>
              <a:rPr lang="en-US" altLang="zh-CN" sz="2400" dirty="0"/>
              <a:t>R1</a:t>
            </a:r>
            <a:r>
              <a:rPr lang="zh-CN" altLang="en-US" sz="2400" dirty="0"/>
              <a:t>发送请求分组（广播），这时用 </a:t>
            </a:r>
            <a:r>
              <a:rPr lang="en-US" altLang="zh-CN" sz="2400" dirty="0"/>
              <a:t>ARP </a:t>
            </a:r>
            <a:r>
              <a:rPr lang="zh-CN" altLang="en-US" sz="2400" dirty="0"/>
              <a:t>找到目的主机的硬件地址。 </a:t>
            </a:r>
            <a:r>
              <a:rPr lang="zh-CN" altLang="en-US" sz="2200" dirty="0"/>
              <a:t> </a:t>
            </a:r>
            <a:r>
              <a:rPr lang="zh-CN" altLang="en-US" sz="2400" dirty="0"/>
              <a:t> </a:t>
            </a:r>
            <a:r>
              <a:rPr lang="zh-CN" altLang="en-US" sz="2200" dirty="0"/>
              <a:t> </a:t>
            </a:r>
          </a:p>
        </p:txBody>
      </p:sp>
      <p:grpSp>
        <p:nvGrpSpPr>
          <p:cNvPr id="3" name="组合 2"/>
          <p:cNvGrpSpPr/>
          <p:nvPr/>
        </p:nvGrpSpPr>
        <p:grpSpPr>
          <a:xfrm>
            <a:off x="704528" y="1052736"/>
            <a:ext cx="8640960" cy="2037147"/>
            <a:chOff x="1356026" y="1812432"/>
            <a:chExt cx="6915630" cy="1472875"/>
          </a:xfrm>
        </p:grpSpPr>
        <p:grpSp>
          <p:nvGrpSpPr>
            <p:cNvPr id="6" name="Group 244"/>
            <p:cNvGrpSpPr/>
            <p:nvPr/>
          </p:nvGrpSpPr>
          <p:grpSpPr bwMode="auto">
            <a:xfrm>
              <a:off x="1812118" y="2193107"/>
              <a:ext cx="1231900" cy="863600"/>
              <a:chOff x="912" y="768"/>
              <a:chExt cx="2400" cy="1584"/>
            </a:xfrm>
          </p:grpSpPr>
          <p:sp>
            <p:nvSpPr>
              <p:cNvPr id="7" name="Oval 24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8" name="Oval 24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9" name="Oval 24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0" name="Oval 24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1" name="Oval 24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2" name="Oval 25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3" name="Oval 25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4" name="Oval 25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5" name="Oval 25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16" name="Group 254"/>
              <p:cNvGrpSpPr/>
              <p:nvPr/>
            </p:nvGrpSpPr>
            <p:grpSpPr bwMode="auto">
              <a:xfrm>
                <a:off x="912" y="768"/>
                <a:ext cx="2386" cy="1553"/>
                <a:chOff x="912" y="768"/>
                <a:chExt cx="2386" cy="1553"/>
              </a:xfrm>
            </p:grpSpPr>
            <p:sp>
              <p:nvSpPr>
                <p:cNvPr id="17" name="Oval 25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8" name="Oval 25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19" name="Oval 25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0" name="Oval 25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1" name="Oval 25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2" name="Oval 26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3" name="Oval 26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4" name="Oval 26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5" name="Oval 26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sp>
          <p:nvSpPr>
            <p:cNvPr id="26" name="Line 95"/>
            <p:cNvSpPr>
              <a:spLocks noChangeShapeType="1"/>
            </p:cNvSpPr>
            <p:nvPr/>
          </p:nvSpPr>
          <p:spPr bwMode="auto">
            <a:xfrm flipV="1">
              <a:off x="3044018" y="2588394"/>
              <a:ext cx="4810125" cy="1111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grpSp>
          <p:nvGrpSpPr>
            <p:cNvPr id="27" name="Group 284"/>
            <p:cNvGrpSpPr/>
            <p:nvPr/>
          </p:nvGrpSpPr>
          <p:grpSpPr bwMode="auto">
            <a:xfrm>
              <a:off x="6917518" y="2218507"/>
              <a:ext cx="1231900" cy="863600"/>
              <a:chOff x="912" y="768"/>
              <a:chExt cx="2400" cy="1584"/>
            </a:xfrm>
          </p:grpSpPr>
          <p:sp>
            <p:nvSpPr>
              <p:cNvPr id="28" name="Oval 28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29" name="Oval 28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0" name="Oval 28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1" name="Oval 28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2" name="Oval 28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3" name="Oval 29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4" name="Oval 29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5" name="Oval 29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6" name="Oval 29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37" name="Group 294"/>
              <p:cNvGrpSpPr/>
              <p:nvPr/>
            </p:nvGrpSpPr>
            <p:grpSpPr bwMode="auto">
              <a:xfrm>
                <a:off x="912" y="768"/>
                <a:ext cx="2386" cy="1553"/>
                <a:chOff x="912" y="768"/>
                <a:chExt cx="2386" cy="1553"/>
              </a:xfrm>
            </p:grpSpPr>
            <p:sp>
              <p:nvSpPr>
                <p:cNvPr id="38" name="Oval 29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39" name="Oval 29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0" name="Oval 29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1" name="Oval 29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2" name="Oval 29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3" name="Oval 30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4" name="Oval 30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5" name="Oval 30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6" name="Oval 30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grpSp>
          <p:nvGrpSpPr>
            <p:cNvPr id="47" name="Group 264"/>
            <p:cNvGrpSpPr/>
            <p:nvPr/>
          </p:nvGrpSpPr>
          <p:grpSpPr bwMode="auto">
            <a:xfrm>
              <a:off x="4402918" y="2193107"/>
              <a:ext cx="1231900" cy="863600"/>
              <a:chOff x="912" y="768"/>
              <a:chExt cx="2400" cy="1584"/>
            </a:xfrm>
          </p:grpSpPr>
          <p:sp>
            <p:nvSpPr>
              <p:cNvPr id="48" name="Oval 265"/>
              <p:cNvSpPr>
                <a:spLocks noChangeArrowheads="1"/>
              </p:cNvSpPr>
              <p:nvPr/>
            </p:nvSpPr>
            <p:spPr bwMode="auto">
              <a:xfrm>
                <a:off x="1751" y="799"/>
                <a:ext cx="1026" cy="628"/>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49" name="Oval 266"/>
              <p:cNvSpPr>
                <a:spLocks noChangeArrowheads="1"/>
              </p:cNvSpPr>
              <p:nvPr/>
            </p:nvSpPr>
            <p:spPr bwMode="auto">
              <a:xfrm>
                <a:off x="1172" y="972"/>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0" name="Oval 267"/>
              <p:cNvSpPr>
                <a:spLocks noChangeArrowheads="1"/>
              </p:cNvSpPr>
              <p:nvPr/>
            </p:nvSpPr>
            <p:spPr bwMode="auto">
              <a:xfrm>
                <a:off x="926" y="1364"/>
                <a:ext cx="521" cy="502"/>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1" name="Oval 268"/>
              <p:cNvSpPr>
                <a:spLocks noChangeArrowheads="1"/>
              </p:cNvSpPr>
              <p:nvPr/>
            </p:nvSpPr>
            <p:spPr bwMode="auto">
              <a:xfrm>
                <a:off x="1085" y="1599"/>
                <a:ext cx="796"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2" name="Oval 269"/>
              <p:cNvSpPr>
                <a:spLocks noChangeArrowheads="1"/>
              </p:cNvSpPr>
              <p:nvPr/>
            </p:nvSpPr>
            <p:spPr bwMode="auto">
              <a:xfrm>
                <a:off x="1664" y="1693"/>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3" name="Oval 270"/>
              <p:cNvSpPr>
                <a:spLocks noChangeArrowheads="1"/>
              </p:cNvSpPr>
              <p:nvPr/>
            </p:nvSpPr>
            <p:spPr bwMode="auto">
              <a:xfrm>
                <a:off x="2445" y="988"/>
                <a:ext cx="751"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4" name="Oval 271"/>
              <p:cNvSpPr>
                <a:spLocks noChangeArrowheads="1"/>
              </p:cNvSpPr>
              <p:nvPr/>
            </p:nvSpPr>
            <p:spPr bwMode="auto">
              <a:xfrm>
                <a:off x="2560" y="1317"/>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5" name="Oval 272"/>
              <p:cNvSpPr>
                <a:spLocks noChangeArrowheads="1"/>
              </p:cNvSpPr>
              <p:nvPr/>
            </p:nvSpPr>
            <p:spPr bwMode="auto">
              <a:xfrm>
                <a:off x="2488" y="1427"/>
                <a:ext cx="752"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6" name="Oval 273"/>
              <p:cNvSpPr>
                <a:spLocks noChangeArrowheads="1"/>
              </p:cNvSpPr>
              <p:nvPr/>
            </p:nvSpPr>
            <p:spPr bwMode="auto">
              <a:xfrm>
                <a:off x="1360" y="1176"/>
                <a:ext cx="1547" cy="815"/>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nvGrpSpPr>
              <p:cNvPr id="57" name="Group 274"/>
              <p:cNvGrpSpPr/>
              <p:nvPr/>
            </p:nvGrpSpPr>
            <p:grpSpPr bwMode="auto">
              <a:xfrm>
                <a:off x="912" y="768"/>
                <a:ext cx="2386" cy="1553"/>
                <a:chOff x="912" y="768"/>
                <a:chExt cx="2386" cy="1553"/>
              </a:xfrm>
            </p:grpSpPr>
            <p:sp>
              <p:nvSpPr>
                <p:cNvPr id="58" name="Oval 275"/>
                <p:cNvSpPr>
                  <a:spLocks noChangeArrowheads="1"/>
                </p:cNvSpPr>
                <p:nvPr/>
              </p:nvSpPr>
              <p:spPr bwMode="auto">
                <a:xfrm>
                  <a:off x="1736" y="768"/>
                  <a:ext cx="1027"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59" name="Oval 276"/>
                <p:cNvSpPr>
                  <a:spLocks noChangeArrowheads="1"/>
                </p:cNvSpPr>
                <p:nvPr/>
              </p:nvSpPr>
              <p:spPr bwMode="auto">
                <a:xfrm>
                  <a:off x="1158" y="941"/>
                  <a:ext cx="781" cy="627"/>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0" name="Oval 277"/>
                <p:cNvSpPr>
                  <a:spLocks noChangeArrowheads="1"/>
                </p:cNvSpPr>
                <p:nvPr/>
              </p:nvSpPr>
              <p:spPr bwMode="auto">
                <a:xfrm>
                  <a:off x="912" y="1333"/>
                  <a:ext cx="520" cy="501"/>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1" name="Oval 278"/>
                <p:cNvSpPr>
                  <a:spLocks noChangeArrowheads="1"/>
                </p:cNvSpPr>
                <p:nvPr/>
              </p:nvSpPr>
              <p:spPr bwMode="auto">
                <a:xfrm>
                  <a:off x="1071" y="1568"/>
                  <a:ext cx="795" cy="54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2" name="Oval 279"/>
                <p:cNvSpPr>
                  <a:spLocks noChangeArrowheads="1"/>
                </p:cNvSpPr>
                <p:nvPr/>
              </p:nvSpPr>
              <p:spPr bwMode="auto">
                <a:xfrm>
                  <a:off x="1649" y="1662"/>
                  <a:ext cx="1200" cy="659"/>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3" name="Oval 280"/>
                <p:cNvSpPr>
                  <a:spLocks noChangeArrowheads="1"/>
                </p:cNvSpPr>
                <p:nvPr/>
              </p:nvSpPr>
              <p:spPr bwMode="auto">
                <a:xfrm>
                  <a:off x="2430" y="95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4" name="Oval 281"/>
                <p:cNvSpPr>
                  <a:spLocks noChangeArrowheads="1"/>
                </p:cNvSpPr>
                <p:nvPr/>
              </p:nvSpPr>
              <p:spPr bwMode="auto">
                <a:xfrm>
                  <a:off x="2546" y="1286"/>
                  <a:ext cx="752" cy="48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5" name="Oval 282"/>
                <p:cNvSpPr>
                  <a:spLocks noChangeArrowheads="1"/>
                </p:cNvSpPr>
                <p:nvPr/>
              </p:nvSpPr>
              <p:spPr bwMode="auto">
                <a:xfrm>
                  <a:off x="2473" y="1395"/>
                  <a:ext cx="752"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sp>
              <p:nvSpPr>
                <p:cNvPr id="66" name="Oval 283"/>
                <p:cNvSpPr>
                  <a:spLocks noChangeArrowheads="1"/>
                </p:cNvSpPr>
                <p:nvPr/>
              </p:nvSpPr>
              <p:spPr bwMode="auto">
                <a:xfrm>
                  <a:off x="1346" y="1144"/>
                  <a:ext cx="1547" cy="816"/>
                </a:xfrm>
                <a:prstGeom prst="ellipse">
                  <a:avLst/>
                </a:prstGeom>
                <a:solidFill>
                  <a:srgbClr val="DDDDD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800" b="1">
                    <a:solidFill>
                      <a:srgbClr val="000099"/>
                    </a:solidFill>
                    <a:latin typeface="+mn-lt"/>
                    <a:ea typeface="黑体" pitchFamily="2" charset="-122"/>
                  </a:endParaRPr>
                </a:p>
              </p:txBody>
            </p:sp>
          </p:grpSp>
        </p:grpSp>
        <p:sp>
          <p:nvSpPr>
            <p:cNvPr id="67" name="Text Box 96"/>
            <p:cNvSpPr txBox="1">
              <a:spLocks noChangeArrowheads="1"/>
            </p:cNvSpPr>
            <p:nvPr/>
          </p:nvSpPr>
          <p:spPr bwMode="auto">
            <a:xfrm>
              <a:off x="2118699" y="2512334"/>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1</a:t>
              </a:r>
            </a:p>
          </p:txBody>
        </p:sp>
        <p:sp>
          <p:nvSpPr>
            <p:cNvPr id="68" name="Text Box 98"/>
            <p:cNvSpPr txBox="1">
              <a:spLocks noChangeArrowheads="1"/>
            </p:cNvSpPr>
            <p:nvPr/>
          </p:nvSpPr>
          <p:spPr bwMode="auto">
            <a:xfrm>
              <a:off x="7285638" y="2489243"/>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3</a:t>
              </a:r>
            </a:p>
          </p:txBody>
        </p:sp>
        <p:sp>
          <p:nvSpPr>
            <p:cNvPr id="69" name="Text Box 99"/>
            <p:cNvSpPr txBox="1">
              <a:spLocks noChangeArrowheads="1"/>
            </p:cNvSpPr>
            <p:nvPr/>
          </p:nvSpPr>
          <p:spPr bwMode="auto">
            <a:xfrm>
              <a:off x="4764687" y="2489243"/>
              <a:ext cx="600669"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 </a:t>
              </a:r>
              <a:r>
                <a:rPr lang="en-US" altLang="zh-CN" sz="2400" b="1" dirty="0">
                  <a:solidFill>
                    <a:srgbClr val="000099"/>
                  </a:solidFill>
                  <a:latin typeface="+mn-lt"/>
                  <a:ea typeface="黑体" pitchFamily="2" charset="-122"/>
                </a:rPr>
                <a:t>2</a:t>
              </a:r>
            </a:p>
          </p:txBody>
        </p:sp>
        <p:pic>
          <p:nvPicPr>
            <p:cNvPr id="70" name="Picture 23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5018" y="2428057"/>
              <a:ext cx="6953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1" name="Text Box 235"/>
            <p:cNvSpPr txBox="1">
              <a:spLocks noChangeArrowheads="1"/>
            </p:cNvSpPr>
            <p:nvPr/>
          </p:nvSpPr>
          <p:spPr bwMode="auto">
            <a:xfrm>
              <a:off x="6176156" y="2080394"/>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C00000"/>
                  </a:solidFill>
                  <a:latin typeface="+mn-lt"/>
                  <a:ea typeface="黑体" pitchFamily="2" charset="-122"/>
                </a:rPr>
                <a:t>R</a:t>
              </a:r>
              <a:r>
                <a:rPr lang="en-US" altLang="zh-CN" sz="2400" b="1" baseline="-25000">
                  <a:solidFill>
                    <a:srgbClr val="C00000"/>
                  </a:solidFill>
                  <a:latin typeface="+mn-lt"/>
                  <a:ea typeface="黑体" pitchFamily="2" charset="-122"/>
                </a:rPr>
                <a:t>2</a:t>
              </a:r>
              <a:endParaRPr lang="en-US" altLang="zh-CN" sz="2400" b="1">
                <a:solidFill>
                  <a:srgbClr val="C00000"/>
                </a:solidFill>
                <a:latin typeface="+mn-lt"/>
                <a:ea typeface="黑体" pitchFamily="2" charset="-122"/>
              </a:endParaRPr>
            </a:p>
          </p:txBody>
        </p:sp>
        <p:sp>
          <p:nvSpPr>
            <p:cNvPr id="72" name="Text Box 237"/>
            <p:cNvSpPr txBox="1">
              <a:spLocks noChangeArrowheads="1"/>
            </p:cNvSpPr>
            <p:nvPr/>
          </p:nvSpPr>
          <p:spPr bwMode="auto">
            <a:xfrm>
              <a:off x="3526618" y="2089919"/>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C00000"/>
                  </a:solidFill>
                  <a:latin typeface="+mn-lt"/>
                  <a:ea typeface="黑体" pitchFamily="2" charset="-122"/>
                </a:rPr>
                <a:t>R</a:t>
              </a:r>
              <a:r>
                <a:rPr lang="en-US" altLang="zh-CN" sz="2400" b="1" baseline="-25000" dirty="0">
                  <a:solidFill>
                    <a:srgbClr val="C00000"/>
                  </a:solidFill>
                  <a:latin typeface="+mn-lt"/>
                  <a:ea typeface="黑体" pitchFamily="2" charset="-122"/>
                </a:rPr>
                <a:t>1</a:t>
              </a:r>
              <a:endParaRPr lang="en-US" altLang="zh-CN" sz="2400" b="1" dirty="0">
                <a:solidFill>
                  <a:srgbClr val="C00000"/>
                </a:solidFill>
                <a:latin typeface="+mn-lt"/>
                <a:ea typeface="黑体" pitchFamily="2" charset="-122"/>
              </a:endParaRPr>
            </a:p>
          </p:txBody>
        </p:sp>
        <p:sp>
          <p:nvSpPr>
            <p:cNvPr id="73" name="Text Box 325"/>
            <p:cNvSpPr txBox="1">
              <a:spLocks noChangeArrowheads="1"/>
            </p:cNvSpPr>
            <p:nvPr/>
          </p:nvSpPr>
          <p:spPr bwMode="auto">
            <a:xfrm>
              <a:off x="1356026" y="1886719"/>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itchFamily="2" charset="-122"/>
                </a:rPr>
                <a:t>H</a:t>
              </a:r>
              <a:r>
                <a:rPr lang="en-US" altLang="zh-CN" sz="2400" b="1" baseline="-25000">
                  <a:solidFill>
                    <a:srgbClr val="000099"/>
                  </a:solidFill>
                  <a:latin typeface="+mn-lt"/>
                  <a:ea typeface="黑体" pitchFamily="2" charset="-122"/>
                </a:rPr>
                <a:t>1</a:t>
              </a:r>
            </a:p>
          </p:txBody>
        </p:sp>
        <p:pic>
          <p:nvPicPr>
            <p:cNvPr id="74" name="Picture 32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72956" y="2405832"/>
              <a:ext cx="69532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75" name="Oval 333"/>
            <p:cNvSpPr>
              <a:spLocks noChangeArrowheads="1"/>
            </p:cNvSpPr>
            <p:nvPr/>
          </p:nvSpPr>
          <p:spPr bwMode="auto">
            <a:xfrm>
              <a:off x="4225118" y="2559819"/>
              <a:ext cx="71438" cy="71438"/>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6" name="Oval 335"/>
            <p:cNvSpPr>
              <a:spLocks noChangeArrowheads="1"/>
            </p:cNvSpPr>
            <p:nvPr/>
          </p:nvSpPr>
          <p:spPr bwMode="auto">
            <a:xfrm>
              <a:off x="3156731" y="2567757"/>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7" name="Oval 337"/>
            <p:cNvSpPr>
              <a:spLocks noChangeArrowheads="1"/>
            </p:cNvSpPr>
            <p:nvPr/>
          </p:nvSpPr>
          <p:spPr bwMode="auto">
            <a:xfrm>
              <a:off x="6817506" y="2570932"/>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sp>
          <p:nvSpPr>
            <p:cNvPr id="78" name="Oval 338"/>
            <p:cNvSpPr>
              <a:spLocks noChangeArrowheads="1"/>
            </p:cNvSpPr>
            <p:nvPr/>
          </p:nvSpPr>
          <p:spPr bwMode="auto">
            <a:xfrm>
              <a:off x="5823731" y="2567757"/>
              <a:ext cx="71437" cy="71437"/>
            </a:xfrm>
            <a:prstGeom prst="ellipse">
              <a:avLst/>
            </a:prstGeom>
            <a:solidFill>
              <a:schemeClr val="bg1"/>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itchFamily="2" charset="-122"/>
              </a:endParaRPr>
            </a:p>
          </p:txBody>
        </p:sp>
        <p:pic>
          <p:nvPicPr>
            <p:cNvPr id="79" name="Picture 34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468" y="2026419"/>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34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56581" y="2872557"/>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 name="Picture 34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98256" y="1935932"/>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 name="Picture 35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62081" y="2007369"/>
              <a:ext cx="4095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 name="Text Box 351"/>
            <p:cNvSpPr txBox="1">
              <a:spLocks noChangeArrowheads="1"/>
            </p:cNvSpPr>
            <p:nvPr/>
          </p:nvSpPr>
          <p:spPr bwMode="auto">
            <a:xfrm>
              <a:off x="1643363" y="2799532"/>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2</a:t>
              </a:r>
            </a:p>
          </p:txBody>
        </p:sp>
        <p:sp>
          <p:nvSpPr>
            <p:cNvPr id="84" name="Text Box 352"/>
            <p:cNvSpPr txBox="1">
              <a:spLocks noChangeArrowheads="1"/>
            </p:cNvSpPr>
            <p:nvPr/>
          </p:nvSpPr>
          <p:spPr bwMode="auto">
            <a:xfrm>
              <a:off x="4871471" y="1812432"/>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3</a:t>
              </a:r>
            </a:p>
          </p:txBody>
        </p:sp>
        <p:sp>
          <p:nvSpPr>
            <p:cNvPr id="85" name="Text Box 353"/>
            <p:cNvSpPr txBox="1">
              <a:spLocks noChangeArrowheads="1"/>
            </p:cNvSpPr>
            <p:nvPr/>
          </p:nvSpPr>
          <p:spPr bwMode="auto">
            <a:xfrm>
              <a:off x="7522463" y="1916557"/>
              <a:ext cx="417210" cy="33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itchFamily="2" charset="-122"/>
                </a:rPr>
                <a:t>H</a:t>
              </a:r>
              <a:r>
                <a:rPr lang="en-US" altLang="zh-CN" sz="2400" b="1" baseline="-25000" dirty="0">
                  <a:solidFill>
                    <a:srgbClr val="000099"/>
                  </a:solidFill>
                  <a:latin typeface="+mn-lt"/>
                  <a:ea typeface="黑体" pitchFamily="2" charset="-122"/>
                </a:rPr>
                <a:t>4</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835" name="Text Box 107"/>
          <p:cNvSpPr txBox="1">
            <a:spLocks noChangeArrowheads="1"/>
          </p:cNvSpPr>
          <p:nvPr/>
        </p:nvSpPr>
        <p:spPr bwMode="auto">
          <a:xfrm>
            <a:off x="2952618" y="52389"/>
            <a:ext cx="4448654" cy="523220"/>
          </a:xfrm>
          <a:prstGeom prst="rect">
            <a:avLst/>
          </a:prstGeom>
          <a:solidFill>
            <a:srgbClr val="FFFF00"/>
          </a:solidFill>
          <a:ln w="9525">
            <a:solidFill>
              <a:srgbClr val="333399"/>
            </a:solidFill>
            <a:miter lim="800000"/>
          </a:ln>
          <a:effectLst/>
        </p:spPr>
        <p:txBody>
          <a:bodyPr wrap="none">
            <a:spAutoFit/>
          </a:bodyPr>
          <a:lstStyle>
            <a:defPPr>
              <a:defRPr lang="en-US"/>
            </a:defPPr>
            <a:lvl1pPr>
              <a:defRPr sz="2800" b="1">
                <a:solidFill>
                  <a:srgbClr val="000099"/>
                </a:solidFill>
                <a:latin typeface="+mn-lt"/>
                <a:ea typeface="黑体" pitchFamily="2" charset="-122"/>
              </a:defRPr>
            </a:lvl1pPr>
          </a:lstStyle>
          <a:p>
            <a:r>
              <a:rPr lang="zh-CN" altLang="en-US"/>
              <a:t>在链路上看 </a:t>
            </a:r>
            <a:r>
              <a:rPr lang="en-US" altLang="zh-CN"/>
              <a:t>MAC </a:t>
            </a:r>
            <a:r>
              <a:rPr lang="zh-CN" altLang="en-US"/>
              <a:t>帧的流动</a:t>
            </a:r>
          </a:p>
        </p:txBody>
      </p:sp>
      <p:grpSp>
        <p:nvGrpSpPr>
          <p:cNvPr id="111" name="组合 110"/>
          <p:cNvGrpSpPr/>
          <p:nvPr/>
        </p:nvGrpSpPr>
        <p:grpSpPr>
          <a:xfrm>
            <a:off x="104908" y="116632"/>
            <a:ext cx="9663509" cy="1658194"/>
            <a:chOff x="104908" y="116632"/>
            <a:chExt cx="9663509" cy="1658194"/>
          </a:xfrm>
        </p:grpSpPr>
        <p:sp>
          <p:nvSpPr>
            <p:cNvPr id="112" name="Freeform 2"/>
            <p:cNvSpPr/>
            <p:nvPr/>
          </p:nvSpPr>
          <p:spPr bwMode="auto">
            <a:xfrm>
              <a:off x="2801542" y="1239838"/>
              <a:ext cx="270007"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Freeform 3"/>
            <p:cNvSpPr/>
            <p:nvPr/>
          </p:nvSpPr>
          <p:spPr bwMode="auto">
            <a:xfrm>
              <a:off x="5775061" y="1239838"/>
              <a:ext cx="184018" cy="531812"/>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4"/>
            <p:cNvSpPr>
              <a:spLocks noChangeShapeType="1"/>
            </p:cNvSpPr>
            <p:nvPr/>
          </p:nvSpPr>
          <p:spPr bwMode="auto">
            <a:xfrm rot="-5400000">
              <a:off x="907520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Line 5"/>
            <p:cNvSpPr>
              <a:spLocks noChangeShapeType="1"/>
            </p:cNvSpPr>
            <p:nvPr/>
          </p:nvSpPr>
          <p:spPr bwMode="auto">
            <a:xfrm rot="-5400000">
              <a:off x="24235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6" name="Line 6"/>
            <p:cNvSpPr>
              <a:spLocks noChangeShapeType="1"/>
            </p:cNvSpPr>
            <p:nvPr/>
          </p:nvSpPr>
          <p:spPr bwMode="auto">
            <a:xfrm>
              <a:off x="252811" y="1773238"/>
              <a:ext cx="280326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Text Box 7"/>
            <p:cNvSpPr txBox="1">
              <a:spLocks noChangeArrowheads="1"/>
            </p:cNvSpPr>
            <p:nvPr/>
          </p:nvSpPr>
          <p:spPr bwMode="auto">
            <a:xfrm>
              <a:off x="529696"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18" name="Text Box 8"/>
            <p:cNvSpPr txBox="1">
              <a:spLocks noChangeArrowheads="1"/>
            </p:cNvSpPr>
            <p:nvPr/>
          </p:nvSpPr>
          <p:spPr bwMode="auto">
            <a:xfrm>
              <a:off x="5180012"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9" name="Text Box 9"/>
            <p:cNvSpPr txBox="1">
              <a:spLocks noChangeArrowheads="1"/>
            </p:cNvSpPr>
            <p:nvPr/>
          </p:nvSpPr>
          <p:spPr bwMode="auto">
            <a:xfrm>
              <a:off x="380761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20" name="Text Box 10"/>
            <p:cNvSpPr txBox="1">
              <a:spLocks noChangeArrowheads="1"/>
            </p:cNvSpPr>
            <p:nvPr/>
          </p:nvSpPr>
          <p:spPr bwMode="auto">
            <a:xfrm>
              <a:off x="2206494"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21" name="Line 11"/>
            <p:cNvSpPr>
              <a:spLocks noChangeShapeType="1"/>
            </p:cNvSpPr>
            <p:nvPr/>
          </p:nvSpPr>
          <p:spPr bwMode="auto">
            <a:xfrm>
              <a:off x="6540368" y="1773238"/>
              <a:ext cx="3143779"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2" name="Text Box 12"/>
            <p:cNvSpPr txBox="1">
              <a:spLocks noChangeArrowheads="1"/>
            </p:cNvSpPr>
            <p:nvPr/>
          </p:nvSpPr>
          <p:spPr bwMode="auto">
            <a:xfrm>
              <a:off x="678113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23" name="Text Box 13"/>
            <p:cNvSpPr txBox="1">
              <a:spLocks noChangeArrowheads="1"/>
            </p:cNvSpPr>
            <p:nvPr/>
          </p:nvSpPr>
          <p:spPr bwMode="auto">
            <a:xfrm>
              <a:off x="174453"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1</a:t>
              </a:r>
              <a:endParaRPr kumimoji="1" lang="en-US" altLang="zh-CN" sz="1800" b="1" dirty="0">
                <a:solidFill>
                  <a:srgbClr val="0000CC"/>
                </a:solidFill>
                <a:latin typeface="+mn-lt"/>
                <a:ea typeface="黑体" pitchFamily="2" charset="-122"/>
              </a:endParaRPr>
            </a:p>
          </p:txBody>
        </p:sp>
        <p:sp>
          <p:nvSpPr>
            <p:cNvPr id="124" name="Text Box 14"/>
            <p:cNvSpPr txBox="1">
              <a:spLocks noChangeArrowheads="1"/>
            </p:cNvSpPr>
            <p:nvPr/>
          </p:nvSpPr>
          <p:spPr bwMode="auto">
            <a:xfrm>
              <a:off x="8481392"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2</a:t>
              </a:r>
              <a:endParaRPr kumimoji="1" lang="en-US" altLang="zh-CN" sz="1800" b="1" dirty="0">
                <a:solidFill>
                  <a:srgbClr val="0000CC"/>
                </a:solidFill>
                <a:latin typeface="+mn-lt"/>
                <a:ea typeface="黑体" pitchFamily="2" charset="-122"/>
              </a:endParaRPr>
            </a:p>
          </p:txBody>
        </p:sp>
        <p:sp>
          <p:nvSpPr>
            <p:cNvPr id="125" name="Line 15"/>
            <p:cNvSpPr>
              <a:spLocks noChangeShapeType="1"/>
            </p:cNvSpPr>
            <p:nvPr/>
          </p:nvSpPr>
          <p:spPr bwMode="auto">
            <a:xfrm>
              <a:off x="3566848" y="1773238"/>
              <a:ext cx="2462742"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6" name="Freeform 16"/>
            <p:cNvSpPr/>
            <p:nvPr/>
          </p:nvSpPr>
          <p:spPr bwMode="auto">
            <a:xfrm flipH="1">
              <a:off x="6540368" y="1239838"/>
              <a:ext cx="254529"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7" name="Freeform 17"/>
            <p:cNvSpPr/>
            <p:nvPr/>
          </p:nvSpPr>
          <p:spPr bwMode="auto">
            <a:xfrm flipH="1">
              <a:off x="3635639" y="1239839"/>
              <a:ext cx="185738" cy="534987"/>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8" name="Text Box 18"/>
            <p:cNvSpPr txBox="1">
              <a:spLocks noChangeArrowheads="1"/>
            </p:cNvSpPr>
            <p:nvPr/>
          </p:nvSpPr>
          <p:spPr bwMode="auto">
            <a:xfrm>
              <a:off x="2768865" y="67945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p>
          </p:txBody>
        </p:sp>
        <p:pic>
          <p:nvPicPr>
            <p:cNvPr id="129"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908" y="496888"/>
              <a:ext cx="92696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0" name="Picture 2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9331" y="985839"/>
              <a:ext cx="835819"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31" name="Picture 2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3169" y="477838"/>
              <a:ext cx="92524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2" name="Picture 2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1290" y="963614"/>
              <a:ext cx="834098"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33" name="AutoShape 23"/>
            <p:cNvSpPr>
              <a:spLocks noChangeArrowheads="1"/>
            </p:cNvSpPr>
            <p:nvPr/>
          </p:nvSpPr>
          <p:spPr bwMode="auto">
            <a:xfrm flipV="1">
              <a:off x="1084633" y="548679"/>
              <a:ext cx="1716909" cy="348258"/>
            </a:xfrm>
            <a:prstGeom prst="wedgeRoundRectCallout">
              <a:avLst>
                <a:gd name="adj1" fmla="val -53217"/>
                <a:gd name="adj2" fmla="val -195611"/>
                <a:gd name="adj3" fmla="val 16667"/>
              </a:avLst>
            </a:prstGeom>
            <a:solidFill>
              <a:srgbClr val="66FFFF"/>
            </a:solidFill>
            <a:ln w="9525">
              <a:solidFill>
                <a:schemeClr val="tx1"/>
              </a:solidFill>
              <a:miter lim="800000"/>
            </a:ln>
            <a:effectLst/>
          </p:spPr>
          <p:txBody>
            <a:bodyPr rot="10800000" wrap="none" anchor="ctr"/>
            <a:lstStyle/>
            <a:p>
              <a:pPr algn="ctr"/>
              <a:r>
                <a:rPr kumimoji="1" lang="en-US" altLang="zh-CN" b="1" dirty="0">
                  <a:solidFill>
                    <a:srgbClr val="0000CC"/>
                  </a:solidFill>
                  <a:ea typeface="黑体" pitchFamily="2" charset="-122"/>
                </a:rPr>
                <a:t>HA </a:t>
              </a:r>
              <a:r>
                <a:rPr kumimoji="1" lang="zh-CN" altLang="en-US" b="1" dirty="0">
                  <a:solidFill>
                    <a:srgbClr val="0000CC"/>
                  </a:solidFill>
                  <a:ea typeface="黑体" pitchFamily="2" charset="-122"/>
                </a:rPr>
                <a:t>为硬件地址</a:t>
              </a:r>
            </a:p>
          </p:txBody>
        </p:sp>
        <p:sp>
          <p:nvSpPr>
            <p:cNvPr id="134" name="Text Box 25"/>
            <p:cNvSpPr txBox="1">
              <a:spLocks noChangeArrowheads="1"/>
            </p:cNvSpPr>
            <p:nvPr/>
          </p:nvSpPr>
          <p:spPr bwMode="auto">
            <a:xfrm>
              <a:off x="5673594" y="68580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路由器 </a:t>
              </a:r>
              <a:r>
                <a:rPr kumimoji="1" lang="en-US" altLang="zh-CN" sz="1800" b="1" dirty="0">
                  <a:solidFill>
                    <a:srgbClr val="0000CC"/>
                  </a:solidFill>
                  <a:latin typeface="+mn-lt"/>
                  <a:ea typeface="黑体" pitchFamily="2" charset="-122"/>
                </a:rPr>
                <a:t>R</a:t>
              </a:r>
              <a:r>
                <a:rPr kumimoji="1" lang="en-US" altLang="zh-CN" sz="1800" b="1" baseline="-25000" dirty="0">
                  <a:solidFill>
                    <a:srgbClr val="0000CC"/>
                  </a:solidFill>
                  <a:latin typeface="+mn-lt"/>
                  <a:ea typeface="黑体" pitchFamily="2" charset="-122"/>
                </a:rPr>
                <a:t>2</a:t>
              </a:r>
            </a:p>
          </p:txBody>
        </p:sp>
        <p:sp>
          <p:nvSpPr>
            <p:cNvPr id="135" name="Text Box 26"/>
            <p:cNvSpPr txBox="1">
              <a:spLocks noChangeArrowheads="1"/>
            </p:cNvSpPr>
            <p:nvPr/>
          </p:nvSpPr>
          <p:spPr bwMode="auto">
            <a:xfrm>
              <a:off x="8726223"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36" name="Text Box 27"/>
            <p:cNvSpPr txBox="1">
              <a:spLocks noChangeArrowheads="1"/>
            </p:cNvSpPr>
            <p:nvPr/>
          </p:nvSpPr>
          <p:spPr bwMode="auto">
            <a:xfrm>
              <a:off x="304404" y="5603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37" name="Text Box 28"/>
            <p:cNvSpPr txBox="1">
              <a:spLocks noChangeArrowheads="1"/>
            </p:cNvSpPr>
            <p:nvPr/>
          </p:nvSpPr>
          <p:spPr bwMode="auto">
            <a:xfrm>
              <a:off x="9061583" y="544513"/>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38" name="Text Box 29"/>
            <p:cNvSpPr txBox="1">
              <a:spLocks noChangeArrowheads="1"/>
            </p:cNvSpPr>
            <p:nvPr/>
          </p:nvSpPr>
          <p:spPr bwMode="auto">
            <a:xfrm>
              <a:off x="132080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39" name="Text Box 30"/>
            <p:cNvSpPr txBox="1">
              <a:spLocks noChangeArrowheads="1"/>
            </p:cNvSpPr>
            <p:nvPr/>
          </p:nvSpPr>
          <p:spPr bwMode="auto">
            <a:xfrm>
              <a:off x="438031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40" name="Text Box 31"/>
            <p:cNvSpPr txBox="1">
              <a:spLocks noChangeArrowheads="1"/>
            </p:cNvSpPr>
            <p:nvPr/>
          </p:nvSpPr>
          <p:spPr bwMode="auto">
            <a:xfrm>
              <a:off x="7644474"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grpSp>
      <p:grpSp>
        <p:nvGrpSpPr>
          <p:cNvPr id="141" name="组合 140"/>
          <p:cNvGrpSpPr/>
          <p:nvPr/>
        </p:nvGrpSpPr>
        <p:grpSpPr>
          <a:xfrm>
            <a:off x="39556" y="2035176"/>
            <a:ext cx="9881923" cy="4352369"/>
            <a:chOff x="39556" y="2035176"/>
            <a:chExt cx="9881923" cy="4352369"/>
          </a:xfrm>
        </p:grpSpPr>
        <p:sp>
          <p:nvSpPr>
            <p:cNvPr id="142"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Line 79"/>
            <p:cNvSpPr>
              <a:spLocks noChangeShapeType="1"/>
            </p:cNvSpPr>
            <p:nvPr/>
          </p:nvSpPr>
          <p:spPr bwMode="auto">
            <a:xfrm rot="-54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5" name="Line 80"/>
            <p:cNvSpPr>
              <a:spLocks noChangeShapeType="1"/>
            </p:cNvSpPr>
            <p:nvPr/>
          </p:nvSpPr>
          <p:spPr bwMode="auto">
            <a:xfrm rot="-54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8"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9"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150" name="Group 85"/>
            <p:cNvGrpSpPr/>
            <p:nvPr/>
          </p:nvGrpSpPr>
          <p:grpSpPr bwMode="auto">
            <a:xfrm>
              <a:off x="39556" y="2420938"/>
              <a:ext cx="9881923" cy="2438400"/>
              <a:chOff x="96" y="1056"/>
              <a:chExt cx="5472" cy="1536"/>
            </a:xfrm>
            <a:solidFill>
              <a:srgbClr val="FFFF66"/>
            </a:solidFill>
          </p:grpSpPr>
          <p:sp>
            <p:nvSpPr>
              <p:cNvPr id="209"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0"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1"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2"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3"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4"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5"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6"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151"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152" name="Group 95"/>
            <p:cNvGrpSpPr/>
            <p:nvPr/>
          </p:nvGrpSpPr>
          <p:grpSpPr bwMode="auto">
            <a:xfrm>
              <a:off x="247650" y="2420938"/>
              <a:ext cx="742950" cy="1447800"/>
              <a:chOff x="672" y="528"/>
              <a:chExt cx="432" cy="912"/>
            </a:xfrm>
          </p:grpSpPr>
          <p:sp>
            <p:nvSpPr>
              <p:cNvPr id="206"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7"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8"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53"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54"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55"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56"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57"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58"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59"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0"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61"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62"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63"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64"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65"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6"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67"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168"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169" name="Group 115"/>
            <p:cNvGrpSpPr/>
            <p:nvPr/>
          </p:nvGrpSpPr>
          <p:grpSpPr bwMode="auto">
            <a:xfrm>
              <a:off x="8832850" y="2420938"/>
              <a:ext cx="742950" cy="1447800"/>
              <a:chOff x="672" y="528"/>
              <a:chExt cx="432" cy="912"/>
            </a:xfrm>
          </p:grpSpPr>
          <p:sp>
            <p:nvSpPr>
              <p:cNvPr id="203"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4"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5"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70"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71"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72"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73"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4"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5"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6"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77"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8"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9"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80"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181" name="Group 130"/>
            <p:cNvGrpSpPr/>
            <p:nvPr/>
          </p:nvGrpSpPr>
          <p:grpSpPr bwMode="auto">
            <a:xfrm>
              <a:off x="1238250" y="3154363"/>
              <a:ext cx="1568450" cy="381000"/>
              <a:chOff x="1632" y="2688"/>
              <a:chExt cx="912" cy="240"/>
            </a:xfrm>
          </p:grpSpPr>
          <p:sp>
            <p:nvSpPr>
              <p:cNvPr id="201"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202"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2" name="Group 133"/>
            <p:cNvGrpSpPr/>
            <p:nvPr/>
          </p:nvGrpSpPr>
          <p:grpSpPr bwMode="auto">
            <a:xfrm>
              <a:off x="4044950" y="3154363"/>
              <a:ext cx="1568450" cy="381000"/>
              <a:chOff x="1632" y="2688"/>
              <a:chExt cx="912" cy="240"/>
            </a:xfrm>
          </p:grpSpPr>
          <p:sp>
            <p:nvSpPr>
              <p:cNvPr id="199"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200"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3" name="Group 136"/>
            <p:cNvGrpSpPr/>
            <p:nvPr/>
          </p:nvGrpSpPr>
          <p:grpSpPr bwMode="auto">
            <a:xfrm>
              <a:off x="7016750" y="3154363"/>
              <a:ext cx="1568450" cy="381000"/>
              <a:chOff x="1632" y="2688"/>
              <a:chExt cx="912" cy="240"/>
            </a:xfrm>
          </p:grpSpPr>
          <p:sp>
            <p:nvSpPr>
              <p:cNvPr id="197"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98"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4" name="Group 139"/>
            <p:cNvGrpSpPr/>
            <p:nvPr/>
          </p:nvGrpSpPr>
          <p:grpSpPr bwMode="auto">
            <a:xfrm>
              <a:off x="660400" y="5592763"/>
              <a:ext cx="2146300" cy="381000"/>
              <a:chOff x="480" y="3120"/>
              <a:chExt cx="1248" cy="240"/>
            </a:xfrm>
          </p:grpSpPr>
          <p:sp>
            <p:nvSpPr>
              <p:cNvPr id="195"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196"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5" name="Group 142"/>
            <p:cNvGrpSpPr/>
            <p:nvPr/>
          </p:nvGrpSpPr>
          <p:grpSpPr bwMode="auto">
            <a:xfrm>
              <a:off x="3797300" y="5592763"/>
              <a:ext cx="2146300" cy="381000"/>
              <a:chOff x="480" y="3120"/>
              <a:chExt cx="1248" cy="240"/>
            </a:xfrm>
          </p:grpSpPr>
          <p:sp>
            <p:nvSpPr>
              <p:cNvPr id="193"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94"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6" name="Group 145"/>
            <p:cNvGrpSpPr/>
            <p:nvPr/>
          </p:nvGrpSpPr>
          <p:grpSpPr bwMode="auto">
            <a:xfrm>
              <a:off x="6934200" y="5592763"/>
              <a:ext cx="2146300" cy="381000"/>
              <a:chOff x="480" y="3120"/>
              <a:chExt cx="1248" cy="240"/>
            </a:xfrm>
          </p:grpSpPr>
          <p:sp>
            <p:nvSpPr>
              <p:cNvPr id="191"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92"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87"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88"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89"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90"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 </a:t>
              </a:r>
              <a:r>
                <a:rPr kumimoji="1" lang="zh-CN" altLang="en-US" sz="1800" b="1">
                  <a:solidFill>
                    <a:srgbClr val="0000CC"/>
                  </a:solidFill>
                  <a:latin typeface="+mn-lt"/>
                  <a:ea typeface="黑体" pitchFamily="2" charset="-122"/>
                </a:rPr>
                <a:t>数据报</a:t>
              </a:r>
            </a:p>
          </p:txBody>
        </p:sp>
      </p:grpSp>
      <p:sp>
        <p:nvSpPr>
          <p:cNvPr id="457836" name="Line 108"/>
          <p:cNvSpPr>
            <a:spLocks noChangeShapeType="1"/>
          </p:cNvSpPr>
          <p:nvPr/>
        </p:nvSpPr>
        <p:spPr bwMode="auto">
          <a:xfrm>
            <a:off x="505619" y="5445125"/>
            <a:ext cx="1951964"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457837" name="Line 109"/>
          <p:cNvSpPr>
            <a:spLocks noChangeShapeType="1"/>
          </p:cNvSpPr>
          <p:nvPr/>
        </p:nvSpPr>
        <p:spPr bwMode="auto">
          <a:xfrm>
            <a:off x="3938323" y="5445125"/>
            <a:ext cx="1405070"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457838" name="Line 110"/>
          <p:cNvSpPr>
            <a:spLocks noChangeShapeType="1"/>
          </p:cNvSpPr>
          <p:nvPr/>
        </p:nvSpPr>
        <p:spPr bwMode="auto">
          <a:xfrm>
            <a:off x="6746744" y="5445125"/>
            <a:ext cx="2340636"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3000" fill="hold" grpId="0" nodeType="afterEffect">
                                  <p:stCondLst>
                                    <p:cond delay="0"/>
                                  </p:stCondLst>
                                  <p:childTnLst>
                                    <p:anim calcmode="discrete" valueType="str">
                                      <p:cBhvr>
                                        <p:cTn id="6" dur="1000" fill="hold"/>
                                        <p:tgtEl>
                                          <p:spTgt spid="457835"/>
                                        </p:tgtEl>
                                        <p:attrNameLst>
                                          <p:attrName>style.visibility</p:attrName>
                                        </p:attrNameLst>
                                      </p:cBhvr>
                                      <p:tavLst>
                                        <p:tav tm="0">
                                          <p:val>
                                            <p:strVal val="hidden"/>
                                          </p:val>
                                        </p:tav>
                                        <p:tav tm="50000">
                                          <p:val>
                                            <p:strVal val="visible"/>
                                          </p:val>
                                        </p:tav>
                                      </p:tavLst>
                                    </p:anim>
                                  </p:childTnLst>
                                </p:cTn>
                              </p:par>
                            </p:childTnLst>
                          </p:cTn>
                        </p:par>
                        <p:par>
                          <p:cTn id="7" fill="hold">
                            <p:stCondLst>
                              <p:cond delay="1000"/>
                            </p:stCondLst>
                            <p:childTnLst>
                              <p:par>
                                <p:cTn id="8" presetID="22" presetClass="entr" presetSubtype="8" fill="hold" grpId="0" nodeType="afterEffect">
                                  <p:stCondLst>
                                    <p:cond delay="0"/>
                                  </p:stCondLst>
                                  <p:childTnLst>
                                    <p:set>
                                      <p:cBhvr>
                                        <p:cTn id="9" dur="1" fill="hold">
                                          <p:stCondLst>
                                            <p:cond delay="0"/>
                                          </p:stCondLst>
                                        </p:cTn>
                                        <p:tgtEl>
                                          <p:spTgt spid="457836"/>
                                        </p:tgtEl>
                                        <p:attrNameLst>
                                          <p:attrName>style.visibility</p:attrName>
                                        </p:attrNameLst>
                                      </p:cBhvr>
                                      <p:to>
                                        <p:strVal val="visible"/>
                                      </p:to>
                                    </p:set>
                                    <p:animEffect transition="in" filter="wipe(left)">
                                      <p:cBhvr>
                                        <p:cTn id="10" dur="1000"/>
                                        <p:tgtEl>
                                          <p:spTgt spid="457836"/>
                                        </p:tgtEl>
                                      </p:cBhvr>
                                    </p:animEffect>
                                  </p:childTnLst>
                                </p:cTn>
                              </p:par>
                            </p:childTnLst>
                          </p:cTn>
                        </p:par>
                        <p:par>
                          <p:cTn id="11" fill="hold">
                            <p:stCondLst>
                              <p:cond delay="2000"/>
                            </p:stCondLst>
                            <p:childTnLst>
                              <p:par>
                                <p:cTn id="12" presetID="22" presetClass="entr" presetSubtype="8" fill="hold" grpId="0" nodeType="afterEffect">
                                  <p:stCondLst>
                                    <p:cond delay="500"/>
                                  </p:stCondLst>
                                  <p:childTnLst>
                                    <p:set>
                                      <p:cBhvr>
                                        <p:cTn id="13" dur="1" fill="hold">
                                          <p:stCondLst>
                                            <p:cond delay="0"/>
                                          </p:stCondLst>
                                        </p:cTn>
                                        <p:tgtEl>
                                          <p:spTgt spid="457837"/>
                                        </p:tgtEl>
                                        <p:attrNameLst>
                                          <p:attrName>style.visibility</p:attrName>
                                        </p:attrNameLst>
                                      </p:cBhvr>
                                      <p:to>
                                        <p:strVal val="visible"/>
                                      </p:to>
                                    </p:set>
                                    <p:animEffect transition="in" filter="wipe(left)">
                                      <p:cBhvr>
                                        <p:cTn id="14" dur="1000"/>
                                        <p:tgtEl>
                                          <p:spTgt spid="457837"/>
                                        </p:tgtEl>
                                      </p:cBhvr>
                                    </p:animEffect>
                                  </p:childTnLst>
                                </p:cTn>
                              </p:par>
                            </p:childTnLst>
                          </p:cTn>
                        </p:par>
                        <p:par>
                          <p:cTn id="15" fill="hold">
                            <p:stCondLst>
                              <p:cond delay="3500"/>
                            </p:stCondLst>
                            <p:childTnLst>
                              <p:par>
                                <p:cTn id="16" presetID="22" presetClass="entr" presetSubtype="8" fill="hold" grpId="0" nodeType="afterEffect">
                                  <p:stCondLst>
                                    <p:cond delay="500"/>
                                  </p:stCondLst>
                                  <p:childTnLst>
                                    <p:set>
                                      <p:cBhvr>
                                        <p:cTn id="17" dur="1" fill="hold">
                                          <p:stCondLst>
                                            <p:cond delay="0"/>
                                          </p:stCondLst>
                                        </p:cTn>
                                        <p:tgtEl>
                                          <p:spTgt spid="457838"/>
                                        </p:tgtEl>
                                        <p:attrNameLst>
                                          <p:attrName>style.visibility</p:attrName>
                                        </p:attrNameLst>
                                      </p:cBhvr>
                                      <p:to>
                                        <p:strVal val="visible"/>
                                      </p:to>
                                    </p:set>
                                    <p:animEffect transition="in" filter="wipe(left)">
                                      <p:cBhvr>
                                        <p:cTn id="18" dur="1000"/>
                                        <p:tgtEl>
                                          <p:spTgt spid="457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835" grpId="0" bldLvl="0" animBg="1"/>
      <p:bldP spid="457836" grpId="0" bldLvl="0" animBg="1"/>
      <p:bldP spid="457837" grpId="0" bldLvl="0" animBg="1"/>
      <p:bldP spid="457838"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zh-CN" altLang="zh-CN" dirty="0">
                <a:sym typeface="+mn-ea"/>
              </a:rPr>
              <a:t>地址解析协议</a:t>
            </a:r>
            <a:r>
              <a:rPr lang="en-US" altLang="zh-CN" dirty="0">
                <a:sym typeface="+mn-ea"/>
              </a:rPr>
              <a:t> ARP</a:t>
            </a:r>
            <a:endParaRPr lang="en-US" dirty="0">
              <a:latin typeface="+mn-lt"/>
            </a:endParaRPr>
          </a:p>
        </p:txBody>
      </p:sp>
      <p:sp>
        <p:nvSpPr>
          <p:cNvPr id="4" name="Rectangle 3"/>
          <p:cNvSpPr>
            <a:spLocks noGrp="1" noChangeArrowheads="1"/>
          </p:cNvSpPr>
          <p:nvPr>
            <p:ph type="subTitle" idx="1"/>
          </p:nvPr>
        </p:nvSpPr>
        <p:spPr>
          <a:xfrm>
            <a:off x="1485900" y="3270250"/>
            <a:ext cx="6934200" cy="3327102"/>
          </a:xfrm>
        </p:spPr>
        <p:txBody>
          <a:bodyPr/>
          <a:lstStyle/>
          <a:p>
            <a:endParaRPr lang="en-US" altLang="zh-CN" dirty="0">
              <a:ea typeface="SimSun" pitchFamily="2" charset="-122"/>
            </a:endParaRPr>
          </a:p>
          <a:p>
            <a:r>
              <a:rPr lang="zh-CN" altLang="en-US" dirty="0">
                <a:ea typeface="SimSun" pitchFamily="2" charset="-122"/>
              </a:rPr>
              <a:t>苏铅坤</a:t>
            </a:r>
            <a:endParaRPr lang="en-US" altLang="zh-CN" dirty="0">
              <a:ea typeface="SimSun" pitchFamily="2" charset="-122"/>
            </a:endParaRPr>
          </a:p>
          <a:p>
            <a:endParaRPr lang="en-US" altLang="zh-CN" dirty="0">
              <a:ea typeface="SimSun" pitchFamily="2" charset="-122"/>
            </a:endParaRPr>
          </a:p>
          <a:p>
            <a:endParaRPr lang="zh-CN" altLang="en-US" dirty="0">
              <a:ea typeface="SimSun" pitchFamily="2" charset="-122"/>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8544" y="2852936"/>
            <a:ext cx="8634858" cy="1362075"/>
          </a:xfrm>
        </p:spPr>
        <p:txBody>
          <a:bodyPr/>
          <a:lstStyle/>
          <a:p>
            <a:pPr algn="ctr"/>
            <a:r>
              <a:rPr lang="zh-CN" altLang="zh-CN" dirty="0"/>
              <a:t>地址解析协议</a:t>
            </a:r>
            <a:r>
              <a:rPr lang="en-US" altLang="zh-CN" dirty="0"/>
              <a:t> ARP</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zh-CN" altLang="en-US" dirty="0"/>
              <a:t>通信时使用两个地址</a:t>
            </a:r>
          </a:p>
        </p:txBody>
      </p:sp>
      <p:sp>
        <p:nvSpPr>
          <p:cNvPr id="2" name="内容占位符 1"/>
          <p:cNvSpPr>
            <a:spLocks noGrp="1"/>
          </p:cNvSpPr>
          <p:nvPr>
            <p:ph idx="1"/>
          </p:nvPr>
        </p:nvSpPr>
        <p:spPr/>
        <p:txBody>
          <a:bodyPr/>
          <a:lstStyle/>
          <a:p>
            <a:pPr>
              <a:spcBef>
                <a:spcPct val="10000"/>
              </a:spcBef>
            </a:pPr>
            <a:r>
              <a:rPr lang="zh-CN" altLang="en-US" sz="2800" dirty="0">
                <a:latin typeface="Tahoma" panose="020B0604030504040204" pitchFamily="34" charset="0"/>
              </a:rPr>
              <a:t>通信时使用了两个地址：</a:t>
            </a:r>
            <a:endParaRPr lang="en-US" altLang="zh-CN" sz="2800" dirty="0">
              <a:latin typeface="Tahoma" panose="020B0604030504040204" pitchFamily="34" charset="0"/>
            </a:endParaRPr>
          </a:p>
          <a:p>
            <a:pPr lvl="1">
              <a:spcBef>
                <a:spcPct val="10000"/>
              </a:spcBef>
            </a:pPr>
            <a:r>
              <a:rPr lang="en-US" altLang="zh-CN" sz="2400" dirty="0">
                <a:solidFill>
                  <a:srgbClr val="FF0000"/>
                </a:solidFill>
                <a:latin typeface="Tahoma" panose="020B0604030504040204" pitchFamily="34" charset="0"/>
              </a:rPr>
              <a:t>IP </a:t>
            </a:r>
            <a:r>
              <a:rPr lang="zh-CN" altLang="en-US" sz="2400" dirty="0">
                <a:solidFill>
                  <a:srgbClr val="FF0000"/>
                </a:solidFill>
                <a:latin typeface="Tahoma" panose="020B0604030504040204" pitchFamily="34" charset="0"/>
              </a:rPr>
              <a:t>地址</a:t>
            </a:r>
            <a:r>
              <a:rPr lang="zh-CN" altLang="en-US" sz="2400" dirty="0">
                <a:latin typeface="Tahoma" panose="020B0604030504040204" pitchFamily="34" charset="0"/>
              </a:rPr>
              <a:t>（网络层地址）</a:t>
            </a:r>
            <a:endParaRPr lang="en-US" altLang="zh-CN" sz="2400" dirty="0">
              <a:latin typeface="Tahoma" panose="020B0604030504040204" pitchFamily="34" charset="0"/>
            </a:endParaRPr>
          </a:p>
          <a:p>
            <a:pPr lvl="1">
              <a:spcBef>
                <a:spcPct val="10000"/>
              </a:spcBef>
            </a:pPr>
            <a:r>
              <a:rPr lang="en-US" altLang="zh-CN" sz="2400" dirty="0">
                <a:solidFill>
                  <a:srgbClr val="FF0000"/>
                </a:solidFill>
                <a:latin typeface="Tahoma" panose="020B0604030504040204" pitchFamily="34" charset="0"/>
              </a:rPr>
              <a:t>MAC </a:t>
            </a:r>
            <a:r>
              <a:rPr lang="zh-CN" altLang="en-US" sz="2400" dirty="0">
                <a:solidFill>
                  <a:srgbClr val="FF0000"/>
                </a:solidFill>
                <a:latin typeface="Tahoma" panose="020B0604030504040204" pitchFamily="34" charset="0"/>
              </a:rPr>
              <a:t>地址</a:t>
            </a:r>
            <a:r>
              <a:rPr lang="zh-CN" altLang="en-US" sz="2400" dirty="0">
                <a:latin typeface="Tahoma" panose="020B0604030504040204" pitchFamily="34" charset="0"/>
              </a:rPr>
              <a:t>（数据链路层地址）</a:t>
            </a:r>
            <a:endParaRPr lang="en-US" altLang="zh-CN" sz="2400" dirty="0">
              <a:solidFill>
                <a:srgbClr val="FF0000"/>
              </a:solidFill>
            </a:endParaRPr>
          </a:p>
        </p:txBody>
      </p:sp>
      <p:grpSp>
        <p:nvGrpSpPr>
          <p:cNvPr id="58" name="组合 57"/>
          <p:cNvGrpSpPr/>
          <p:nvPr/>
        </p:nvGrpSpPr>
        <p:grpSpPr>
          <a:xfrm>
            <a:off x="1217719" y="2420888"/>
            <a:ext cx="7551705" cy="3960440"/>
            <a:chOff x="1301914" y="2348880"/>
            <a:chExt cx="7551705" cy="3960440"/>
          </a:xfrm>
        </p:grpSpPr>
        <p:sp>
          <p:nvSpPr>
            <p:cNvPr id="53" name="矩形 52"/>
            <p:cNvSpPr/>
            <p:nvPr/>
          </p:nvSpPr>
          <p:spPr>
            <a:xfrm>
              <a:off x="2981245" y="5847655"/>
              <a:ext cx="4131995" cy="461665"/>
            </a:xfrm>
            <a:prstGeom prst="rect">
              <a:avLst/>
            </a:prstGeom>
          </p:spPr>
          <p:txBody>
            <a:bodyPr wrap="square">
              <a:spAutoFit/>
            </a:bodyPr>
            <a:lstStyle/>
            <a:p>
              <a:pPr algn="ctr"/>
              <a:r>
                <a:rPr lang="zh-CN" altLang="en-US" sz="2400" b="1" dirty="0">
                  <a:latin typeface="+mn-lt"/>
                  <a:ea typeface="黑体" pitchFamily="2" charset="-122"/>
                </a:rPr>
                <a:t>每个接口都有两个地址</a:t>
              </a:r>
            </a:p>
          </p:txBody>
        </p:sp>
        <p:pic>
          <p:nvPicPr>
            <p:cNvPr id="11314" name="Picture 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9510" y="4252719"/>
              <a:ext cx="853704" cy="760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315" name="Picture 5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9034" y="2799780"/>
              <a:ext cx="720081" cy="917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316" name="Picture 5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31699" y="4252719"/>
              <a:ext cx="1024445" cy="760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5427146" y="2875581"/>
              <a:ext cx="1822935" cy="400110"/>
            </a:xfrm>
            <a:prstGeom prst="rect">
              <a:avLst/>
            </a:prstGeom>
          </p:spPr>
          <p:txBody>
            <a:bodyPr wrap="none">
              <a:spAutoFit/>
            </a:bodyPr>
            <a:lstStyle/>
            <a:p>
              <a:r>
                <a:rPr lang="en-US" altLang="zh-CN" sz="2000" b="1" dirty="0">
                  <a:solidFill>
                    <a:srgbClr val="FF0000"/>
                  </a:solidFill>
                </a:rPr>
                <a:t>220.168.10.10</a:t>
              </a:r>
              <a:endParaRPr lang="zh-CN" altLang="en-US" sz="2000" b="1" dirty="0">
                <a:solidFill>
                  <a:srgbClr val="FF0000"/>
                </a:solidFill>
              </a:endParaRPr>
            </a:p>
          </p:txBody>
        </p:sp>
        <p:sp>
          <p:nvSpPr>
            <p:cNvPr id="4" name="矩形 3"/>
            <p:cNvSpPr/>
            <p:nvPr/>
          </p:nvSpPr>
          <p:spPr>
            <a:xfrm>
              <a:off x="5427146" y="3244914"/>
              <a:ext cx="2494594" cy="400110"/>
            </a:xfrm>
            <a:prstGeom prst="rect">
              <a:avLst/>
            </a:prstGeom>
          </p:spPr>
          <p:txBody>
            <a:bodyPr wrap="none">
              <a:spAutoFit/>
            </a:bodyPr>
            <a:lstStyle/>
            <a:p>
              <a:r>
                <a:rPr lang="en-US" altLang="zh-CN" sz="2000" b="1" dirty="0">
                  <a:solidFill>
                    <a:srgbClr val="0000FF"/>
                  </a:solidFill>
                </a:rPr>
                <a:t>00-15-C5-C6-CC-07</a:t>
              </a:r>
              <a:endParaRPr lang="zh-CN" altLang="en-US" sz="2000" b="1" dirty="0">
                <a:solidFill>
                  <a:srgbClr val="0000FF"/>
                </a:solidFill>
              </a:endParaRPr>
            </a:p>
          </p:txBody>
        </p:sp>
        <p:sp>
          <p:nvSpPr>
            <p:cNvPr id="50" name="矩形 49"/>
            <p:cNvSpPr/>
            <p:nvPr/>
          </p:nvSpPr>
          <p:spPr>
            <a:xfrm>
              <a:off x="6435258" y="3923764"/>
              <a:ext cx="1659429" cy="369332"/>
            </a:xfrm>
            <a:prstGeom prst="rect">
              <a:avLst/>
            </a:prstGeom>
          </p:spPr>
          <p:txBody>
            <a:bodyPr wrap="none">
              <a:spAutoFit/>
            </a:bodyPr>
            <a:lstStyle/>
            <a:p>
              <a:pPr algn="ctr"/>
              <a:r>
                <a:rPr lang="en-US" altLang="zh-CN" b="1" dirty="0"/>
                <a:t>220.168.10.20</a:t>
              </a:r>
              <a:endParaRPr lang="zh-CN" altLang="en-US" b="1" dirty="0"/>
            </a:p>
          </p:txBody>
        </p:sp>
        <p:sp>
          <p:nvSpPr>
            <p:cNvPr id="52" name="矩形 51"/>
            <p:cNvSpPr/>
            <p:nvPr/>
          </p:nvSpPr>
          <p:spPr>
            <a:xfrm>
              <a:off x="6166462" y="5003884"/>
              <a:ext cx="2223686" cy="369332"/>
            </a:xfrm>
            <a:prstGeom prst="rect">
              <a:avLst/>
            </a:prstGeom>
          </p:spPr>
          <p:txBody>
            <a:bodyPr wrap="none">
              <a:spAutoFit/>
            </a:bodyPr>
            <a:lstStyle/>
            <a:p>
              <a:pPr algn="ctr"/>
              <a:r>
                <a:rPr lang="en-US" altLang="zh-CN" b="1" dirty="0"/>
                <a:t>00-15-C5-C8-C4-95</a:t>
              </a:r>
              <a:endParaRPr lang="zh-CN" altLang="en-US" b="1" dirty="0"/>
            </a:p>
          </p:txBody>
        </p:sp>
        <p:sp>
          <p:nvSpPr>
            <p:cNvPr id="54" name="矩形 53"/>
            <p:cNvSpPr/>
            <p:nvPr/>
          </p:nvSpPr>
          <p:spPr>
            <a:xfrm>
              <a:off x="1705673" y="3923764"/>
              <a:ext cx="1659429" cy="369332"/>
            </a:xfrm>
            <a:prstGeom prst="rect">
              <a:avLst/>
            </a:prstGeom>
          </p:spPr>
          <p:txBody>
            <a:bodyPr wrap="none">
              <a:spAutoFit/>
            </a:bodyPr>
            <a:lstStyle/>
            <a:p>
              <a:pPr algn="ctr"/>
              <a:r>
                <a:rPr lang="en-US" altLang="zh-CN" b="1" dirty="0"/>
                <a:t>220.168.10.16</a:t>
              </a:r>
              <a:endParaRPr lang="zh-CN" altLang="en-US" b="1" dirty="0"/>
            </a:p>
          </p:txBody>
        </p:sp>
        <p:sp>
          <p:nvSpPr>
            <p:cNvPr id="55" name="矩形 54"/>
            <p:cNvSpPr/>
            <p:nvPr/>
          </p:nvSpPr>
          <p:spPr>
            <a:xfrm>
              <a:off x="1301914" y="5003884"/>
              <a:ext cx="2210926" cy="369332"/>
            </a:xfrm>
            <a:prstGeom prst="rect">
              <a:avLst/>
            </a:prstGeom>
          </p:spPr>
          <p:txBody>
            <a:bodyPr wrap="none">
              <a:spAutoFit/>
            </a:bodyPr>
            <a:lstStyle/>
            <a:p>
              <a:pPr algn="ctr"/>
              <a:r>
                <a:rPr lang="en-US" altLang="zh-CN" b="1" dirty="0"/>
                <a:t>00-15-C5-C6-C8-11</a:t>
              </a:r>
              <a:endParaRPr lang="zh-CN" altLang="en-US" b="1" dirty="0"/>
            </a:p>
          </p:txBody>
        </p:sp>
        <p:sp>
          <p:nvSpPr>
            <p:cNvPr id="5" name="矩形标注 4"/>
            <p:cNvSpPr/>
            <p:nvPr/>
          </p:nvSpPr>
          <p:spPr bwMode="auto">
            <a:xfrm>
              <a:off x="6249144" y="2348880"/>
              <a:ext cx="1081319" cy="378892"/>
            </a:xfrm>
            <a:prstGeom prst="wedgeRectCallout">
              <a:avLst>
                <a:gd name="adj1" fmla="val -47726"/>
                <a:gd name="adj2" fmla="val 100032"/>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1800" b="1" i="0" u="none" strike="noStrike" cap="none" normalizeH="0" baseline="0" dirty="0">
                  <a:ln>
                    <a:noFill/>
                  </a:ln>
                  <a:solidFill>
                    <a:schemeClr val="tx1"/>
                  </a:solidFill>
                  <a:effectLst/>
                  <a:latin typeface="Arial" panose="020B0604020202090204" pitchFamily="34" charset="0"/>
                </a:rPr>
                <a:t>IP </a:t>
              </a:r>
              <a:r>
                <a:rPr kumimoji="0" lang="zh-CN" altLang="en-US" sz="1800" b="1" i="0" u="none" strike="noStrike" cap="none" normalizeH="0" baseline="0" dirty="0">
                  <a:ln>
                    <a:noFill/>
                  </a:ln>
                  <a:solidFill>
                    <a:schemeClr val="tx1"/>
                  </a:solidFill>
                  <a:effectLst/>
                  <a:latin typeface="Arial" panose="020B0604020202090204" pitchFamily="34" charset="0"/>
                </a:rPr>
                <a:t>地址</a:t>
              </a:r>
            </a:p>
          </p:txBody>
        </p:sp>
        <p:sp>
          <p:nvSpPr>
            <p:cNvPr id="56" name="矩形标注 55"/>
            <p:cNvSpPr/>
            <p:nvPr/>
          </p:nvSpPr>
          <p:spPr bwMode="auto">
            <a:xfrm>
              <a:off x="7545288" y="2618060"/>
              <a:ext cx="1308331" cy="378892"/>
            </a:xfrm>
            <a:prstGeom prst="wedgeRectCallout">
              <a:avLst>
                <a:gd name="adj1" fmla="val -64020"/>
                <a:gd name="adj2" fmla="val 13227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altLang="zh-CN" b="1" dirty="0"/>
                <a:t>MAC</a:t>
              </a:r>
              <a:r>
                <a:rPr kumimoji="0" lang="en-US" altLang="zh-CN" sz="1800" b="1" i="0" u="none" strike="noStrike" cap="none" normalizeH="0" baseline="0" dirty="0">
                  <a:ln>
                    <a:noFill/>
                  </a:ln>
                  <a:solidFill>
                    <a:schemeClr val="tx1"/>
                  </a:solidFill>
                  <a:effectLst/>
                  <a:latin typeface="Arial" panose="020B0604020202090204" pitchFamily="34" charset="0"/>
                </a:rPr>
                <a:t> </a:t>
              </a:r>
              <a:r>
                <a:rPr kumimoji="0" lang="zh-CN" altLang="en-US" sz="1800" b="1" i="0" u="none" strike="noStrike" cap="none" normalizeH="0" baseline="0" dirty="0">
                  <a:ln>
                    <a:noFill/>
                  </a:ln>
                  <a:solidFill>
                    <a:schemeClr val="tx1"/>
                  </a:solidFill>
                  <a:effectLst/>
                  <a:latin typeface="Arial" panose="020B0604020202090204" pitchFamily="34" charset="0"/>
                </a:rPr>
                <a:t>地址</a:t>
              </a:r>
            </a:p>
          </p:txBody>
        </p:sp>
        <p:cxnSp>
          <p:nvCxnSpPr>
            <p:cNvPr id="9" name="直接箭头连接符 8"/>
            <p:cNvCxnSpPr/>
            <p:nvPr/>
          </p:nvCxnSpPr>
          <p:spPr bwMode="auto">
            <a:xfrm flipH="1">
              <a:off x="5090594" y="3068960"/>
              <a:ext cx="381534" cy="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箭头连接符 56"/>
            <p:cNvCxnSpPr/>
            <p:nvPr/>
          </p:nvCxnSpPr>
          <p:spPr bwMode="auto">
            <a:xfrm flipH="1">
              <a:off x="5090594" y="3460358"/>
              <a:ext cx="381534" cy="0"/>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椭圆 11"/>
            <p:cNvSpPr/>
            <p:nvPr/>
          </p:nvSpPr>
          <p:spPr bwMode="auto">
            <a:xfrm>
              <a:off x="4088904" y="4092887"/>
              <a:ext cx="1800200" cy="108012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2400" b="1" i="0" u="none" strike="noStrike" cap="none" normalizeH="0" baseline="0" dirty="0">
                  <a:ln>
                    <a:noFill/>
                  </a:ln>
                  <a:solidFill>
                    <a:schemeClr val="tx1"/>
                  </a:solidFill>
                  <a:effectLst/>
                  <a:latin typeface="Arial" panose="020B0604020202090204" pitchFamily="34" charset="0"/>
                </a:rPr>
                <a:t>LAN</a:t>
              </a:r>
              <a:endParaRPr kumimoji="0" lang="zh-CN" altLang="en-US" sz="2400" b="1" i="0" u="none" strike="noStrike" cap="none" normalizeH="0" baseline="0" dirty="0">
                <a:ln>
                  <a:noFill/>
                </a:ln>
                <a:solidFill>
                  <a:schemeClr val="tx1"/>
                </a:solidFill>
                <a:effectLst/>
                <a:latin typeface="Arial" panose="020B0604020202090204" pitchFamily="34" charset="0"/>
              </a:endParaRPr>
            </a:p>
          </p:txBody>
        </p:sp>
        <p:cxnSp>
          <p:nvCxnSpPr>
            <p:cNvPr id="14" name="直接连接符 13"/>
            <p:cNvCxnSpPr>
              <a:stCxn id="11316" idx="3"/>
              <a:endCxn id="12" idx="2"/>
            </p:cNvCxnSpPr>
            <p:nvPr/>
          </p:nvCxnSpPr>
          <p:spPr bwMode="auto">
            <a:xfrm flipV="1">
              <a:off x="3156144" y="4632947"/>
              <a:ext cx="932760" cy="1"/>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连接符 15"/>
            <p:cNvCxnSpPr>
              <a:stCxn id="11314" idx="1"/>
              <a:endCxn id="12" idx="6"/>
            </p:cNvCxnSpPr>
            <p:nvPr/>
          </p:nvCxnSpPr>
          <p:spPr bwMode="auto">
            <a:xfrm flipH="1" flipV="1">
              <a:off x="5889104" y="4632947"/>
              <a:ext cx="690406" cy="1"/>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连接符 17"/>
            <p:cNvCxnSpPr>
              <a:endCxn id="12" idx="0"/>
            </p:cNvCxnSpPr>
            <p:nvPr/>
          </p:nvCxnSpPr>
          <p:spPr bwMode="auto">
            <a:xfrm>
              <a:off x="4989004" y="3717032"/>
              <a:ext cx="0" cy="375855"/>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8544" y="2276872"/>
            <a:ext cx="8634858" cy="2304256"/>
          </a:xfrm>
        </p:spPr>
        <p:txBody>
          <a:bodyPr/>
          <a:lstStyle/>
          <a:p>
            <a:pPr algn="ctr"/>
            <a:r>
              <a:rPr lang="zh-CN" altLang="zh-CN" b="0" dirty="0">
                <a:solidFill>
                  <a:schemeClr val="tx1"/>
                </a:solidFill>
              </a:rPr>
              <a:t>已经知道了一个机器的</a:t>
            </a:r>
            <a:r>
              <a:rPr lang="en-US" altLang="zh-CN" b="0" dirty="0">
                <a:solidFill>
                  <a:schemeClr val="tx1"/>
                </a:solidFill>
              </a:rPr>
              <a:t>IP</a:t>
            </a:r>
            <a:r>
              <a:rPr lang="zh-CN" altLang="zh-CN" b="0" dirty="0">
                <a:solidFill>
                  <a:schemeClr val="tx1"/>
                </a:solidFill>
              </a:rPr>
              <a:t>地址，</a:t>
            </a:r>
            <a:br>
              <a:rPr lang="zh-CN" altLang="zh-CN" b="0" dirty="0">
                <a:solidFill>
                  <a:schemeClr val="tx1"/>
                </a:solidFill>
              </a:rPr>
            </a:br>
            <a:r>
              <a:rPr lang="zh-CN" altLang="en-US" b="0" dirty="0">
                <a:solidFill>
                  <a:schemeClr val="tx1"/>
                </a:solidFill>
              </a:rPr>
              <a:t>如何</a:t>
            </a:r>
            <a:r>
              <a:rPr lang="zh-CN" altLang="zh-CN" b="0" dirty="0">
                <a:solidFill>
                  <a:schemeClr val="tx1"/>
                </a:solidFill>
              </a:rPr>
              <a:t>找出其相应的硬件地址</a:t>
            </a:r>
            <a:r>
              <a:rPr lang="zh-CN" altLang="en-US" b="0" dirty="0">
                <a:solidFill>
                  <a:schemeClr val="tx1"/>
                </a:solidFill>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lgn="l"/>
            <a:r>
              <a:rPr lang="zh-CN" altLang="zh-CN" dirty="0"/>
              <a:t>地址解析协议</a:t>
            </a:r>
            <a:r>
              <a:rPr lang="en-US" altLang="zh-CN" dirty="0"/>
              <a:t> ARP </a:t>
            </a:r>
          </a:p>
        </p:txBody>
      </p:sp>
      <p:sp>
        <p:nvSpPr>
          <p:cNvPr id="2" name="内容占位符 1"/>
          <p:cNvSpPr>
            <a:spLocks noGrp="1"/>
          </p:cNvSpPr>
          <p:nvPr>
            <p:ph idx="1"/>
          </p:nvPr>
        </p:nvSpPr>
        <p:spPr/>
        <p:txBody>
          <a:bodyPr/>
          <a:lstStyle/>
          <a:p>
            <a:pPr>
              <a:lnSpc>
                <a:spcPct val="110000"/>
              </a:lnSpc>
            </a:pPr>
            <a:r>
              <a:rPr lang="en-US" altLang="zh-CN" dirty="0">
                <a:solidFill>
                  <a:schemeClr val="tx1"/>
                </a:solidFill>
                <a:sym typeface="+mn-ea"/>
              </a:rPr>
              <a:t>ARP </a:t>
            </a:r>
            <a:r>
              <a:rPr lang="zh-CN" altLang="en-US" dirty="0">
                <a:solidFill>
                  <a:schemeClr val="tx1"/>
                </a:solidFill>
                <a:sym typeface="+mn-ea"/>
              </a:rPr>
              <a:t>作用：</a:t>
            </a:r>
            <a:r>
              <a:rPr lang="zh-CN" altLang="zh-CN" dirty="0">
                <a:solidFill>
                  <a:schemeClr val="tx1"/>
                </a:solidFill>
                <a:sym typeface="+mn-ea"/>
              </a:rPr>
              <a:t>从网络层使用的</a:t>
            </a:r>
            <a:r>
              <a:rPr lang="en-US" altLang="zh-CN" dirty="0">
                <a:solidFill>
                  <a:schemeClr val="tx1"/>
                </a:solidFill>
                <a:sym typeface="+mn-ea"/>
              </a:rPr>
              <a:t> IP </a:t>
            </a:r>
            <a:r>
              <a:rPr lang="zh-CN" altLang="zh-CN" dirty="0">
                <a:solidFill>
                  <a:schemeClr val="tx1"/>
                </a:solidFill>
                <a:sym typeface="+mn-ea"/>
              </a:rPr>
              <a:t>地址，解析出在数据链路层使用的硬件地址</a:t>
            </a:r>
          </a:p>
        </p:txBody>
      </p:sp>
      <p:grpSp>
        <p:nvGrpSpPr>
          <p:cNvPr id="3" name="组合 2"/>
          <p:cNvGrpSpPr/>
          <p:nvPr/>
        </p:nvGrpSpPr>
        <p:grpSpPr>
          <a:xfrm>
            <a:off x="1493580" y="3100898"/>
            <a:ext cx="6801437" cy="2704366"/>
            <a:chOff x="887867" y="3068960"/>
            <a:chExt cx="6801437" cy="2704366"/>
          </a:xfrm>
        </p:grpSpPr>
        <p:sp>
          <p:nvSpPr>
            <p:cNvPr id="377872" name="Line 16"/>
            <p:cNvSpPr>
              <a:spLocks noChangeShapeType="1"/>
            </p:cNvSpPr>
            <p:nvPr/>
          </p:nvSpPr>
          <p:spPr bwMode="auto">
            <a:xfrm>
              <a:off x="1442906" y="3068960"/>
              <a:ext cx="0" cy="2088233"/>
            </a:xfrm>
            <a:prstGeom prst="line">
              <a:avLst/>
            </a:prstGeom>
            <a:noFill/>
            <a:ln w="19050">
              <a:solidFill>
                <a:srgbClr val="0000CC"/>
              </a:solidFill>
              <a:round/>
              <a:headEnd type="triangle" w="sm" len="lg"/>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77873" name="Text Box 17"/>
            <p:cNvSpPr txBox="1">
              <a:spLocks noChangeArrowheads="1"/>
            </p:cNvSpPr>
            <p:nvPr/>
          </p:nvSpPr>
          <p:spPr bwMode="auto">
            <a:xfrm>
              <a:off x="887867" y="3872235"/>
              <a:ext cx="1112805"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solidFill>
                    <a:srgbClr val="000099"/>
                  </a:solidFill>
                  <a:latin typeface="+mn-lt"/>
                  <a:ea typeface="黑体" pitchFamily="2" charset="-122"/>
                </a:rPr>
                <a:t>网络层</a:t>
              </a:r>
            </a:p>
          </p:txBody>
        </p:sp>
        <p:sp>
          <p:nvSpPr>
            <p:cNvPr id="377874" name="Rectangle 18"/>
            <p:cNvSpPr>
              <a:spLocks noChangeArrowheads="1"/>
            </p:cNvSpPr>
            <p:nvPr/>
          </p:nvSpPr>
          <p:spPr bwMode="auto">
            <a:xfrm>
              <a:off x="2067190" y="3068961"/>
              <a:ext cx="5622114" cy="1980219"/>
            </a:xfrm>
            <a:prstGeom prst="rect">
              <a:avLst/>
            </a:prstGeom>
            <a:solidFill>
              <a:srgbClr val="FFFF66"/>
            </a:solidFill>
            <a:ln w="9525">
              <a:solidFill>
                <a:schemeClr val="tx1"/>
              </a:solidFill>
              <a:miter lim="800000"/>
            </a:ln>
            <a:effectLst/>
          </p:spPr>
          <p:txBody>
            <a:bodyPr wrap="none" anchor="ctr"/>
            <a:lstStyle/>
            <a:p>
              <a:pPr algn="ctr"/>
              <a:r>
                <a:rPr lang="en-US" altLang="zh-CN" b="1">
                  <a:solidFill>
                    <a:srgbClr val="000099"/>
                  </a:solidFill>
                  <a:latin typeface="+mn-lt"/>
                  <a:ea typeface="黑体" pitchFamily="2" charset="-122"/>
                </a:rPr>
                <a:t>ARP</a:t>
              </a:r>
            </a:p>
            <a:p>
              <a:pPr algn="ctr"/>
              <a:endParaRPr lang="en-US" altLang="zh-CN" b="1">
                <a:solidFill>
                  <a:srgbClr val="000099"/>
                </a:solidFill>
                <a:latin typeface="+mn-lt"/>
                <a:ea typeface="黑体" pitchFamily="2" charset="-122"/>
              </a:endParaRPr>
            </a:p>
          </p:txBody>
        </p:sp>
        <p:sp>
          <p:nvSpPr>
            <p:cNvPr id="377875" name="Text Box 19"/>
            <p:cNvSpPr txBox="1">
              <a:spLocks noChangeArrowheads="1"/>
            </p:cNvSpPr>
            <p:nvPr/>
          </p:nvSpPr>
          <p:spPr bwMode="auto">
            <a:xfrm>
              <a:off x="6351166" y="3645024"/>
              <a:ext cx="1008802" cy="400110"/>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defRPr sz="2000" b="1">
                  <a:solidFill>
                    <a:srgbClr val="0000CC"/>
                  </a:solidFill>
                  <a:latin typeface="+mn-lt"/>
                  <a:ea typeface="黑体" pitchFamily="2" charset="-122"/>
                </a:defRPr>
              </a:lvl1pPr>
            </a:lstStyle>
            <a:p>
              <a:r>
                <a:rPr lang="en-US" altLang="zh-CN" dirty="0">
                  <a:solidFill>
                    <a:srgbClr val="000099"/>
                  </a:solidFill>
                </a:rPr>
                <a:t>IP </a:t>
              </a:r>
              <a:r>
                <a:rPr lang="zh-CN" altLang="en-US" dirty="0">
                  <a:solidFill>
                    <a:srgbClr val="000099"/>
                  </a:solidFill>
                </a:rPr>
                <a:t>地址</a:t>
              </a:r>
            </a:p>
          </p:txBody>
        </p:sp>
        <p:sp>
          <p:nvSpPr>
            <p:cNvPr id="377876" name="Text Box 20"/>
            <p:cNvSpPr txBox="1">
              <a:spLocks noChangeArrowheads="1"/>
            </p:cNvSpPr>
            <p:nvPr/>
          </p:nvSpPr>
          <p:spPr bwMode="auto">
            <a:xfrm>
              <a:off x="6321152" y="5373216"/>
              <a:ext cx="1217000" cy="40011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000" b="1" dirty="0">
                  <a:solidFill>
                    <a:srgbClr val="000099"/>
                  </a:solidFill>
                  <a:latin typeface="+mn-lt"/>
                  <a:ea typeface="黑体" pitchFamily="2" charset="-122"/>
                </a:rPr>
                <a:t>硬件地址</a:t>
              </a:r>
            </a:p>
          </p:txBody>
        </p:sp>
        <p:sp>
          <p:nvSpPr>
            <p:cNvPr id="377878" name="Rectangle 22"/>
            <p:cNvSpPr>
              <a:spLocks noChangeArrowheads="1"/>
            </p:cNvSpPr>
            <p:nvPr/>
          </p:nvSpPr>
          <p:spPr bwMode="auto">
            <a:xfrm>
              <a:off x="3296816" y="3651385"/>
              <a:ext cx="2651919" cy="785728"/>
            </a:xfrm>
            <a:prstGeom prst="rect">
              <a:avLst/>
            </a:prstGeom>
            <a:solidFill>
              <a:srgbClr val="CCECFF"/>
            </a:solidFill>
            <a:ln w="9525">
              <a:solidFill>
                <a:schemeClr val="tx1"/>
              </a:solidFill>
              <a:miter lim="800000"/>
            </a:ln>
            <a:effectLst>
              <a:outerShdw dist="35921" dir="2700000" algn="ctr" rotWithShape="0">
                <a:schemeClr val="bg2"/>
              </a:outerShdw>
            </a:effectLst>
          </p:spPr>
          <p:txBody>
            <a:bodyPr wrap="none" anchor="ctr"/>
            <a:lstStyle/>
            <a:p>
              <a:pPr algn="ctr"/>
              <a:r>
                <a:rPr lang="en-US" altLang="zh-CN" sz="2400" b="1" dirty="0">
                  <a:solidFill>
                    <a:srgbClr val="000099"/>
                  </a:solidFill>
                  <a:latin typeface="+mn-lt"/>
                  <a:ea typeface="黑体" pitchFamily="2" charset="-122"/>
                </a:rPr>
                <a:t>IP</a:t>
              </a:r>
            </a:p>
          </p:txBody>
        </p:sp>
        <p:sp>
          <p:nvSpPr>
            <p:cNvPr id="377880" name="Rectangle 24"/>
            <p:cNvSpPr>
              <a:spLocks noChangeArrowheads="1"/>
            </p:cNvSpPr>
            <p:nvPr/>
          </p:nvSpPr>
          <p:spPr bwMode="auto">
            <a:xfrm>
              <a:off x="3160977" y="3141985"/>
              <a:ext cx="779066" cy="309563"/>
            </a:xfrm>
            <a:prstGeom prst="rect">
              <a:avLst/>
            </a:prstGeom>
            <a:solidFill>
              <a:srgbClr val="CCECFF"/>
            </a:solidFill>
            <a:ln w="9525">
              <a:solidFill>
                <a:schemeClr val="tx1"/>
              </a:solidFill>
              <a:miter lim="800000"/>
            </a:ln>
            <a:effectLst>
              <a:outerShdw dist="35921" dir="2700000" algn="ctr" rotWithShape="0">
                <a:schemeClr val="bg2"/>
              </a:outerShdw>
            </a:effectLst>
          </p:spPr>
          <p:txBody>
            <a:bodyPr wrap="none" anchor="ctr"/>
            <a:lstStyle/>
            <a:p>
              <a:pPr algn="ctr"/>
              <a:r>
                <a:rPr lang="en-US" altLang="zh-CN" sz="1800" b="1">
                  <a:solidFill>
                    <a:srgbClr val="000099"/>
                  </a:solidFill>
                  <a:latin typeface="+mn-lt"/>
                  <a:ea typeface="黑体" pitchFamily="2" charset="-122"/>
                </a:rPr>
                <a:t>IGMP</a:t>
              </a:r>
            </a:p>
          </p:txBody>
        </p:sp>
        <p:sp>
          <p:nvSpPr>
            <p:cNvPr id="377881" name="Freeform 25"/>
            <p:cNvSpPr/>
            <p:nvPr/>
          </p:nvSpPr>
          <p:spPr bwMode="auto">
            <a:xfrm>
              <a:off x="5950453" y="4077072"/>
              <a:ext cx="1012958" cy="360041"/>
            </a:xfrm>
            <a:custGeom>
              <a:avLst/>
              <a:gdLst>
                <a:gd name="T0" fmla="*/ 0 w 500"/>
                <a:gd name="T1" fmla="*/ 0 h 203"/>
                <a:gd name="T2" fmla="*/ 497 w 500"/>
                <a:gd name="T3" fmla="*/ 0 h 203"/>
                <a:gd name="T4" fmla="*/ 500 w 500"/>
                <a:gd name="T5" fmla="*/ 203 h 203"/>
              </a:gdLst>
              <a:ahLst/>
              <a:cxnLst>
                <a:cxn ang="0">
                  <a:pos x="T0" y="T1"/>
                </a:cxn>
                <a:cxn ang="0">
                  <a:pos x="T2" y="T3"/>
                </a:cxn>
                <a:cxn ang="0">
                  <a:pos x="T4" y="T5"/>
                </a:cxn>
              </a:cxnLst>
              <a:rect l="0" t="0" r="r" b="b"/>
              <a:pathLst>
                <a:path w="500" h="203">
                  <a:moveTo>
                    <a:pt x="0" y="0"/>
                  </a:moveTo>
                  <a:lnTo>
                    <a:pt x="497" y="0"/>
                  </a:lnTo>
                  <a:lnTo>
                    <a:pt x="500" y="203"/>
                  </a:lnTo>
                </a:path>
              </a:pathLst>
            </a:custGeom>
            <a:noFill/>
            <a:ln w="57150" cmpd="sng">
              <a:solidFill>
                <a:srgbClr val="0000FF"/>
              </a:solidFill>
              <a:round/>
              <a:headEnd type="none" w="med" len="med"/>
              <a:tailEnd type="triangle" w="med" len="med"/>
            </a:ln>
            <a:effectLst/>
          </p:spPr>
          <p:txBody>
            <a:bodyPr/>
            <a:lstStyle/>
            <a:p>
              <a:endParaRPr lang="zh-CN" altLang="en-US" b="1">
                <a:solidFill>
                  <a:srgbClr val="000099"/>
                </a:solidFill>
                <a:latin typeface="+mn-lt"/>
                <a:ea typeface="黑体" pitchFamily="2" charset="-122"/>
              </a:endParaRPr>
            </a:p>
          </p:txBody>
        </p:sp>
        <p:sp>
          <p:nvSpPr>
            <p:cNvPr id="377882" name="Line 26"/>
            <p:cNvSpPr>
              <a:spLocks noChangeShapeType="1"/>
            </p:cNvSpPr>
            <p:nvPr/>
          </p:nvSpPr>
          <p:spPr bwMode="auto">
            <a:xfrm>
              <a:off x="6969224" y="4725144"/>
              <a:ext cx="0" cy="648072"/>
            </a:xfrm>
            <a:prstGeom prst="line">
              <a:avLst/>
            </a:prstGeom>
            <a:noFill/>
            <a:ln w="57150">
              <a:solidFill>
                <a:srgbClr val="0000FF"/>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377885" name="Rectangle 29"/>
            <p:cNvSpPr>
              <a:spLocks noChangeArrowheads="1"/>
            </p:cNvSpPr>
            <p:nvPr/>
          </p:nvSpPr>
          <p:spPr bwMode="auto">
            <a:xfrm>
              <a:off x="2301081" y="3141985"/>
              <a:ext cx="779066" cy="309563"/>
            </a:xfrm>
            <a:prstGeom prst="rect">
              <a:avLst/>
            </a:prstGeom>
            <a:solidFill>
              <a:srgbClr val="CCECFF"/>
            </a:solidFill>
            <a:ln w="9525">
              <a:solidFill>
                <a:schemeClr val="tx1"/>
              </a:solidFill>
              <a:miter lim="800000"/>
            </a:ln>
            <a:effectLst>
              <a:outerShdw dist="35921" dir="2700000" algn="ctr" rotWithShape="0">
                <a:schemeClr val="bg2"/>
              </a:outerShdw>
            </a:effectLst>
          </p:spPr>
          <p:txBody>
            <a:bodyPr wrap="none" anchor="ctr"/>
            <a:lstStyle/>
            <a:p>
              <a:pPr algn="ctr"/>
              <a:r>
                <a:rPr lang="en-US" altLang="zh-CN" sz="1800" b="1">
                  <a:solidFill>
                    <a:srgbClr val="000099"/>
                  </a:solidFill>
                  <a:latin typeface="+mn-lt"/>
                  <a:ea typeface="黑体" pitchFamily="2" charset="-122"/>
                </a:rPr>
                <a:t>ICMP</a:t>
              </a:r>
            </a:p>
          </p:txBody>
        </p:sp>
        <p:sp>
          <p:nvSpPr>
            <p:cNvPr id="377886" name="Rectangle 30"/>
            <p:cNvSpPr>
              <a:spLocks noChangeArrowheads="1"/>
            </p:cNvSpPr>
            <p:nvPr/>
          </p:nvSpPr>
          <p:spPr bwMode="auto">
            <a:xfrm>
              <a:off x="6506120" y="4437112"/>
              <a:ext cx="895152" cy="432048"/>
            </a:xfrm>
            <a:prstGeom prst="rect">
              <a:avLst/>
            </a:prstGeom>
            <a:solidFill>
              <a:srgbClr val="FFC000"/>
            </a:solidFill>
            <a:ln w="9525">
              <a:solidFill>
                <a:schemeClr val="tx1"/>
              </a:solidFill>
              <a:miter lim="800000"/>
            </a:ln>
            <a:effectLst>
              <a:outerShdw dist="35921" dir="2700000" algn="ctr" rotWithShape="0">
                <a:schemeClr val="bg2"/>
              </a:outerShdw>
            </a:effectLst>
          </p:spPr>
          <p:txBody>
            <a:bodyPr wrap="none" anchor="ctr"/>
            <a:lstStyle/>
            <a:p>
              <a:pPr algn="ctr"/>
              <a:r>
                <a:rPr lang="en-US" altLang="zh-CN" sz="2000" b="1" dirty="0">
                  <a:solidFill>
                    <a:srgbClr val="000099"/>
                  </a:solidFill>
                  <a:latin typeface="+mn-lt"/>
                  <a:ea typeface="黑体" pitchFamily="2" charset="-122"/>
                </a:rPr>
                <a:t>ARP</a:t>
              </a:r>
            </a:p>
          </p:txBody>
        </p:sp>
      </p:grpSp>
      <p:sp>
        <p:nvSpPr>
          <p:cNvPr id="4" name="矩形 3"/>
          <p:cNvSpPr/>
          <p:nvPr/>
        </p:nvSpPr>
        <p:spPr>
          <a:xfrm>
            <a:off x="3194233" y="5805264"/>
            <a:ext cx="4131995" cy="461665"/>
          </a:xfrm>
          <a:prstGeom prst="rect">
            <a:avLst/>
          </a:prstGeom>
        </p:spPr>
        <p:txBody>
          <a:bodyPr wrap="square">
            <a:spAutoFit/>
          </a:bodyPr>
          <a:lstStyle/>
          <a:p>
            <a:pPr algn="ctr"/>
            <a:r>
              <a:rPr lang="en-US" altLang="zh-CN" sz="2400" b="1" dirty="0">
                <a:latin typeface="+mn-lt"/>
                <a:ea typeface="黑体" pitchFamily="2" charset="-122"/>
              </a:rPr>
              <a:t>ARP </a:t>
            </a:r>
            <a:r>
              <a:rPr lang="zh-CN" altLang="zh-CN" sz="2400" b="1" dirty="0">
                <a:latin typeface="+mn-lt"/>
                <a:ea typeface="黑体" pitchFamily="2" charset="-122"/>
              </a:rPr>
              <a:t>协议的作用</a:t>
            </a:r>
            <a:endParaRPr lang="zh-CN" altLang="en-US" sz="2400" b="1" dirty="0">
              <a:latin typeface="+mn-lt"/>
              <a:ea typeface="黑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a:lstStyle/>
          <a:p>
            <a:pPr algn="l"/>
            <a:r>
              <a:rPr lang="zh-CN" altLang="en-US" dirty="0"/>
              <a:t>地址解析协议 </a:t>
            </a:r>
            <a:r>
              <a:rPr lang="en-US" altLang="zh-CN" dirty="0"/>
              <a:t>ARP </a:t>
            </a:r>
            <a:r>
              <a:rPr lang="zh-CN" altLang="en-US" dirty="0"/>
              <a:t>要点</a:t>
            </a:r>
            <a:endParaRPr lang="en-US" altLang="zh-CN" dirty="0"/>
          </a:p>
        </p:txBody>
      </p:sp>
      <p:sp>
        <p:nvSpPr>
          <p:cNvPr id="974851" name="Rectangle 3"/>
          <p:cNvSpPr>
            <a:spLocks noGrp="1" noChangeArrowheads="1"/>
          </p:cNvSpPr>
          <p:nvPr>
            <p:ph idx="1"/>
          </p:nvPr>
        </p:nvSpPr>
        <p:spPr/>
        <p:txBody>
          <a:bodyPr/>
          <a:lstStyle/>
          <a:p>
            <a:r>
              <a:rPr lang="zh-CN" altLang="en-US" dirty="0"/>
              <a:t>不管网络层使用的是什么协议，在实际网络的链路上传送数据帧时，最终还是必须使用硬件地址。</a:t>
            </a:r>
            <a:endParaRPr lang="en-US" altLang="zh-CN" dirty="0"/>
          </a:p>
          <a:p>
            <a:pPr lvl="1"/>
            <a:r>
              <a:rPr lang="zh-CN" altLang="en-US" dirty="0"/>
              <a:t>简单的映射关系</a:t>
            </a:r>
            <a:endParaRPr lang="en-US" altLang="zh-CN" dirty="0"/>
          </a:p>
          <a:p>
            <a:pPr lvl="1"/>
            <a:r>
              <a:rPr lang="zh-CN" altLang="en-US" dirty="0"/>
              <a:t>新的主机加入 撤出 更换适配器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p:txBody>
          <a:bodyPr/>
          <a:lstStyle/>
          <a:p>
            <a:pPr algn="ctr"/>
            <a:r>
              <a:rPr lang="zh-CN" altLang="en-US" dirty="0"/>
              <a:t>地址解析协议 </a:t>
            </a:r>
            <a:r>
              <a:rPr lang="en-US" altLang="zh-CN" dirty="0"/>
              <a:t>ARP </a:t>
            </a:r>
            <a:r>
              <a:rPr lang="zh-CN" altLang="en-US" dirty="0"/>
              <a:t>要点</a:t>
            </a:r>
            <a:endParaRPr lang="en-US" altLang="zh-CN" dirty="0"/>
          </a:p>
        </p:txBody>
      </p:sp>
      <p:sp>
        <p:nvSpPr>
          <p:cNvPr id="974851" name="Rectangle 3"/>
          <p:cNvSpPr>
            <a:spLocks noGrp="1" noChangeArrowheads="1"/>
          </p:cNvSpPr>
          <p:nvPr>
            <p:ph idx="1"/>
          </p:nvPr>
        </p:nvSpPr>
        <p:spPr/>
        <p:txBody>
          <a:bodyPr/>
          <a:lstStyle/>
          <a:p>
            <a:r>
              <a:rPr lang="zh-CN" altLang="en-US" dirty="0"/>
              <a:t>每一个主机都设有一个 </a:t>
            </a:r>
            <a:r>
              <a:rPr lang="en-US" altLang="zh-CN" dirty="0">
                <a:solidFill>
                  <a:srgbClr val="FF0000"/>
                </a:solidFill>
              </a:rPr>
              <a:t>ARP </a:t>
            </a:r>
            <a:r>
              <a:rPr lang="zh-CN" altLang="en-US" dirty="0">
                <a:solidFill>
                  <a:srgbClr val="FF0000"/>
                </a:solidFill>
              </a:rPr>
              <a:t>高速缓存 </a:t>
            </a:r>
            <a:r>
              <a:rPr lang="en-US" altLang="zh-CN" dirty="0"/>
              <a:t>(ARP cache)</a:t>
            </a:r>
            <a:r>
              <a:rPr lang="zh-CN" altLang="en-US" dirty="0"/>
              <a:t>，里面有所在的局域网上的各主机和路由器的 </a:t>
            </a:r>
            <a:r>
              <a:rPr lang="en-US" altLang="zh-CN" dirty="0"/>
              <a:t>IP </a:t>
            </a:r>
            <a:r>
              <a:rPr lang="zh-CN" altLang="en-US" dirty="0"/>
              <a:t>地址到硬件地址的映射表。</a:t>
            </a:r>
          </a:p>
        </p:txBody>
      </p:sp>
      <p:grpSp>
        <p:nvGrpSpPr>
          <p:cNvPr id="2" name="组合 1"/>
          <p:cNvGrpSpPr/>
          <p:nvPr/>
        </p:nvGrpSpPr>
        <p:grpSpPr>
          <a:xfrm>
            <a:off x="1336749" y="4581128"/>
            <a:ext cx="7432675" cy="1185462"/>
            <a:chOff x="1192732" y="4009802"/>
            <a:chExt cx="7432675" cy="1185462"/>
          </a:xfrm>
        </p:grpSpPr>
        <p:sp>
          <p:nvSpPr>
            <p:cNvPr id="6" name="Rectangle 4"/>
            <p:cNvSpPr>
              <a:spLocks noChangeArrowheads="1"/>
            </p:cNvSpPr>
            <p:nvPr/>
          </p:nvSpPr>
          <p:spPr bwMode="auto">
            <a:xfrm>
              <a:off x="1192732" y="4009802"/>
              <a:ext cx="7432675" cy="584775"/>
            </a:xfrm>
            <a:prstGeom prst="rect">
              <a:avLst/>
            </a:prstGeom>
            <a:solidFill>
              <a:srgbClr val="FFFF00"/>
            </a:solidFill>
            <a:ln w="12700">
              <a:solidFill>
                <a:schemeClr val="tx1"/>
              </a:solidFill>
            </a:ln>
            <a:effectLst/>
          </p:spPr>
          <p:txBody>
            <a:bodyPr wrap="square">
              <a:spAutoFit/>
            </a:bodyPr>
            <a:lstStyle/>
            <a:p>
              <a:pPr algn="ctr"/>
              <a:r>
                <a:rPr kumimoji="0" lang="en-US" altLang="zh-CN" sz="3200" b="1" dirty="0">
                  <a:solidFill>
                    <a:srgbClr val="0000CC"/>
                  </a:solidFill>
                </a:rPr>
                <a:t>&lt; IP address</a:t>
              </a:r>
              <a:r>
                <a:rPr kumimoji="0" lang="zh-CN" altLang="en-US" sz="3200" b="1" dirty="0">
                  <a:solidFill>
                    <a:srgbClr val="0000CC"/>
                  </a:solidFill>
                </a:rPr>
                <a:t>；</a:t>
              </a:r>
              <a:r>
                <a:rPr kumimoji="0" lang="en-US" altLang="zh-CN" sz="3200" b="1" dirty="0">
                  <a:solidFill>
                    <a:srgbClr val="0000CC"/>
                  </a:solidFill>
                </a:rPr>
                <a:t>MAC address</a:t>
              </a:r>
              <a:r>
                <a:rPr kumimoji="0" lang="zh-CN" altLang="en-US" sz="3200" b="1" dirty="0">
                  <a:solidFill>
                    <a:srgbClr val="0000CC"/>
                  </a:solidFill>
                </a:rPr>
                <a:t>；</a:t>
              </a:r>
              <a:r>
                <a:rPr kumimoji="0" lang="en-US" altLang="zh-CN" sz="3200" b="1" dirty="0">
                  <a:solidFill>
                    <a:srgbClr val="0000CC"/>
                  </a:solidFill>
                </a:rPr>
                <a:t>TTL &gt;</a:t>
              </a:r>
            </a:p>
          </p:txBody>
        </p:sp>
        <p:sp>
          <p:nvSpPr>
            <p:cNvPr id="7" name="Rectangle 5"/>
            <p:cNvSpPr>
              <a:spLocks noChangeArrowheads="1"/>
            </p:cNvSpPr>
            <p:nvPr/>
          </p:nvSpPr>
          <p:spPr bwMode="auto">
            <a:xfrm>
              <a:off x="1421333" y="4585866"/>
              <a:ext cx="7204074"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spcBef>
                  <a:spcPct val="20000"/>
                </a:spcBef>
              </a:pPr>
              <a:r>
                <a:rPr kumimoji="0" lang="en-US" altLang="zh-CN" sz="2800" b="1" dirty="0">
                  <a:ea typeface="黑体" pitchFamily="2" charset="-122"/>
                </a:rPr>
                <a:t>TTL (Time To Live)</a:t>
              </a:r>
              <a:r>
                <a:rPr kumimoji="0" lang="zh-CN" altLang="en-US" sz="2800" b="1" dirty="0">
                  <a:ea typeface="黑体" pitchFamily="2" charset="-122"/>
                </a:rPr>
                <a:t>：地址映射有效时间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48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1" grpId="0" build="p"/>
    </p:bldLst>
  </p:timing>
</p:sld>
</file>

<file path=ppt/theme/theme1.xml><?xml version="1.0" encoding="utf-8"?>
<a:theme xmlns:a="http://schemas.openxmlformats.org/drawingml/2006/main" name="CN(myzh)Ic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演示稿（水平）">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CN(myzh)Icon</Template>
  <TotalTime>1</TotalTime>
  <Words>1175</Words>
  <Application>Microsoft Office PowerPoint</Application>
  <PresentationFormat>A4 纸张(210x297 毫米)</PresentationFormat>
  <Paragraphs>195</Paragraphs>
  <Slides>19</Slides>
  <Notes>15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黑体</vt:lpstr>
      <vt:lpstr>SimSun</vt:lpstr>
      <vt:lpstr>Arial</vt:lpstr>
      <vt:lpstr>Tahoma</vt:lpstr>
      <vt:lpstr>Times New Roman</vt:lpstr>
      <vt:lpstr>Wingdings</vt:lpstr>
      <vt:lpstr>CN(myzh)Icon</vt:lpstr>
      <vt:lpstr>MAC地址</vt:lpstr>
      <vt:lpstr>PowerPoint 演示文稿</vt:lpstr>
      <vt:lpstr>地址解析协议 ARP</vt:lpstr>
      <vt:lpstr>地址解析协议 ARP</vt:lpstr>
      <vt:lpstr>通信时使用两个地址</vt:lpstr>
      <vt:lpstr>已经知道了一个机器的IP地址， 如何找出其相应的硬件地址？</vt:lpstr>
      <vt:lpstr>地址解析协议 ARP </vt:lpstr>
      <vt:lpstr>地址解析协议 ARP 要点</vt:lpstr>
      <vt:lpstr>地址解析协议 ARP 要点</vt:lpstr>
      <vt:lpstr>地址解析协议 ARP 要点</vt:lpstr>
      <vt:lpstr>PowerPoint 演示文稿</vt:lpstr>
      <vt:lpstr>从 IP 地址到硬件地址的解析是自动进行</vt:lpstr>
      <vt:lpstr> ARP分组</vt:lpstr>
      <vt:lpstr>减少网络上的通信量</vt:lpstr>
      <vt:lpstr>不在同一个局域网怎么办？</vt:lpstr>
      <vt:lpstr>不在同一个局域网怎么办？</vt:lpstr>
      <vt:lpstr>使用 ARP 的典型情况 </vt:lpstr>
      <vt:lpstr>使用 ARP 的典型情况 </vt:lpstr>
      <vt:lpstr>使用 ARP 的典型情况 </vt:lpstr>
    </vt:vector>
  </TitlesOfParts>
  <Company>920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2 章  物理层</dc:title>
  <dc:creator>920</dc:creator>
  <cp:lastModifiedBy>SU</cp:lastModifiedBy>
  <cp:revision>135</cp:revision>
  <cp:lastPrinted>2021-01-07T00:16:54Z</cp:lastPrinted>
  <dcterms:created xsi:type="dcterms:W3CDTF">2021-01-07T00:16:54Z</dcterms:created>
  <dcterms:modified xsi:type="dcterms:W3CDTF">2022-06-09T14:55:50Z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y fmtid="{D5CDD505-2E9C-101B-9397-08002B2CF9AE}" pid="3" name="KSOProductBuildVer">
    <vt:lpwstr>1033-1.2.1.1575</vt:lpwstr>
  </property>
</Properties>
</file>